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4"/>
  </p:notesMasterIdLst>
  <p:sldIdLst>
    <p:sldId id="684" r:id="rId3"/>
    <p:sldId id="261" r:id="rId4"/>
    <p:sldId id="257" r:id="rId5"/>
    <p:sldId id="654" r:id="rId6"/>
    <p:sldId id="256" r:id="rId7"/>
    <p:sldId id="292" r:id="rId8"/>
    <p:sldId id="291" r:id="rId9"/>
    <p:sldId id="653" r:id="rId10"/>
    <p:sldId id="263" r:id="rId11"/>
    <p:sldId id="289" r:id="rId12"/>
    <p:sldId id="258" r:id="rId13"/>
    <p:sldId id="264" r:id="rId14"/>
    <p:sldId id="265" r:id="rId15"/>
    <p:sldId id="266" r:id="rId16"/>
    <p:sldId id="267" r:id="rId17"/>
    <p:sldId id="268" r:id="rId18"/>
    <p:sldId id="269" r:id="rId19"/>
    <p:sldId id="293" r:id="rId20"/>
    <p:sldId id="270" r:id="rId21"/>
    <p:sldId id="271" r:id="rId22"/>
    <p:sldId id="272" r:id="rId23"/>
    <p:sldId id="273" r:id="rId24"/>
    <p:sldId id="274" r:id="rId25"/>
    <p:sldId id="278" r:id="rId26"/>
    <p:sldId id="277" r:id="rId27"/>
    <p:sldId id="276" r:id="rId28"/>
    <p:sldId id="279" r:id="rId29"/>
    <p:sldId id="280" r:id="rId30"/>
    <p:sldId id="281" r:id="rId31"/>
    <p:sldId id="286" r:id="rId32"/>
    <p:sldId id="287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AEFE"/>
    <a:srgbClr val="017DC0"/>
    <a:srgbClr val="41B7EA"/>
    <a:srgbClr val="019BF1"/>
    <a:srgbClr val="018CD9"/>
    <a:srgbClr val="E9EBF5"/>
    <a:srgbClr val="017EC0"/>
    <a:srgbClr val="1C6CB1"/>
    <a:srgbClr val="5FC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33" autoAdjust="0"/>
    <p:restoredTop sz="70452" autoAdjust="0"/>
  </p:normalViewPr>
  <p:slideViewPr>
    <p:cSldViewPr snapToGrid="0">
      <p:cViewPr varScale="1">
        <p:scale>
          <a:sx n="80" d="100"/>
          <a:sy n="80" d="100"/>
        </p:scale>
        <p:origin x="14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#1">
  <dgm:title val=""/>
  <dgm:desc val=""/>
  <dgm:catLst>
    <dgm:cat type="accent5" pri="11200"/>
  </dgm:catLst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FF783D-F72D-4C07-B3FC-3755BA7ED5AE}" type="doc">
      <dgm:prSet loTypeId="urn:microsoft.com/office/officeart/2005/8/layout/cycle6#1" loCatId="relationship" qsTypeId="urn:microsoft.com/office/officeart/2005/8/quickstyle/simple1#1" qsCatId="simple" csTypeId="urn:microsoft.com/office/officeart/2005/8/colors/accent5_2#1" csCatId="accent5" phldr="1"/>
      <dgm:spPr/>
      <dgm:t>
        <a:bodyPr/>
        <a:lstStyle/>
        <a:p>
          <a:endParaRPr lang="zh-CN" altLang="en-US"/>
        </a:p>
      </dgm:t>
    </dgm:pt>
    <dgm:pt modelId="{451F528F-72A9-4D61-AEA9-723FC9519E0A}">
      <dgm:prSet phldrT="[文本]"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海量服务</a:t>
          </a:r>
        </a:p>
      </dgm:t>
    </dgm:pt>
    <dgm:pt modelId="{FA82F347-1914-455C-93B9-3FB07E01600F}" type="parTrans" cxnId="{B3E1AA0A-5974-4895-A3DE-9F470B9CFD98}">
      <dgm:prSet/>
      <dgm:spPr/>
      <dgm:t>
        <a:bodyPr/>
        <a:lstStyle/>
        <a:p>
          <a:endParaRPr lang="zh-CN" altLang="en-US"/>
        </a:p>
      </dgm:t>
    </dgm:pt>
    <dgm:pt modelId="{B30C26F0-17B9-419D-A9AA-2A3085D4CE9E}" type="sibTrans" cxnId="{B3E1AA0A-5974-4895-A3DE-9F470B9CFD98}">
      <dgm:prSet/>
      <dgm:spPr/>
      <dgm:t>
        <a:bodyPr/>
        <a:lstStyle/>
        <a:p>
          <a:endParaRPr lang="zh-CN" altLang="en-US"/>
        </a:p>
      </dgm:t>
    </dgm:pt>
    <dgm:pt modelId="{6A29F2F3-923B-4622-8586-25674911152F}">
      <dgm:prSet phldrT="[文本]"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信息安全</a:t>
          </a:r>
        </a:p>
      </dgm:t>
    </dgm:pt>
    <dgm:pt modelId="{BB4CDECE-7DCC-42E1-8C6E-AEA5B6899941}" type="parTrans" cxnId="{9999F71A-D4A6-491B-8078-3E96F82590F0}">
      <dgm:prSet/>
      <dgm:spPr/>
      <dgm:t>
        <a:bodyPr/>
        <a:lstStyle/>
        <a:p>
          <a:endParaRPr lang="zh-CN" altLang="en-US"/>
        </a:p>
      </dgm:t>
    </dgm:pt>
    <dgm:pt modelId="{D2558073-EC37-4501-8539-275880344C26}" type="sibTrans" cxnId="{9999F71A-D4A6-491B-8078-3E96F82590F0}">
      <dgm:prSet/>
      <dgm:spPr/>
      <dgm:t>
        <a:bodyPr/>
        <a:lstStyle/>
        <a:p>
          <a:endParaRPr lang="zh-CN" altLang="en-US"/>
        </a:p>
      </dgm:t>
    </dgm:pt>
    <dgm:pt modelId="{EB39AB65-93FC-44D8-8A90-E50674D5139A}">
      <dgm:prSet phldrT="[文本]"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便捷管理</a:t>
          </a:r>
        </a:p>
      </dgm:t>
    </dgm:pt>
    <dgm:pt modelId="{C9B393E3-13C7-48FA-9FA3-F7243CC7F104}" type="parTrans" cxnId="{9AEBC602-61B0-42FC-A6CC-4BDD00590A7B}">
      <dgm:prSet/>
      <dgm:spPr/>
      <dgm:t>
        <a:bodyPr/>
        <a:lstStyle/>
        <a:p>
          <a:endParaRPr lang="zh-CN" altLang="en-US"/>
        </a:p>
      </dgm:t>
    </dgm:pt>
    <dgm:pt modelId="{40BB5AE7-5FA8-4BC8-8C0F-C74C12E36860}" type="sibTrans" cxnId="{9AEBC602-61B0-42FC-A6CC-4BDD00590A7B}">
      <dgm:prSet/>
      <dgm:spPr/>
      <dgm:t>
        <a:bodyPr/>
        <a:lstStyle/>
        <a:p>
          <a:endParaRPr lang="zh-CN" altLang="en-US"/>
        </a:p>
      </dgm:t>
    </dgm:pt>
    <dgm:pt modelId="{A66E49D1-4F9E-4664-8ECB-E5A3C4ED5087}">
      <dgm:prSet phldrT="[文本]"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移动办公</a:t>
          </a:r>
        </a:p>
      </dgm:t>
    </dgm:pt>
    <dgm:pt modelId="{4B1DB148-2BC3-47A8-8A33-3CE63EA14CBD}" type="parTrans" cxnId="{B756F24C-0837-4AAA-B026-199046AE6868}">
      <dgm:prSet/>
      <dgm:spPr/>
      <dgm:t>
        <a:bodyPr/>
        <a:lstStyle/>
        <a:p>
          <a:endParaRPr lang="zh-CN" altLang="en-US"/>
        </a:p>
      </dgm:t>
    </dgm:pt>
    <dgm:pt modelId="{A6CC01A6-1B62-48D2-8EF6-EF2F83829610}" type="sibTrans" cxnId="{B756F24C-0837-4AAA-B026-199046AE6868}">
      <dgm:prSet/>
      <dgm:spPr/>
      <dgm:t>
        <a:bodyPr/>
        <a:lstStyle/>
        <a:p>
          <a:endParaRPr lang="zh-CN" altLang="en-US"/>
        </a:p>
      </dgm:t>
    </dgm:pt>
    <dgm:pt modelId="{41851A2F-EE87-4F13-83BE-51FEB4BB642E}">
      <dgm:prSet phldrT="[文本]"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全球通邮</a:t>
          </a:r>
        </a:p>
      </dgm:t>
    </dgm:pt>
    <dgm:pt modelId="{8989946E-3B03-4F12-A49D-10BFD21D27AB}" type="parTrans" cxnId="{408902E3-2750-4C75-84C6-1B3FB416802F}">
      <dgm:prSet/>
      <dgm:spPr/>
      <dgm:t>
        <a:bodyPr/>
        <a:lstStyle/>
        <a:p>
          <a:endParaRPr lang="zh-CN" altLang="en-US"/>
        </a:p>
      </dgm:t>
    </dgm:pt>
    <dgm:pt modelId="{572CE571-F8F5-4A30-827B-3AF62703BD63}" type="sibTrans" cxnId="{408902E3-2750-4C75-84C6-1B3FB416802F}">
      <dgm:prSet/>
      <dgm:spPr/>
      <dgm:t>
        <a:bodyPr/>
        <a:lstStyle/>
        <a:p>
          <a:endParaRPr lang="zh-CN" altLang="en-US"/>
        </a:p>
      </dgm:t>
    </dgm:pt>
    <dgm:pt modelId="{62643F28-1F4A-4466-BDDD-59C3E0EC0950}" type="pres">
      <dgm:prSet presAssocID="{F5FF783D-F72D-4C07-B3FC-3755BA7ED5AE}" presName="cycle" presStyleCnt="0">
        <dgm:presLayoutVars>
          <dgm:dir/>
          <dgm:resizeHandles val="exact"/>
        </dgm:presLayoutVars>
      </dgm:prSet>
      <dgm:spPr/>
    </dgm:pt>
    <dgm:pt modelId="{6AC1C969-19CF-4BAE-923B-92C1C51FE800}" type="pres">
      <dgm:prSet presAssocID="{451F528F-72A9-4D61-AEA9-723FC9519E0A}" presName="node" presStyleLbl="node1" presStyleIdx="0" presStyleCnt="5">
        <dgm:presLayoutVars>
          <dgm:bulletEnabled val="1"/>
        </dgm:presLayoutVars>
      </dgm:prSet>
      <dgm:spPr/>
    </dgm:pt>
    <dgm:pt modelId="{E580DA4A-37F9-4DD6-9B15-C5CF50A4B13E}" type="pres">
      <dgm:prSet presAssocID="{451F528F-72A9-4D61-AEA9-723FC9519E0A}" presName="spNode" presStyleCnt="0"/>
      <dgm:spPr/>
    </dgm:pt>
    <dgm:pt modelId="{62E4C76A-5330-46B8-BAB3-E02BACE107C1}" type="pres">
      <dgm:prSet presAssocID="{B30C26F0-17B9-419D-A9AA-2A3085D4CE9E}" presName="sibTrans" presStyleLbl="sibTrans1D1" presStyleIdx="0" presStyleCnt="5"/>
      <dgm:spPr/>
    </dgm:pt>
    <dgm:pt modelId="{440B3FBB-179F-42C5-965A-179DB02B7847}" type="pres">
      <dgm:prSet presAssocID="{6A29F2F3-923B-4622-8586-25674911152F}" presName="node" presStyleLbl="node1" presStyleIdx="1" presStyleCnt="5">
        <dgm:presLayoutVars>
          <dgm:bulletEnabled val="1"/>
        </dgm:presLayoutVars>
      </dgm:prSet>
      <dgm:spPr/>
    </dgm:pt>
    <dgm:pt modelId="{B8B9E0C7-A8B8-4CB4-9ACA-700F2DCB0BD0}" type="pres">
      <dgm:prSet presAssocID="{6A29F2F3-923B-4622-8586-25674911152F}" presName="spNode" presStyleCnt="0"/>
      <dgm:spPr/>
    </dgm:pt>
    <dgm:pt modelId="{60E063E7-F53F-4DE0-8044-586AEB134DC6}" type="pres">
      <dgm:prSet presAssocID="{D2558073-EC37-4501-8539-275880344C26}" presName="sibTrans" presStyleLbl="sibTrans1D1" presStyleIdx="1" presStyleCnt="5"/>
      <dgm:spPr/>
    </dgm:pt>
    <dgm:pt modelId="{4C9A68F4-2260-4A10-8C13-6EB43992C90C}" type="pres">
      <dgm:prSet presAssocID="{EB39AB65-93FC-44D8-8A90-E50674D5139A}" presName="node" presStyleLbl="node1" presStyleIdx="2" presStyleCnt="5">
        <dgm:presLayoutVars>
          <dgm:bulletEnabled val="1"/>
        </dgm:presLayoutVars>
      </dgm:prSet>
      <dgm:spPr/>
    </dgm:pt>
    <dgm:pt modelId="{479D7398-3FB6-4458-B6D8-22D03FD0DA7D}" type="pres">
      <dgm:prSet presAssocID="{EB39AB65-93FC-44D8-8A90-E50674D5139A}" presName="spNode" presStyleCnt="0"/>
      <dgm:spPr/>
    </dgm:pt>
    <dgm:pt modelId="{9E07A7AF-6193-48FF-8192-FAE4719CB5BC}" type="pres">
      <dgm:prSet presAssocID="{40BB5AE7-5FA8-4BC8-8C0F-C74C12E36860}" presName="sibTrans" presStyleLbl="sibTrans1D1" presStyleIdx="2" presStyleCnt="5"/>
      <dgm:spPr/>
    </dgm:pt>
    <dgm:pt modelId="{0000B9F1-54B7-4719-9AC0-BF31FD7CED24}" type="pres">
      <dgm:prSet presAssocID="{A66E49D1-4F9E-4664-8ECB-E5A3C4ED5087}" presName="node" presStyleLbl="node1" presStyleIdx="3" presStyleCnt="5">
        <dgm:presLayoutVars>
          <dgm:bulletEnabled val="1"/>
        </dgm:presLayoutVars>
      </dgm:prSet>
      <dgm:spPr/>
    </dgm:pt>
    <dgm:pt modelId="{0047D458-91C4-406F-8ED5-F5C155E26E1B}" type="pres">
      <dgm:prSet presAssocID="{A66E49D1-4F9E-4664-8ECB-E5A3C4ED5087}" presName="spNode" presStyleCnt="0"/>
      <dgm:spPr/>
    </dgm:pt>
    <dgm:pt modelId="{577B6C1D-EE06-45AC-AF65-6B439AAE03ED}" type="pres">
      <dgm:prSet presAssocID="{A6CC01A6-1B62-48D2-8EF6-EF2F83829610}" presName="sibTrans" presStyleLbl="sibTrans1D1" presStyleIdx="3" presStyleCnt="5"/>
      <dgm:spPr/>
    </dgm:pt>
    <dgm:pt modelId="{FF87FEEA-45A0-44B0-B195-4708747FF2BC}" type="pres">
      <dgm:prSet presAssocID="{41851A2F-EE87-4F13-83BE-51FEB4BB642E}" presName="node" presStyleLbl="node1" presStyleIdx="4" presStyleCnt="5">
        <dgm:presLayoutVars>
          <dgm:bulletEnabled val="1"/>
        </dgm:presLayoutVars>
      </dgm:prSet>
      <dgm:spPr/>
    </dgm:pt>
    <dgm:pt modelId="{0CB47B4A-7A73-4BBD-BB04-0DD961BF7256}" type="pres">
      <dgm:prSet presAssocID="{41851A2F-EE87-4F13-83BE-51FEB4BB642E}" presName="spNode" presStyleCnt="0"/>
      <dgm:spPr/>
    </dgm:pt>
    <dgm:pt modelId="{7E8DB98B-61CC-43BD-9D23-D55561E96959}" type="pres">
      <dgm:prSet presAssocID="{572CE571-F8F5-4A30-827B-3AF62703BD63}" presName="sibTrans" presStyleLbl="sibTrans1D1" presStyleIdx="4" presStyleCnt="5"/>
      <dgm:spPr/>
    </dgm:pt>
  </dgm:ptLst>
  <dgm:cxnLst>
    <dgm:cxn modelId="{9AEBC602-61B0-42FC-A6CC-4BDD00590A7B}" srcId="{F5FF783D-F72D-4C07-B3FC-3755BA7ED5AE}" destId="{EB39AB65-93FC-44D8-8A90-E50674D5139A}" srcOrd="2" destOrd="0" parTransId="{C9B393E3-13C7-48FA-9FA3-F7243CC7F104}" sibTransId="{40BB5AE7-5FA8-4BC8-8C0F-C74C12E36860}"/>
    <dgm:cxn modelId="{B3E1AA0A-5974-4895-A3DE-9F470B9CFD98}" srcId="{F5FF783D-F72D-4C07-B3FC-3755BA7ED5AE}" destId="{451F528F-72A9-4D61-AEA9-723FC9519E0A}" srcOrd="0" destOrd="0" parTransId="{FA82F347-1914-455C-93B9-3FB07E01600F}" sibTransId="{B30C26F0-17B9-419D-A9AA-2A3085D4CE9E}"/>
    <dgm:cxn modelId="{61F96A17-B08C-4A46-BDBE-9A2386612088}" type="presOf" srcId="{D2558073-EC37-4501-8539-275880344C26}" destId="{60E063E7-F53F-4DE0-8044-586AEB134DC6}" srcOrd="0" destOrd="0" presId="urn:microsoft.com/office/officeart/2005/8/layout/cycle6#1"/>
    <dgm:cxn modelId="{9999F71A-D4A6-491B-8078-3E96F82590F0}" srcId="{F5FF783D-F72D-4C07-B3FC-3755BA7ED5AE}" destId="{6A29F2F3-923B-4622-8586-25674911152F}" srcOrd="1" destOrd="0" parTransId="{BB4CDECE-7DCC-42E1-8C6E-AEA5B6899941}" sibTransId="{D2558073-EC37-4501-8539-275880344C26}"/>
    <dgm:cxn modelId="{D797902B-C056-41D1-A963-1044420F8899}" type="presOf" srcId="{6A29F2F3-923B-4622-8586-25674911152F}" destId="{440B3FBB-179F-42C5-965A-179DB02B7847}" srcOrd="0" destOrd="0" presId="urn:microsoft.com/office/officeart/2005/8/layout/cycle6#1"/>
    <dgm:cxn modelId="{B5330E37-5C8A-4F99-BD84-72B84D2E9D6C}" type="presOf" srcId="{F5FF783D-F72D-4C07-B3FC-3755BA7ED5AE}" destId="{62643F28-1F4A-4466-BDDD-59C3E0EC0950}" srcOrd="0" destOrd="0" presId="urn:microsoft.com/office/officeart/2005/8/layout/cycle6#1"/>
    <dgm:cxn modelId="{8FC97764-725B-413A-87A8-F9B91AB5EB73}" type="presOf" srcId="{451F528F-72A9-4D61-AEA9-723FC9519E0A}" destId="{6AC1C969-19CF-4BAE-923B-92C1C51FE800}" srcOrd="0" destOrd="0" presId="urn:microsoft.com/office/officeart/2005/8/layout/cycle6#1"/>
    <dgm:cxn modelId="{B756F24C-0837-4AAA-B026-199046AE6868}" srcId="{F5FF783D-F72D-4C07-B3FC-3755BA7ED5AE}" destId="{A66E49D1-4F9E-4664-8ECB-E5A3C4ED5087}" srcOrd="3" destOrd="0" parTransId="{4B1DB148-2BC3-47A8-8A33-3CE63EA14CBD}" sibTransId="{A6CC01A6-1B62-48D2-8EF6-EF2F83829610}"/>
    <dgm:cxn modelId="{BA262E50-830C-4F83-81E5-8BE1DB161785}" type="presOf" srcId="{40BB5AE7-5FA8-4BC8-8C0F-C74C12E36860}" destId="{9E07A7AF-6193-48FF-8192-FAE4719CB5BC}" srcOrd="0" destOrd="0" presId="urn:microsoft.com/office/officeart/2005/8/layout/cycle6#1"/>
    <dgm:cxn modelId="{BF901976-20DD-4FEB-8668-6AC61C9A7192}" type="presOf" srcId="{EB39AB65-93FC-44D8-8A90-E50674D5139A}" destId="{4C9A68F4-2260-4A10-8C13-6EB43992C90C}" srcOrd="0" destOrd="0" presId="urn:microsoft.com/office/officeart/2005/8/layout/cycle6#1"/>
    <dgm:cxn modelId="{EF856579-21E2-4F3E-9D22-68D7C8270252}" type="presOf" srcId="{B30C26F0-17B9-419D-A9AA-2A3085D4CE9E}" destId="{62E4C76A-5330-46B8-BAB3-E02BACE107C1}" srcOrd="0" destOrd="0" presId="urn:microsoft.com/office/officeart/2005/8/layout/cycle6#1"/>
    <dgm:cxn modelId="{59997781-5804-4D4B-898C-6E1A02EBF617}" type="presOf" srcId="{A6CC01A6-1B62-48D2-8EF6-EF2F83829610}" destId="{577B6C1D-EE06-45AC-AF65-6B439AAE03ED}" srcOrd="0" destOrd="0" presId="urn:microsoft.com/office/officeart/2005/8/layout/cycle6#1"/>
    <dgm:cxn modelId="{381F1489-007C-4231-BA48-8F5315EC01C9}" type="presOf" srcId="{A66E49D1-4F9E-4664-8ECB-E5A3C4ED5087}" destId="{0000B9F1-54B7-4719-9AC0-BF31FD7CED24}" srcOrd="0" destOrd="0" presId="urn:microsoft.com/office/officeart/2005/8/layout/cycle6#1"/>
    <dgm:cxn modelId="{6004ECB9-3C73-41BF-BBE6-4683AEADC247}" type="presOf" srcId="{572CE571-F8F5-4A30-827B-3AF62703BD63}" destId="{7E8DB98B-61CC-43BD-9D23-D55561E96959}" srcOrd="0" destOrd="0" presId="urn:microsoft.com/office/officeart/2005/8/layout/cycle6#1"/>
    <dgm:cxn modelId="{9BEF72D0-9DAF-4D87-AA43-95FF99E087A6}" type="presOf" srcId="{41851A2F-EE87-4F13-83BE-51FEB4BB642E}" destId="{FF87FEEA-45A0-44B0-B195-4708747FF2BC}" srcOrd="0" destOrd="0" presId="urn:microsoft.com/office/officeart/2005/8/layout/cycle6#1"/>
    <dgm:cxn modelId="{408902E3-2750-4C75-84C6-1B3FB416802F}" srcId="{F5FF783D-F72D-4C07-B3FC-3755BA7ED5AE}" destId="{41851A2F-EE87-4F13-83BE-51FEB4BB642E}" srcOrd="4" destOrd="0" parTransId="{8989946E-3B03-4F12-A49D-10BFD21D27AB}" sibTransId="{572CE571-F8F5-4A30-827B-3AF62703BD63}"/>
    <dgm:cxn modelId="{58686DCA-EA92-4065-8CCA-E2C2ABD8D332}" type="presParOf" srcId="{62643F28-1F4A-4466-BDDD-59C3E0EC0950}" destId="{6AC1C969-19CF-4BAE-923B-92C1C51FE800}" srcOrd="0" destOrd="0" presId="urn:microsoft.com/office/officeart/2005/8/layout/cycle6#1"/>
    <dgm:cxn modelId="{FE590F7D-EED6-4F9F-ACCA-32ED84759AD9}" type="presParOf" srcId="{62643F28-1F4A-4466-BDDD-59C3E0EC0950}" destId="{E580DA4A-37F9-4DD6-9B15-C5CF50A4B13E}" srcOrd="1" destOrd="0" presId="urn:microsoft.com/office/officeart/2005/8/layout/cycle6#1"/>
    <dgm:cxn modelId="{DBFC5C8E-F8A7-4CF5-BC82-9097DCB0781F}" type="presParOf" srcId="{62643F28-1F4A-4466-BDDD-59C3E0EC0950}" destId="{62E4C76A-5330-46B8-BAB3-E02BACE107C1}" srcOrd="2" destOrd="0" presId="urn:microsoft.com/office/officeart/2005/8/layout/cycle6#1"/>
    <dgm:cxn modelId="{9D96788C-2B50-4F7D-B5A2-10432202DDC0}" type="presParOf" srcId="{62643F28-1F4A-4466-BDDD-59C3E0EC0950}" destId="{440B3FBB-179F-42C5-965A-179DB02B7847}" srcOrd="3" destOrd="0" presId="urn:microsoft.com/office/officeart/2005/8/layout/cycle6#1"/>
    <dgm:cxn modelId="{B4796393-85FF-4286-BF0C-6689D2C09F74}" type="presParOf" srcId="{62643F28-1F4A-4466-BDDD-59C3E0EC0950}" destId="{B8B9E0C7-A8B8-4CB4-9ACA-700F2DCB0BD0}" srcOrd="4" destOrd="0" presId="urn:microsoft.com/office/officeart/2005/8/layout/cycle6#1"/>
    <dgm:cxn modelId="{04A1FFA3-2844-4794-B122-4B20B0B5B425}" type="presParOf" srcId="{62643F28-1F4A-4466-BDDD-59C3E0EC0950}" destId="{60E063E7-F53F-4DE0-8044-586AEB134DC6}" srcOrd="5" destOrd="0" presId="urn:microsoft.com/office/officeart/2005/8/layout/cycle6#1"/>
    <dgm:cxn modelId="{7B924AE2-8FC1-4FB5-9A36-8C33A7D131BD}" type="presParOf" srcId="{62643F28-1F4A-4466-BDDD-59C3E0EC0950}" destId="{4C9A68F4-2260-4A10-8C13-6EB43992C90C}" srcOrd="6" destOrd="0" presId="urn:microsoft.com/office/officeart/2005/8/layout/cycle6#1"/>
    <dgm:cxn modelId="{83E576C1-928A-4E6F-9667-29B73736F4D0}" type="presParOf" srcId="{62643F28-1F4A-4466-BDDD-59C3E0EC0950}" destId="{479D7398-3FB6-4458-B6D8-22D03FD0DA7D}" srcOrd="7" destOrd="0" presId="urn:microsoft.com/office/officeart/2005/8/layout/cycle6#1"/>
    <dgm:cxn modelId="{8DC38EDF-B0EC-42C7-B7AD-5A7AB8F4E317}" type="presParOf" srcId="{62643F28-1F4A-4466-BDDD-59C3E0EC0950}" destId="{9E07A7AF-6193-48FF-8192-FAE4719CB5BC}" srcOrd="8" destOrd="0" presId="urn:microsoft.com/office/officeart/2005/8/layout/cycle6#1"/>
    <dgm:cxn modelId="{BD644947-0AAA-43F0-BC4A-0A6AD326C595}" type="presParOf" srcId="{62643F28-1F4A-4466-BDDD-59C3E0EC0950}" destId="{0000B9F1-54B7-4719-9AC0-BF31FD7CED24}" srcOrd="9" destOrd="0" presId="urn:microsoft.com/office/officeart/2005/8/layout/cycle6#1"/>
    <dgm:cxn modelId="{6F236039-FCA9-4928-B4E5-88B93DD7C21D}" type="presParOf" srcId="{62643F28-1F4A-4466-BDDD-59C3E0EC0950}" destId="{0047D458-91C4-406F-8ED5-F5C155E26E1B}" srcOrd="10" destOrd="0" presId="urn:microsoft.com/office/officeart/2005/8/layout/cycle6#1"/>
    <dgm:cxn modelId="{B52BDBD5-539A-4ED7-A218-F4517A94904C}" type="presParOf" srcId="{62643F28-1F4A-4466-BDDD-59C3E0EC0950}" destId="{577B6C1D-EE06-45AC-AF65-6B439AAE03ED}" srcOrd="11" destOrd="0" presId="urn:microsoft.com/office/officeart/2005/8/layout/cycle6#1"/>
    <dgm:cxn modelId="{9AB5ECF2-CADA-40F9-8C5E-94D68B2377E3}" type="presParOf" srcId="{62643F28-1F4A-4466-BDDD-59C3E0EC0950}" destId="{FF87FEEA-45A0-44B0-B195-4708747FF2BC}" srcOrd="12" destOrd="0" presId="urn:microsoft.com/office/officeart/2005/8/layout/cycle6#1"/>
    <dgm:cxn modelId="{FB1CD8DE-6D24-4D29-BBCF-AC93ADF1160A}" type="presParOf" srcId="{62643F28-1F4A-4466-BDDD-59C3E0EC0950}" destId="{0CB47B4A-7A73-4BBD-BB04-0DD961BF7256}" srcOrd="13" destOrd="0" presId="urn:microsoft.com/office/officeart/2005/8/layout/cycle6#1"/>
    <dgm:cxn modelId="{48275A45-E0FA-4264-9EB4-C3217395FBD9}" type="presParOf" srcId="{62643F28-1F4A-4466-BDDD-59C3E0EC0950}" destId="{7E8DB98B-61CC-43BD-9D23-D55561E96959}" srcOrd="14" destOrd="0" presId="urn:microsoft.com/office/officeart/2005/8/layout/cycle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E9BC97-E0CC-4CEC-82A0-7E1A1333147B}" type="doc">
      <dgm:prSet loTypeId="urn:microsoft.com/office/officeart/2005/8/layout/radial6#1" loCatId="cycle" qsTypeId="urn:microsoft.com/office/officeart/2005/8/quickstyle/simple1#2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16785333-C19F-40FF-9A8B-CD806F13495C}">
      <dgm:prSet phldrT="[文本]" custT="1"/>
      <dgm:spPr>
        <a:solidFill>
          <a:srgbClr val="017DC0"/>
        </a:solidFill>
      </dgm:spPr>
      <dgm:t>
        <a:bodyPr/>
        <a:lstStyle/>
        <a:p>
          <a:r>
            <a: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通讯录管理</a:t>
          </a:r>
        </a:p>
      </dgm:t>
    </dgm:pt>
    <dgm:pt modelId="{BCB6966A-C577-4930-B601-48BFD62B8688}" type="parTrans" cxnId="{69F46E15-9620-4516-AD5E-261D5C8E1FDC}">
      <dgm:prSet/>
      <dgm:spPr/>
      <dgm:t>
        <a:bodyPr/>
        <a:lstStyle/>
        <a:p>
          <a:endParaRPr lang="zh-CN" altLang="en-US"/>
        </a:p>
      </dgm:t>
    </dgm:pt>
    <dgm:pt modelId="{FC1442ED-3929-420A-91D0-C96EC8555C39}" type="sibTrans" cxnId="{69F46E15-9620-4516-AD5E-261D5C8E1FDC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zh-CN" altLang="en-US"/>
        </a:p>
      </dgm:t>
    </dgm:pt>
    <dgm:pt modelId="{3B8903B2-D7DF-4842-95CE-CAB05C3B0F41}">
      <dgm:prSet phldrT="[文本]" custT="1"/>
      <dgm:spPr>
        <a:solidFill>
          <a:srgbClr val="017DC0"/>
        </a:solidFill>
      </dgm:spPr>
      <dgm:t>
        <a:bodyPr/>
        <a:lstStyle/>
        <a:p>
          <a:r>
            <a: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单点登录</a:t>
          </a:r>
        </a:p>
      </dgm:t>
    </dgm:pt>
    <dgm:pt modelId="{0B00EAD4-5E02-457A-B15A-27E38ECE7869}" type="parTrans" cxnId="{F2F56C31-FB29-421D-A826-3EDF734C4CDA}">
      <dgm:prSet/>
      <dgm:spPr/>
      <dgm:t>
        <a:bodyPr/>
        <a:lstStyle/>
        <a:p>
          <a:endParaRPr lang="zh-CN" altLang="en-US"/>
        </a:p>
      </dgm:t>
    </dgm:pt>
    <dgm:pt modelId="{BFBC02E3-339F-4774-B2FB-A3427D443AD5}" type="sibTrans" cxnId="{F2F56C31-FB29-421D-A826-3EDF734C4CDA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zh-CN" altLang="en-US"/>
        </a:p>
      </dgm:t>
    </dgm:pt>
    <dgm:pt modelId="{A1F80728-9F1A-40F6-8486-3D14D6482066}">
      <dgm:prSet phldrT="[文本]" custT="1"/>
      <dgm:spPr>
        <a:solidFill>
          <a:srgbClr val="017DC0"/>
        </a:solidFill>
      </dgm:spPr>
      <dgm:t>
        <a:bodyPr/>
        <a:lstStyle/>
        <a:p>
          <a:r>
            <a: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系统日志</a:t>
          </a:r>
        </a:p>
      </dgm:t>
    </dgm:pt>
    <dgm:pt modelId="{4A06DD4D-A0E1-4F33-ABAB-4E716EAD613B}" type="parTrans" cxnId="{53FBB7F1-802D-4622-8BE6-6B7741F81C19}">
      <dgm:prSet/>
      <dgm:spPr/>
      <dgm:t>
        <a:bodyPr/>
        <a:lstStyle/>
        <a:p>
          <a:endParaRPr lang="zh-CN" altLang="en-US"/>
        </a:p>
      </dgm:t>
    </dgm:pt>
    <dgm:pt modelId="{A384F1DB-D638-4A8A-9170-3C8F4AC3BE4D}" type="sibTrans" cxnId="{53FBB7F1-802D-4622-8BE6-6B7741F81C19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zh-CN" altLang="en-US"/>
        </a:p>
      </dgm:t>
    </dgm:pt>
    <dgm:pt modelId="{0F00057C-C52F-412D-8543-A432A30A5187}">
      <dgm:prSet phldrT="[文本]" custT="1"/>
      <dgm:spPr>
        <a:solidFill>
          <a:srgbClr val="017DC0"/>
        </a:solidFill>
      </dgm:spPr>
      <dgm:t>
        <a:bodyPr/>
        <a:lstStyle/>
        <a:p>
          <a:r>
            <a: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新邮件提醒</a:t>
          </a:r>
        </a:p>
      </dgm:t>
    </dgm:pt>
    <dgm:pt modelId="{8D410271-43A5-4559-BE69-BA605611B3C4}" type="parTrans" cxnId="{607311F8-B73E-43EF-88E9-6A8775ADA13B}">
      <dgm:prSet/>
      <dgm:spPr/>
      <dgm:t>
        <a:bodyPr/>
        <a:lstStyle/>
        <a:p>
          <a:endParaRPr lang="zh-CN" altLang="en-US"/>
        </a:p>
      </dgm:t>
    </dgm:pt>
    <dgm:pt modelId="{ECDEE372-5348-435A-A09C-71561EA2E8D2}" type="sibTrans" cxnId="{607311F8-B73E-43EF-88E9-6A8775ADA13B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zh-CN" altLang="en-US"/>
        </a:p>
      </dgm:t>
    </dgm:pt>
    <dgm:pt modelId="{1F026E82-880C-41CA-B90C-BF9027990DB1}">
      <dgm:prSet phldrT="[文本]" custT="1"/>
      <dgm:spPr>
        <a:solidFill>
          <a:srgbClr val="017DC0"/>
        </a:solidFill>
      </dgm:spPr>
      <dgm:t>
        <a:bodyPr/>
        <a:lstStyle/>
        <a:p>
          <a:r>
            <a: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功能设置</a:t>
          </a:r>
        </a:p>
      </dgm:t>
    </dgm:pt>
    <dgm:pt modelId="{5C05E590-BC8B-45F2-B263-29B645DF4937}" type="parTrans" cxnId="{3FC1331E-64E3-4625-B9C2-BDD28931BA90}">
      <dgm:prSet/>
      <dgm:spPr/>
      <dgm:t>
        <a:bodyPr/>
        <a:lstStyle/>
        <a:p>
          <a:endParaRPr lang="zh-CN" altLang="en-US"/>
        </a:p>
      </dgm:t>
    </dgm:pt>
    <dgm:pt modelId="{168FE01B-B905-461F-AD77-0E5F9C643B7D}" type="sibTrans" cxnId="{3FC1331E-64E3-4625-B9C2-BDD28931BA90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zh-CN" altLang="en-US"/>
        </a:p>
      </dgm:t>
    </dgm:pt>
    <dgm:pt modelId="{F9E2D4F1-C4AE-4061-95A1-4DEE06C8809C}">
      <dgm:prSet phldrT="[文本]" phldr="1"/>
      <dgm:spPr>
        <a:solidFill>
          <a:srgbClr val="017DC0"/>
        </a:solidFill>
      </dgm:spPr>
      <dgm:t>
        <a:bodyPr/>
        <a:lstStyle/>
        <a:p>
          <a:endParaRPr lang="zh-CN" altLang="en-US" dirty="0"/>
        </a:p>
      </dgm:t>
    </dgm:pt>
    <dgm:pt modelId="{7EBC5EF9-C96A-44F4-AFB2-08CFFF706FD5}" type="sibTrans" cxnId="{2341EC6B-DD55-4126-8DD2-302D553F8DED}">
      <dgm:prSet/>
      <dgm:spPr/>
      <dgm:t>
        <a:bodyPr/>
        <a:lstStyle/>
        <a:p>
          <a:endParaRPr lang="zh-CN" altLang="en-US"/>
        </a:p>
      </dgm:t>
    </dgm:pt>
    <dgm:pt modelId="{029CC361-6E09-47F1-95C7-E4CE23F73896}" type="parTrans" cxnId="{2341EC6B-DD55-4126-8DD2-302D553F8DED}">
      <dgm:prSet/>
      <dgm:spPr/>
      <dgm:t>
        <a:bodyPr/>
        <a:lstStyle/>
        <a:p>
          <a:endParaRPr lang="zh-CN" altLang="en-US"/>
        </a:p>
      </dgm:t>
    </dgm:pt>
    <dgm:pt modelId="{3D171DCB-42CA-474B-85BD-BA3CAC6DDA4A}" type="pres">
      <dgm:prSet presAssocID="{D1E9BC97-E0CC-4CEC-82A0-7E1A1333147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9E10861-EF66-4D12-8A1E-F94538DCADDC}" type="pres">
      <dgm:prSet presAssocID="{F9E2D4F1-C4AE-4061-95A1-4DEE06C8809C}" presName="centerShape" presStyleLbl="node0" presStyleIdx="0" presStyleCnt="1"/>
      <dgm:spPr/>
    </dgm:pt>
    <dgm:pt modelId="{253FC607-5D6C-48D9-B646-77E8120741D0}" type="pres">
      <dgm:prSet presAssocID="{16785333-C19F-40FF-9A8B-CD806F13495C}" presName="node" presStyleLbl="node1" presStyleIdx="0" presStyleCnt="5">
        <dgm:presLayoutVars>
          <dgm:bulletEnabled val="1"/>
        </dgm:presLayoutVars>
      </dgm:prSet>
      <dgm:spPr/>
    </dgm:pt>
    <dgm:pt modelId="{8AE1293E-B14C-45B6-A431-894ECEF5F337}" type="pres">
      <dgm:prSet presAssocID="{16785333-C19F-40FF-9A8B-CD806F13495C}" presName="dummy" presStyleCnt="0"/>
      <dgm:spPr/>
    </dgm:pt>
    <dgm:pt modelId="{22089714-248A-4FAE-B68F-BB0EF3B95E21}" type="pres">
      <dgm:prSet presAssocID="{FC1442ED-3929-420A-91D0-C96EC8555C39}" presName="sibTrans" presStyleLbl="sibTrans2D1" presStyleIdx="0" presStyleCnt="5"/>
      <dgm:spPr/>
    </dgm:pt>
    <dgm:pt modelId="{9AD942A6-570A-4824-9DDD-9C3038999E4F}" type="pres">
      <dgm:prSet presAssocID="{3B8903B2-D7DF-4842-95CE-CAB05C3B0F41}" presName="node" presStyleLbl="node1" presStyleIdx="1" presStyleCnt="5">
        <dgm:presLayoutVars>
          <dgm:bulletEnabled val="1"/>
        </dgm:presLayoutVars>
      </dgm:prSet>
      <dgm:spPr/>
    </dgm:pt>
    <dgm:pt modelId="{54AC7530-3744-45E3-A74A-1B4B4E2526F4}" type="pres">
      <dgm:prSet presAssocID="{3B8903B2-D7DF-4842-95CE-CAB05C3B0F41}" presName="dummy" presStyleCnt="0"/>
      <dgm:spPr/>
    </dgm:pt>
    <dgm:pt modelId="{B11A39BB-E97D-4B28-A926-38231D1EE367}" type="pres">
      <dgm:prSet presAssocID="{BFBC02E3-339F-4774-B2FB-A3427D443AD5}" presName="sibTrans" presStyleLbl="sibTrans2D1" presStyleIdx="1" presStyleCnt="5"/>
      <dgm:spPr/>
    </dgm:pt>
    <dgm:pt modelId="{902392A0-C1D5-4761-851E-63447DF692FD}" type="pres">
      <dgm:prSet presAssocID="{1F026E82-880C-41CA-B90C-BF9027990DB1}" presName="node" presStyleLbl="node1" presStyleIdx="2" presStyleCnt="5">
        <dgm:presLayoutVars>
          <dgm:bulletEnabled val="1"/>
        </dgm:presLayoutVars>
      </dgm:prSet>
      <dgm:spPr/>
    </dgm:pt>
    <dgm:pt modelId="{057D8BF4-A33C-4AE1-81CC-589EF6CE93B3}" type="pres">
      <dgm:prSet presAssocID="{1F026E82-880C-41CA-B90C-BF9027990DB1}" presName="dummy" presStyleCnt="0"/>
      <dgm:spPr/>
    </dgm:pt>
    <dgm:pt modelId="{FDF83F8E-7C21-4197-AEF0-B50E6E5E5E8F}" type="pres">
      <dgm:prSet presAssocID="{168FE01B-B905-461F-AD77-0E5F9C643B7D}" presName="sibTrans" presStyleLbl="sibTrans2D1" presStyleIdx="2" presStyleCnt="5"/>
      <dgm:spPr/>
    </dgm:pt>
    <dgm:pt modelId="{7D0470D4-D79F-4E29-B2D9-6DB64922F891}" type="pres">
      <dgm:prSet presAssocID="{A1F80728-9F1A-40F6-8486-3D14D6482066}" presName="node" presStyleLbl="node1" presStyleIdx="3" presStyleCnt="5">
        <dgm:presLayoutVars>
          <dgm:bulletEnabled val="1"/>
        </dgm:presLayoutVars>
      </dgm:prSet>
      <dgm:spPr/>
    </dgm:pt>
    <dgm:pt modelId="{0A236030-CD9D-4C8C-B03E-A56011122B2D}" type="pres">
      <dgm:prSet presAssocID="{A1F80728-9F1A-40F6-8486-3D14D6482066}" presName="dummy" presStyleCnt="0"/>
      <dgm:spPr/>
    </dgm:pt>
    <dgm:pt modelId="{50DE4441-2AA6-4E28-8D38-E3EEA304FDE6}" type="pres">
      <dgm:prSet presAssocID="{A384F1DB-D638-4A8A-9170-3C8F4AC3BE4D}" presName="sibTrans" presStyleLbl="sibTrans2D1" presStyleIdx="3" presStyleCnt="5"/>
      <dgm:spPr/>
    </dgm:pt>
    <dgm:pt modelId="{51870BD3-8BB2-4F59-922C-7D8C50A7C877}" type="pres">
      <dgm:prSet presAssocID="{0F00057C-C52F-412D-8543-A432A30A5187}" presName="node" presStyleLbl="node1" presStyleIdx="4" presStyleCnt="5">
        <dgm:presLayoutVars>
          <dgm:bulletEnabled val="1"/>
        </dgm:presLayoutVars>
      </dgm:prSet>
      <dgm:spPr/>
    </dgm:pt>
    <dgm:pt modelId="{2EF7801E-9C40-42D3-9FEB-E074DEB38CBE}" type="pres">
      <dgm:prSet presAssocID="{0F00057C-C52F-412D-8543-A432A30A5187}" presName="dummy" presStyleCnt="0"/>
      <dgm:spPr/>
    </dgm:pt>
    <dgm:pt modelId="{923D7713-17B1-4CE6-BF91-BC63A1A675E4}" type="pres">
      <dgm:prSet presAssocID="{ECDEE372-5348-435A-A09C-71561EA2E8D2}" presName="sibTrans" presStyleLbl="sibTrans2D1" presStyleIdx="4" presStyleCnt="5"/>
      <dgm:spPr/>
    </dgm:pt>
  </dgm:ptLst>
  <dgm:cxnLst>
    <dgm:cxn modelId="{DA6B4005-8A83-4190-B515-CE7DC1255D16}" type="presOf" srcId="{D1E9BC97-E0CC-4CEC-82A0-7E1A1333147B}" destId="{3D171DCB-42CA-474B-85BD-BA3CAC6DDA4A}" srcOrd="0" destOrd="0" presId="urn:microsoft.com/office/officeart/2005/8/layout/radial6#1"/>
    <dgm:cxn modelId="{DE962913-0B3A-4F03-A05A-BCA594D63332}" type="presOf" srcId="{3B8903B2-D7DF-4842-95CE-CAB05C3B0F41}" destId="{9AD942A6-570A-4824-9DDD-9C3038999E4F}" srcOrd="0" destOrd="0" presId="urn:microsoft.com/office/officeart/2005/8/layout/radial6#1"/>
    <dgm:cxn modelId="{69F46E15-9620-4516-AD5E-261D5C8E1FDC}" srcId="{F9E2D4F1-C4AE-4061-95A1-4DEE06C8809C}" destId="{16785333-C19F-40FF-9A8B-CD806F13495C}" srcOrd="0" destOrd="0" parTransId="{BCB6966A-C577-4930-B601-48BFD62B8688}" sibTransId="{FC1442ED-3929-420A-91D0-C96EC8555C39}"/>
    <dgm:cxn modelId="{3FC1331E-64E3-4625-B9C2-BDD28931BA90}" srcId="{F9E2D4F1-C4AE-4061-95A1-4DEE06C8809C}" destId="{1F026E82-880C-41CA-B90C-BF9027990DB1}" srcOrd="2" destOrd="0" parTransId="{5C05E590-BC8B-45F2-B263-29B645DF4937}" sibTransId="{168FE01B-B905-461F-AD77-0E5F9C643B7D}"/>
    <dgm:cxn modelId="{F2F56C31-FB29-421D-A826-3EDF734C4CDA}" srcId="{F9E2D4F1-C4AE-4061-95A1-4DEE06C8809C}" destId="{3B8903B2-D7DF-4842-95CE-CAB05C3B0F41}" srcOrd="1" destOrd="0" parTransId="{0B00EAD4-5E02-457A-B15A-27E38ECE7869}" sibTransId="{BFBC02E3-339F-4774-B2FB-A3427D443AD5}"/>
    <dgm:cxn modelId="{CF062B39-7093-4995-8D39-B491BC045162}" type="presOf" srcId="{ECDEE372-5348-435A-A09C-71561EA2E8D2}" destId="{923D7713-17B1-4CE6-BF91-BC63A1A675E4}" srcOrd="0" destOrd="0" presId="urn:microsoft.com/office/officeart/2005/8/layout/radial6#1"/>
    <dgm:cxn modelId="{7C95115C-FCB3-4D25-BBDE-745E4DE8E3FE}" type="presOf" srcId="{F9E2D4F1-C4AE-4061-95A1-4DEE06C8809C}" destId="{49E10861-EF66-4D12-8A1E-F94538DCADDC}" srcOrd="0" destOrd="0" presId="urn:microsoft.com/office/officeart/2005/8/layout/radial6#1"/>
    <dgm:cxn modelId="{4A715F5C-7999-461C-8286-434FB29A36D5}" type="presOf" srcId="{0F00057C-C52F-412D-8543-A432A30A5187}" destId="{51870BD3-8BB2-4F59-922C-7D8C50A7C877}" srcOrd="0" destOrd="0" presId="urn:microsoft.com/office/officeart/2005/8/layout/radial6#1"/>
    <dgm:cxn modelId="{F882B847-99C3-471E-BE5B-117F026999B3}" type="presOf" srcId="{FC1442ED-3929-420A-91D0-C96EC8555C39}" destId="{22089714-248A-4FAE-B68F-BB0EF3B95E21}" srcOrd="0" destOrd="0" presId="urn:microsoft.com/office/officeart/2005/8/layout/radial6#1"/>
    <dgm:cxn modelId="{2341EC6B-DD55-4126-8DD2-302D553F8DED}" srcId="{D1E9BC97-E0CC-4CEC-82A0-7E1A1333147B}" destId="{F9E2D4F1-C4AE-4061-95A1-4DEE06C8809C}" srcOrd="0" destOrd="0" parTransId="{029CC361-6E09-47F1-95C7-E4CE23F73896}" sibTransId="{7EBC5EF9-C96A-44F4-AFB2-08CFFF706FD5}"/>
    <dgm:cxn modelId="{7D03EF78-4C92-4D00-9060-54CB4BA59261}" type="presOf" srcId="{A384F1DB-D638-4A8A-9170-3C8F4AC3BE4D}" destId="{50DE4441-2AA6-4E28-8D38-E3EEA304FDE6}" srcOrd="0" destOrd="0" presId="urn:microsoft.com/office/officeart/2005/8/layout/radial6#1"/>
    <dgm:cxn modelId="{2A60D68A-0D85-48B8-AD89-DF6C39642985}" type="presOf" srcId="{A1F80728-9F1A-40F6-8486-3D14D6482066}" destId="{7D0470D4-D79F-4E29-B2D9-6DB64922F891}" srcOrd="0" destOrd="0" presId="urn:microsoft.com/office/officeart/2005/8/layout/radial6#1"/>
    <dgm:cxn modelId="{73F1CB8D-2FA0-4B09-8280-C17A2B4DA45A}" type="presOf" srcId="{1F026E82-880C-41CA-B90C-BF9027990DB1}" destId="{902392A0-C1D5-4761-851E-63447DF692FD}" srcOrd="0" destOrd="0" presId="urn:microsoft.com/office/officeart/2005/8/layout/radial6#1"/>
    <dgm:cxn modelId="{4DC2C2C1-C244-4EAD-BEC5-8DD3712E6FCC}" type="presOf" srcId="{168FE01B-B905-461F-AD77-0E5F9C643B7D}" destId="{FDF83F8E-7C21-4197-AEF0-B50E6E5E5E8F}" srcOrd="0" destOrd="0" presId="urn:microsoft.com/office/officeart/2005/8/layout/radial6#1"/>
    <dgm:cxn modelId="{971CB9E7-2547-4235-B9AA-B73A1178271B}" type="presOf" srcId="{16785333-C19F-40FF-9A8B-CD806F13495C}" destId="{253FC607-5D6C-48D9-B646-77E8120741D0}" srcOrd="0" destOrd="0" presId="urn:microsoft.com/office/officeart/2005/8/layout/radial6#1"/>
    <dgm:cxn modelId="{72E45DF1-BBE1-4381-97D3-E554D47959E4}" type="presOf" srcId="{BFBC02E3-339F-4774-B2FB-A3427D443AD5}" destId="{B11A39BB-E97D-4B28-A926-38231D1EE367}" srcOrd="0" destOrd="0" presId="urn:microsoft.com/office/officeart/2005/8/layout/radial6#1"/>
    <dgm:cxn modelId="{53FBB7F1-802D-4622-8BE6-6B7741F81C19}" srcId="{F9E2D4F1-C4AE-4061-95A1-4DEE06C8809C}" destId="{A1F80728-9F1A-40F6-8486-3D14D6482066}" srcOrd="3" destOrd="0" parTransId="{4A06DD4D-A0E1-4F33-ABAB-4E716EAD613B}" sibTransId="{A384F1DB-D638-4A8A-9170-3C8F4AC3BE4D}"/>
    <dgm:cxn modelId="{607311F8-B73E-43EF-88E9-6A8775ADA13B}" srcId="{F9E2D4F1-C4AE-4061-95A1-4DEE06C8809C}" destId="{0F00057C-C52F-412D-8543-A432A30A5187}" srcOrd="4" destOrd="0" parTransId="{8D410271-43A5-4559-BE69-BA605611B3C4}" sibTransId="{ECDEE372-5348-435A-A09C-71561EA2E8D2}"/>
    <dgm:cxn modelId="{5A6574FC-AA51-4459-86BD-DE69C608006D}" type="presParOf" srcId="{3D171DCB-42CA-474B-85BD-BA3CAC6DDA4A}" destId="{49E10861-EF66-4D12-8A1E-F94538DCADDC}" srcOrd="0" destOrd="0" presId="urn:microsoft.com/office/officeart/2005/8/layout/radial6#1"/>
    <dgm:cxn modelId="{6DE0C629-59F3-4FE5-98F5-251F91CF3268}" type="presParOf" srcId="{3D171DCB-42CA-474B-85BD-BA3CAC6DDA4A}" destId="{253FC607-5D6C-48D9-B646-77E8120741D0}" srcOrd="1" destOrd="0" presId="urn:microsoft.com/office/officeart/2005/8/layout/radial6#1"/>
    <dgm:cxn modelId="{121C4E57-A60B-4C04-B95D-D6151C146DE3}" type="presParOf" srcId="{3D171DCB-42CA-474B-85BD-BA3CAC6DDA4A}" destId="{8AE1293E-B14C-45B6-A431-894ECEF5F337}" srcOrd="2" destOrd="0" presId="urn:microsoft.com/office/officeart/2005/8/layout/radial6#1"/>
    <dgm:cxn modelId="{10F41E8F-39B9-4375-913E-B173B963A6D5}" type="presParOf" srcId="{3D171DCB-42CA-474B-85BD-BA3CAC6DDA4A}" destId="{22089714-248A-4FAE-B68F-BB0EF3B95E21}" srcOrd="3" destOrd="0" presId="urn:microsoft.com/office/officeart/2005/8/layout/radial6#1"/>
    <dgm:cxn modelId="{0EB72D93-00F6-4E1F-91A9-81BDF3922F01}" type="presParOf" srcId="{3D171DCB-42CA-474B-85BD-BA3CAC6DDA4A}" destId="{9AD942A6-570A-4824-9DDD-9C3038999E4F}" srcOrd="4" destOrd="0" presId="urn:microsoft.com/office/officeart/2005/8/layout/radial6#1"/>
    <dgm:cxn modelId="{33CFC326-C9C9-45A3-AC12-C90351C4EE00}" type="presParOf" srcId="{3D171DCB-42CA-474B-85BD-BA3CAC6DDA4A}" destId="{54AC7530-3744-45E3-A74A-1B4B4E2526F4}" srcOrd="5" destOrd="0" presId="urn:microsoft.com/office/officeart/2005/8/layout/radial6#1"/>
    <dgm:cxn modelId="{476E03E2-E750-4C39-9396-698C78DA0FD0}" type="presParOf" srcId="{3D171DCB-42CA-474B-85BD-BA3CAC6DDA4A}" destId="{B11A39BB-E97D-4B28-A926-38231D1EE367}" srcOrd="6" destOrd="0" presId="urn:microsoft.com/office/officeart/2005/8/layout/radial6#1"/>
    <dgm:cxn modelId="{6DA4B105-A54D-4CA3-8F80-F1BA87FA085C}" type="presParOf" srcId="{3D171DCB-42CA-474B-85BD-BA3CAC6DDA4A}" destId="{902392A0-C1D5-4761-851E-63447DF692FD}" srcOrd="7" destOrd="0" presId="urn:microsoft.com/office/officeart/2005/8/layout/radial6#1"/>
    <dgm:cxn modelId="{25CE91CF-9E1F-4F81-B6BD-C1C02EA81684}" type="presParOf" srcId="{3D171DCB-42CA-474B-85BD-BA3CAC6DDA4A}" destId="{057D8BF4-A33C-4AE1-81CC-589EF6CE93B3}" srcOrd="8" destOrd="0" presId="urn:microsoft.com/office/officeart/2005/8/layout/radial6#1"/>
    <dgm:cxn modelId="{9408AC67-7408-49BA-A44C-2B549823A4F8}" type="presParOf" srcId="{3D171DCB-42CA-474B-85BD-BA3CAC6DDA4A}" destId="{FDF83F8E-7C21-4197-AEF0-B50E6E5E5E8F}" srcOrd="9" destOrd="0" presId="urn:microsoft.com/office/officeart/2005/8/layout/radial6#1"/>
    <dgm:cxn modelId="{90B9DB6F-DA1D-4454-895A-EBC4090BDEAC}" type="presParOf" srcId="{3D171DCB-42CA-474B-85BD-BA3CAC6DDA4A}" destId="{7D0470D4-D79F-4E29-B2D9-6DB64922F891}" srcOrd="10" destOrd="0" presId="urn:microsoft.com/office/officeart/2005/8/layout/radial6#1"/>
    <dgm:cxn modelId="{7E51BDE9-2B42-45A6-9E58-20C89F798708}" type="presParOf" srcId="{3D171DCB-42CA-474B-85BD-BA3CAC6DDA4A}" destId="{0A236030-CD9D-4C8C-B03E-A56011122B2D}" srcOrd="11" destOrd="0" presId="urn:microsoft.com/office/officeart/2005/8/layout/radial6#1"/>
    <dgm:cxn modelId="{0EBF2323-BF94-4413-8219-2CC9661CC76E}" type="presParOf" srcId="{3D171DCB-42CA-474B-85BD-BA3CAC6DDA4A}" destId="{50DE4441-2AA6-4E28-8D38-E3EEA304FDE6}" srcOrd="12" destOrd="0" presId="urn:microsoft.com/office/officeart/2005/8/layout/radial6#1"/>
    <dgm:cxn modelId="{AC3CE4D4-AF0F-47FF-8237-9ECB8F0C4AE8}" type="presParOf" srcId="{3D171DCB-42CA-474B-85BD-BA3CAC6DDA4A}" destId="{51870BD3-8BB2-4F59-922C-7D8C50A7C877}" srcOrd="13" destOrd="0" presId="urn:microsoft.com/office/officeart/2005/8/layout/radial6#1"/>
    <dgm:cxn modelId="{C1648A15-0DBE-440F-B932-E6F5F46C057C}" type="presParOf" srcId="{3D171DCB-42CA-474B-85BD-BA3CAC6DDA4A}" destId="{2EF7801E-9C40-42D3-9FEB-E074DEB38CBE}" srcOrd="14" destOrd="0" presId="urn:microsoft.com/office/officeart/2005/8/layout/radial6#1"/>
    <dgm:cxn modelId="{45198874-F682-4822-A0B8-2F158FCD1DE6}" type="presParOf" srcId="{3D171DCB-42CA-474B-85BD-BA3CAC6DDA4A}" destId="{923D7713-17B1-4CE6-BF91-BC63A1A675E4}" srcOrd="15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1C969-19CF-4BAE-923B-92C1C51FE800}">
      <dsp:nvSpPr>
        <dsp:cNvPr id="0" name=""/>
        <dsp:cNvSpPr/>
      </dsp:nvSpPr>
      <dsp:spPr>
        <a:xfrm>
          <a:off x="2132387" y="1101"/>
          <a:ext cx="1009535" cy="65619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海量服务</a:t>
          </a:r>
        </a:p>
      </dsp:txBody>
      <dsp:txXfrm>
        <a:off x="2164420" y="33134"/>
        <a:ext cx="945469" cy="592132"/>
      </dsp:txXfrm>
    </dsp:sp>
    <dsp:sp modelId="{62E4C76A-5330-46B8-BAB3-E02BACE107C1}">
      <dsp:nvSpPr>
        <dsp:cNvPr id="0" name=""/>
        <dsp:cNvSpPr/>
      </dsp:nvSpPr>
      <dsp:spPr>
        <a:xfrm>
          <a:off x="1324590" y="329200"/>
          <a:ext cx="2625128" cy="2625128"/>
        </a:xfrm>
        <a:custGeom>
          <a:avLst/>
          <a:gdLst/>
          <a:ahLst/>
          <a:cxnLst/>
          <a:rect l="0" t="0" r="0" b="0"/>
          <a:pathLst>
            <a:path>
              <a:moveTo>
                <a:pt x="1824286" y="103860"/>
              </a:moveTo>
              <a:arcTo wR="1312564" hR="1312564" stAng="17576765" swAng="1964340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0B3FBB-179F-42C5-965A-179DB02B7847}">
      <dsp:nvSpPr>
        <dsp:cNvPr id="0" name=""/>
        <dsp:cNvSpPr/>
      </dsp:nvSpPr>
      <dsp:spPr>
        <a:xfrm>
          <a:off x="3380709" y="908061"/>
          <a:ext cx="1009535" cy="65619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信息安全</a:t>
          </a:r>
        </a:p>
      </dsp:txBody>
      <dsp:txXfrm>
        <a:off x="3412742" y="940094"/>
        <a:ext cx="945469" cy="592132"/>
      </dsp:txXfrm>
    </dsp:sp>
    <dsp:sp modelId="{60E063E7-F53F-4DE0-8044-586AEB134DC6}">
      <dsp:nvSpPr>
        <dsp:cNvPr id="0" name=""/>
        <dsp:cNvSpPr/>
      </dsp:nvSpPr>
      <dsp:spPr>
        <a:xfrm>
          <a:off x="1324590" y="329200"/>
          <a:ext cx="2625128" cy="2625128"/>
        </a:xfrm>
        <a:custGeom>
          <a:avLst/>
          <a:gdLst/>
          <a:ahLst/>
          <a:cxnLst/>
          <a:rect l="0" t="0" r="0" b="0"/>
          <a:pathLst>
            <a:path>
              <a:moveTo>
                <a:pt x="2623307" y="1243456"/>
              </a:moveTo>
              <a:arcTo wR="1312564" hR="1312564" stAng="21418916" swAng="2198457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9A68F4-2260-4A10-8C13-6EB43992C90C}">
      <dsp:nvSpPr>
        <dsp:cNvPr id="0" name=""/>
        <dsp:cNvSpPr/>
      </dsp:nvSpPr>
      <dsp:spPr>
        <a:xfrm>
          <a:off x="2903892" y="2375552"/>
          <a:ext cx="1009535" cy="65619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便捷管理</a:t>
          </a:r>
        </a:p>
      </dsp:txBody>
      <dsp:txXfrm>
        <a:off x="2935925" y="2407585"/>
        <a:ext cx="945469" cy="592132"/>
      </dsp:txXfrm>
    </dsp:sp>
    <dsp:sp modelId="{9E07A7AF-6193-48FF-8192-FAE4719CB5BC}">
      <dsp:nvSpPr>
        <dsp:cNvPr id="0" name=""/>
        <dsp:cNvSpPr/>
      </dsp:nvSpPr>
      <dsp:spPr>
        <a:xfrm>
          <a:off x="1324590" y="329200"/>
          <a:ext cx="2625128" cy="2625128"/>
        </a:xfrm>
        <a:custGeom>
          <a:avLst/>
          <a:gdLst/>
          <a:ahLst/>
          <a:cxnLst/>
          <a:rect l="0" t="0" r="0" b="0"/>
          <a:pathLst>
            <a:path>
              <a:moveTo>
                <a:pt x="1574076" y="2598812"/>
              </a:moveTo>
              <a:arcTo wR="1312564" hR="1312564" stAng="4710457" swAng="1379086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00B9F1-54B7-4719-9AC0-BF31FD7CED24}">
      <dsp:nvSpPr>
        <dsp:cNvPr id="0" name=""/>
        <dsp:cNvSpPr/>
      </dsp:nvSpPr>
      <dsp:spPr>
        <a:xfrm>
          <a:off x="1360881" y="2375552"/>
          <a:ext cx="1009535" cy="65619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移动办公</a:t>
          </a:r>
        </a:p>
      </dsp:txBody>
      <dsp:txXfrm>
        <a:off x="1392914" y="2407585"/>
        <a:ext cx="945469" cy="592132"/>
      </dsp:txXfrm>
    </dsp:sp>
    <dsp:sp modelId="{577B6C1D-EE06-45AC-AF65-6B439AAE03ED}">
      <dsp:nvSpPr>
        <dsp:cNvPr id="0" name=""/>
        <dsp:cNvSpPr/>
      </dsp:nvSpPr>
      <dsp:spPr>
        <a:xfrm>
          <a:off x="1324590" y="329200"/>
          <a:ext cx="2625128" cy="2625128"/>
        </a:xfrm>
        <a:custGeom>
          <a:avLst/>
          <a:gdLst/>
          <a:ahLst/>
          <a:cxnLst/>
          <a:rect l="0" t="0" r="0" b="0"/>
          <a:pathLst>
            <a:path>
              <a:moveTo>
                <a:pt x="219591" y="2039362"/>
              </a:moveTo>
              <a:arcTo wR="1312564" hR="1312564" stAng="8782627" swAng="2198457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87FEEA-45A0-44B0-B195-4708747FF2BC}">
      <dsp:nvSpPr>
        <dsp:cNvPr id="0" name=""/>
        <dsp:cNvSpPr/>
      </dsp:nvSpPr>
      <dsp:spPr>
        <a:xfrm>
          <a:off x="884064" y="908061"/>
          <a:ext cx="1009535" cy="65619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全球通邮</a:t>
          </a:r>
        </a:p>
      </dsp:txBody>
      <dsp:txXfrm>
        <a:off x="916097" y="940094"/>
        <a:ext cx="945469" cy="592132"/>
      </dsp:txXfrm>
    </dsp:sp>
    <dsp:sp modelId="{7E8DB98B-61CC-43BD-9D23-D55561E96959}">
      <dsp:nvSpPr>
        <dsp:cNvPr id="0" name=""/>
        <dsp:cNvSpPr/>
      </dsp:nvSpPr>
      <dsp:spPr>
        <a:xfrm>
          <a:off x="1324590" y="329200"/>
          <a:ext cx="2625128" cy="2625128"/>
        </a:xfrm>
        <a:custGeom>
          <a:avLst/>
          <a:gdLst/>
          <a:ahLst/>
          <a:cxnLst/>
          <a:rect l="0" t="0" r="0" b="0"/>
          <a:pathLst>
            <a:path>
              <a:moveTo>
                <a:pt x="228449" y="572617"/>
              </a:moveTo>
              <a:arcTo wR="1312564" hR="1312564" stAng="12858894" swAng="1964340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3D7713-17B1-4CE6-BF91-BC63A1A675E4}">
      <dsp:nvSpPr>
        <dsp:cNvPr id="0" name=""/>
        <dsp:cNvSpPr/>
      </dsp:nvSpPr>
      <dsp:spPr>
        <a:xfrm>
          <a:off x="1243161" y="453418"/>
          <a:ext cx="3025475" cy="3025475"/>
        </a:xfrm>
        <a:prstGeom prst="blockArc">
          <a:avLst>
            <a:gd name="adj1" fmla="val 11880000"/>
            <a:gd name="adj2" fmla="val 16200000"/>
            <a:gd name="adj3" fmla="val 4636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DE4441-2AA6-4E28-8D38-E3EEA304FDE6}">
      <dsp:nvSpPr>
        <dsp:cNvPr id="0" name=""/>
        <dsp:cNvSpPr/>
      </dsp:nvSpPr>
      <dsp:spPr>
        <a:xfrm>
          <a:off x="1243161" y="453418"/>
          <a:ext cx="3025475" cy="3025475"/>
        </a:xfrm>
        <a:prstGeom prst="blockArc">
          <a:avLst>
            <a:gd name="adj1" fmla="val 7560000"/>
            <a:gd name="adj2" fmla="val 11880000"/>
            <a:gd name="adj3" fmla="val 4636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83F8E-7C21-4197-AEF0-B50E6E5E5E8F}">
      <dsp:nvSpPr>
        <dsp:cNvPr id="0" name=""/>
        <dsp:cNvSpPr/>
      </dsp:nvSpPr>
      <dsp:spPr>
        <a:xfrm>
          <a:off x="1243161" y="453418"/>
          <a:ext cx="3025475" cy="3025475"/>
        </a:xfrm>
        <a:prstGeom prst="blockArc">
          <a:avLst>
            <a:gd name="adj1" fmla="val 3240000"/>
            <a:gd name="adj2" fmla="val 7560000"/>
            <a:gd name="adj3" fmla="val 4636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1A39BB-E97D-4B28-A926-38231D1EE367}">
      <dsp:nvSpPr>
        <dsp:cNvPr id="0" name=""/>
        <dsp:cNvSpPr/>
      </dsp:nvSpPr>
      <dsp:spPr>
        <a:xfrm>
          <a:off x="1243161" y="453418"/>
          <a:ext cx="3025475" cy="3025475"/>
        </a:xfrm>
        <a:prstGeom prst="blockArc">
          <a:avLst>
            <a:gd name="adj1" fmla="val 20520000"/>
            <a:gd name="adj2" fmla="val 3240000"/>
            <a:gd name="adj3" fmla="val 4636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089714-248A-4FAE-B68F-BB0EF3B95E21}">
      <dsp:nvSpPr>
        <dsp:cNvPr id="0" name=""/>
        <dsp:cNvSpPr/>
      </dsp:nvSpPr>
      <dsp:spPr>
        <a:xfrm>
          <a:off x="1243161" y="453418"/>
          <a:ext cx="3025475" cy="3025475"/>
        </a:xfrm>
        <a:prstGeom prst="blockArc">
          <a:avLst>
            <a:gd name="adj1" fmla="val 16200000"/>
            <a:gd name="adj2" fmla="val 20520000"/>
            <a:gd name="adj3" fmla="val 4636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E10861-EF66-4D12-8A1E-F94538DCADDC}">
      <dsp:nvSpPr>
        <dsp:cNvPr id="0" name=""/>
        <dsp:cNvSpPr/>
      </dsp:nvSpPr>
      <dsp:spPr>
        <a:xfrm>
          <a:off x="2060196" y="1270452"/>
          <a:ext cx="1391406" cy="1391406"/>
        </a:xfrm>
        <a:prstGeom prst="ellipse">
          <a:avLst/>
        </a:prstGeom>
        <a:solidFill>
          <a:srgbClr val="017D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3100" kern="1200" dirty="0"/>
        </a:p>
      </dsp:txBody>
      <dsp:txXfrm>
        <a:off x="2263963" y="1474219"/>
        <a:ext cx="983872" cy="983872"/>
      </dsp:txXfrm>
    </dsp:sp>
    <dsp:sp modelId="{253FC607-5D6C-48D9-B646-77E8120741D0}">
      <dsp:nvSpPr>
        <dsp:cNvPr id="0" name=""/>
        <dsp:cNvSpPr/>
      </dsp:nvSpPr>
      <dsp:spPr>
        <a:xfrm>
          <a:off x="2268907" y="1489"/>
          <a:ext cx="973984" cy="973984"/>
        </a:xfrm>
        <a:prstGeom prst="ellipse">
          <a:avLst/>
        </a:prstGeom>
        <a:solidFill>
          <a:srgbClr val="017D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通讯录管理</a:t>
          </a:r>
        </a:p>
      </dsp:txBody>
      <dsp:txXfrm>
        <a:off x="2411544" y="144126"/>
        <a:ext cx="688710" cy="688710"/>
      </dsp:txXfrm>
    </dsp:sp>
    <dsp:sp modelId="{9AD942A6-570A-4824-9DDD-9C3038999E4F}">
      <dsp:nvSpPr>
        <dsp:cNvPr id="0" name=""/>
        <dsp:cNvSpPr/>
      </dsp:nvSpPr>
      <dsp:spPr>
        <a:xfrm>
          <a:off x="3674259" y="1022537"/>
          <a:ext cx="973984" cy="973984"/>
        </a:xfrm>
        <a:prstGeom prst="ellipse">
          <a:avLst/>
        </a:prstGeom>
        <a:solidFill>
          <a:srgbClr val="017D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单点登录</a:t>
          </a:r>
        </a:p>
      </dsp:txBody>
      <dsp:txXfrm>
        <a:off x="3816896" y="1165174"/>
        <a:ext cx="688710" cy="688710"/>
      </dsp:txXfrm>
    </dsp:sp>
    <dsp:sp modelId="{902392A0-C1D5-4761-851E-63447DF692FD}">
      <dsp:nvSpPr>
        <dsp:cNvPr id="0" name=""/>
        <dsp:cNvSpPr/>
      </dsp:nvSpPr>
      <dsp:spPr>
        <a:xfrm>
          <a:off x="3137462" y="2674627"/>
          <a:ext cx="973984" cy="973984"/>
        </a:xfrm>
        <a:prstGeom prst="ellipse">
          <a:avLst/>
        </a:prstGeom>
        <a:solidFill>
          <a:srgbClr val="017D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功能设置</a:t>
          </a:r>
        </a:p>
      </dsp:txBody>
      <dsp:txXfrm>
        <a:off x="3280099" y="2817264"/>
        <a:ext cx="688710" cy="688710"/>
      </dsp:txXfrm>
    </dsp:sp>
    <dsp:sp modelId="{7D0470D4-D79F-4E29-B2D9-6DB64922F891}">
      <dsp:nvSpPr>
        <dsp:cNvPr id="0" name=""/>
        <dsp:cNvSpPr/>
      </dsp:nvSpPr>
      <dsp:spPr>
        <a:xfrm>
          <a:off x="1400352" y="2674627"/>
          <a:ext cx="973984" cy="973984"/>
        </a:xfrm>
        <a:prstGeom prst="ellipse">
          <a:avLst/>
        </a:prstGeom>
        <a:solidFill>
          <a:srgbClr val="017D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系统日志</a:t>
          </a:r>
        </a:p>
      </dsp:txBody>
      <dsp:txXfrm>
        <a:off x="1542989" y="2817264"/>
        <a:ext cx="688710" cy="688710"/>
      </dsp:txXfrm>
    </dsp:sp>
    <dsp:sp modelId="{51870BD3-8BB2-4F59-922C-7D8C50A7C877}">
      <dsp:nvSpPr>
        <dsp:cNvPr id="0" name=""/>
        <dsp:cNvSpPr/>
      </dsp:nvSpPr>
      <dsp:spPr>
        <a:xfrm>
          <a:off x="863555" y="1022537"/>
          <a:ext cx="973984" cy="973984"/>
        </a:xfrm>
        <a:prstGeom prst="ellipse">
          <a:avLst/>
        </a:prstGeom>
        <a:solidFill>
          <a:srgbClr val="017D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新邮件提醒</a:t>
          </a:r>
        </a:p>
      </dsp:txBody>
      <dsp:txXfrm>
        <a:off x="1006192" y="1165174"/>
        <a:ext cx="688710" cy="6887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#1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endSty" val="noArr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F6F39-CE74-42B8-9323-8604BF502BFF}" type="datetimeFigureOut">
              <a:rPr lang="zh-CN" altLang="en-US" smtClean="0"/>
              <a:t>2021-08-14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2C188-151F-4357-9729-237A684237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918E8-90C4-4B27-A58F-AC61ED7A8C28}" type="slidenum">
              <a:rPr lang="zh-CN" altLang="en-US" smtClean="0">
                <a:solidFill>
                  <a:prstClr val="black"/>
                </a:solidFill>
              </a:r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zh-CN" altLang="en-US" dirty="0"/>
              <a:t>腾讯邮箱有着悠久的历史，</a:t>
            </a:r>
            <a:r>
              <a:rPr kumimoji="1" lang="en-US" altLang="zh-CN" dirty="0"/>
              <a:t>2001</a:t>
            </a:r>
            <a:r>
              <a:rPr kumimoji="1" lang="zh-CN" altLang="en-US" dirty="0"/>
              <a:t>年发布</a:t>
            </a:r>
            <a:r>
              <a:rPr kumimoji="1" lang="en-US" altLang="zh-CN" dirty="0"/>
              <a:t>QQ</a:t>
            </a:r>
            <a:r>
              <a:rPr kumimoji="1" lang="zh-CN" altLang="en-US" dirty="0"/>
              <a:t>邮箱，</a:t>
            </a:r>
            <a:r>
              <a:rPr kumimoji="1" lang="en-US" altLang="zh-CN" dirty="0"/>
              <a:t>2010</a:t>
            </a:r>
            <a:r>
              <a:rPr kumimoji="1" lang="zh-CN" altLang="en-US" dirty="0"/>
              <a:t>年发布企业邮箱，近</a:t>
            </a:r>
            <a:r>
              <a:rPr kumimoji="1" lang="en-US" altLang="zh-CN" dirty="0"/>
              <a:t>20</a:t>
            </a:r>
            <a:r>
              <a:rPr kumimoji="1" lang="zh-CN" altLang="en-US" dirty="0"/>
              <a:t>年的历史，已经成为中国最重要的邮箱技术和产品功能的贡献者，是中国最大的个人邮箱、企业邮箱提供商。</a:t>
            </a:r>
          </a:p>
          <a:p>
            <a:pPr marL="0" indent="0">
              <a:buNone/>
            </a:pPr>
            <a:r>
              <a:rPr kumimoji="1" lang="zh-CN" altLang="en-US" dirty="0"/>
              <a:t>用户量大，使用时间久，对于员工来说就是熟悉的使用体验，简单</a:t>
            </a:r>
            <a:r>
              <a:rPr kumimoji="1" lang="zh-CN" altLang="en-US"/>
              <a:t>的学习培训</a:t>
            </a:r>
            <a:r>
              <a:rPr kumimoji="1" lang="zh-CN" altLang="en-US" dirty="0"/>
              <a:t>成本。</a:t>
            </a:r>
            <a:endParaRPr kumimoji="1"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2C188-151F-4357-9729-237A684237E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2C188-151F-4357-9729-237A684237E5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14BD-C619-40B5-B657-9607E29D984E}" type="datetimeFigureOut">
              <a:rPr lang="zh-CN" altLang="en-US" smtClean="0"/>
              <a:t>2021-08-14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3522-97B9-4ACF-8103-2170B6196C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14BD-C619-40B5-B657-9607E29D984E}" type="datetimeFigureOut">
              <a:rPr lang="zh-CN" altLang="en-US" smtClean="0"/>
              <a:t>2021-08-14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3522-97B9-4ACF-8103-2170B6196C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14BD-C619-40B5-B657-9607E29D984E}" type="datetimeFigureOut">
              <a:rPr lang="zh-CN" altLang="en-US" smtClean="0"/>
              <a:t>2021-08-14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3522-97B9-4ACF-8103-2170B6196C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副标题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#连接成就智慧企业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871685" y="6019800"/>
            <a:ext cx="1703427" cy="228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ClrTx/>
              <a:buSzTx/>
              <a:buNone/>
              <a:defRPr sz="1000" b="0" i="0">
                <a:solidFill>
                  <a:srgbClr val="B2B2B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专业、安全的企业邮箱服务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安全保障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067858" y="845503"/>
            <a:ext cx="1107996" cy="34163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ClrTx/>
              <a:buSzTx/>
              <a:buNone/>
              <a:defRPr sz="1800" b="0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dirty="0" err="1"/>
              <a:t>安全保障</a:t>
            </a:r>
            <a:endParaRPr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7235" y="965200"/>
            <a:ext cx="88900" cy="889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F6E1C-71E2-4ED5-841E-51F3F53037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2021-08-14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87B01-E9BF-4188-9182-91D8C9F80A7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F6E1C-71E2-4ED5-841E-51F3F53037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2021-08-14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87B01-E9BF-4188-9182-91D8C9F80A7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F6E1C-71E2-4ED5-841E-51F3F53037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2021-08-14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87B01-E9BF-4188-9182-91D8C9F80A7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F6E1C-71E2-4ED5-841E-51F3F53037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2021-08-14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87B01-E9BF-4188-9182-91D8C9F80A7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6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F6E1C-71E2-4ED5-841E-51F3F53037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2021-08-14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87B01-E9BF-4188-9182-91D8C9F80A7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F6E1C-71E2-4ED5-841E-51F3F53037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2021-08-14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87B01-E9BF-4188-9182-91D8C9F80A7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F6E1C-71E2-4ED5-841E-51F3F53037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2021-08-14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87B01-E9BF-4188-9182-91D8C9F80A7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14BD-C619-40B5-B657-9607E29D984E}" type="datetimeFigureOut">
              <a:rPr lang="zh-CN" altLang="en-US" smtClean="0"/>
              <a:t>2021-08-14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3522-97B9-4ACF-8103-2170B6196C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F6E1C-71E2-4ED5-841E-51F3F53037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2021-08-14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87B01-E9BF-4188-9182-91D8C9F80A7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F6E1C-71E2-4ED5-841E-51F3F53037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2021-08-14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87B01-E9BF-4188-9182-91D8C9F80A7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F6E1C-71E2-4ED5-841E-51F3F53037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2021-08-14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87B01-E9BF-4188-9182-91D8C9F80A7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F6E1C-71E2-4ED5-841E-51F3F53037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2021-08-14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87B01-E9BF-4188-9182-91D8C9F80A7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14BD-C619-40B5-B657-9607E29D984E}" type="datetimeFigureOut">
              <a:rPr lang="zh-CN" altLang="en-US" smtClean="0"/>
              <a:t>2021-08-14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3522-97B9-4ACF-8103-2170B6196C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14BD-C619-40B5-B657-9607E29D984E}" type="datetimeFigureOut">
              <a:rPr lang="zh-CN" altLang="en-US" smtClean="0"/>
              <a:t>2021-08-14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3522-97B9-4ACF-8103-2170B6196C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14BD-C619-40B5-B657-9607E29D984E}" type="datetimeFigureOut">
              <a:rPr lang="zh-CN" altLang="en-US" smtClean="0"/>
              <a:t>2021-08-14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3522-97B9-4ACF-8103-2170B6196C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14BD-C619-40B5-B657-9607E29D984E}" type="datetimeFigureOut">
              <a:rPr lang="zh-CN" altLang="en-US" smtClean="0"/>
              <a:t>2021-08-14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3522-97B9-4ACF-8103-2170B6196C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14BD-C619-40B5-B657-9607E29D984E}" type="datetimeFigureOut">
              <a:rPr lang="zh-CN" altLang="en-US" smtClean="0"/>
              <a:t>2021-08-14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3522-97B9-4ACF-8103-2170B6196C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14BD-C619-40B5-B657-9607E29D984E}" type="datetimeFigureOut">
              <a:rPr lang="zh-CN" altLang="en-US" smtClean="0"/>
              <a:t>2021-08-14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3522-97B9-4ACF-8103-2170B6196C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14BD-C619-40B5-B657-9607E29D984E}" type="datetimeFigureOut">
              <a:rPr lang="zh-CN" altLang="en-US" smtClean="0"/>
              <a:t>2021-08-14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3522-97B9-4ACF-8103-2170B6196C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014BD-C619-40B5-B657-9607E29D984E}" type="datetimeFigureOut">
              <a:rPr lang="zh-CN" altLang="en-US" smtClean="0"/>
              <a:t>2021-08-14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33522-97B9-4ACF-8103-2170B6196C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81F6E1C-71E2-4ED5-841E-51F3F53037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 panose="02010600030101010101" charset="-122"/>
                <a:ea typeface="等线" panose="02010600030101010101" charset="-122"/>
              </a:rPr>
              <a:t>2021-08-14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5887B01-E9BF-4188-9182-91D8C9F80A7D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 panose="02010600030101010101" charset="-122"/>
                <a:ea typeface="等线" panose="02010600030101010101" charset="-122"/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2.xml"/><Relationship Id="rId9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3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31.png"/><Relationship Id="rId16" Type="http://schemas.openxmlformats.org/officeDocument/2006/relationships/image" Target="../media/image45.jpe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jpeg"/><Relationship Id="rId10" Type="http://schemas.openxmlformats.org/officeDocument/2006/relationships/image" Target="../media/image39.png"/><Relationship Id="rId19" Type="http://schemas.microsoft.com/office/2007/relationships/hdphoto" Target="../media/hdphoto1.wdp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jpe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3.pn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1.xml"/><Relationship Id="rId9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8"/>
            <a:ext cx="109728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0850" y="1092148"/>
            <a:ext cx="3492708" cy="2572947"/>
          </a:xfrm>
        </p:spPr>
        <p:txBody>
          <a:bodyPr>
            <a:noAutofit/>
          </a:bodyPr>
          <a:lstStyle/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专业版 ：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950/5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账号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 </a:t>
            </a:r>
            <a:b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br>
            <a:b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b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基础版 ： 免费，账号无上限</a:t>
            </a:r>
            <a:b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br>
            <a:b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br>
            <a:b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b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按需购买，按需搭配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004" y="264302"/>
            <a:ext cx="6730190" cy="652087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58278" y="366920"/>
            <a:ext cx="7303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购买模式</a:t>
            </a:r>
          </a:p>
        </p:txBody>
      </p:sp>
      <p:sp>
        <p:nvSpPr>
          <p:cNvPr id="6" name="矩形 5"/>
          <p:cNvSpPr/>
          <p:nvPr/>
        </p:nvSpPr>
        <p:spPr>
          <a:xfrm>
            <a:off x="381000" y="457200"/>
            <a:ext cx="139700" cy="330200"/>
          </a:xfrm>
          <a:prstGeom prst="rect">
            <a:avLst/>
          </a:prstGeom>
          <a:solidFill>
            <a:srgbClr val="017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558278" y="366920"/>
            <a:ext cx="7303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邮箱管理功能（管理员用户）</a:t>
            </a:r>
          </a:p>
        </p:txBody>
      </p:sp>
      <p:sp>
        <p:nvSpPr>
          <p:cNvPr id="19" name="矩形 18"/>
          <p:cNvSpPr/>
          <p:nvPr/>
        </p:nvSpPr>
        <p:spPr>
          <a:xfrm>
            <a:off x="381000" y="457200"/>
            <a:ext cx="139700" cy="330200"/>
          </a:xfrm>
          <a:prstGeom prst="rect">
            <a:avLst/>
          </a:prstGeom>
          <a:solidFill>
            <a:srgbClr val="017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520700" y="1340142"/>
            <a:ext cx="895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为方便企业管理，腾讯企业邮箱赋予管理员多项管理权限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9" name="内容占位符 3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1812100" y="1896959"/>
          <a:ext cx="8915400" cy="44805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45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邮件搬家</a:t>
                      </a:r>
                      <a:endParaRPr lang="en-US" altLang="zh-CN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r>
                        <a:rPr lang="zh-CN" altLang="en-US" sz="1400" b="0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一键迁移旧邮箱邮件，更换邮件系统不丢失历史邮件</a:t>
                      </a:r>
                      <a:endParaRPr lang="zh-CN" altLang="en-US" sz="14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zh-CN" altLang="en-US" sz="1800" b="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企业通讯录</a:t>
                      </a:r>
                      <a:endParaRPr lang="en-US" altLang="zh-CN" sz="1800" b="0" kern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r>
                        <a:rPr lang="zh-CN" altLang="en-US" sz="1400" b="0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共享企业成员邮箱，随时查看同事联系方式</a:t>
                      </a:r>
                      <a:endParaRPr lang="zh-CN" altLang="en-US" sz="14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zh-CN" altLang="en-US" sz="18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公共联系人</a:t>
                      </a:r>
                      <a:endParaRPr lang="en-US" altLang="zh-CN" sz="1800" kern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设置常用的联系人资料，共享给企业员工使用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邮箱回收站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已删除邮箱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业务邮箱最长可以保留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邮件撤回</a:t>
                      </a:r>
                      <a:endParaRPr lang="en-US" altLang="zh-CN" sz="1800" kern="12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发往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QQ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邮箱、腾讯企业邮箱的已读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未读邮件均可撤回，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VIP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成员最近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天内发送的邮件</a:t>
                      </a:r>
                      <a:endParaRPr lang="zh-CN" altLang="en-US" sz="1400" b="0" i="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系统日志</a:t>
                      </a:r>
                      <a:endParaRPr lang="en-US" altLang="zh-CN" sz="1800" kern="12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r>
                        <a:rPr lang="zh-CN" altLang="en-US" sz="1400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详尽日志囊括公司、成员各种操作记录，防范可疑操作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邮件归档（专业版）</a:t>
                      </a:r>
                      <a:endParaRPr lang="en-US" altLang="zh-CN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安全可靠存档</a:t>
                      </a:r>
                      <a:r>
                        <a:rPr lang="en-US" altLang="zh-CN" sz="1400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vip</a:t>
                      </a:r>
                      <a:r>
                        <a:rPr lang="zh-CN" altLang="en-US" sz="1400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成员所有邮件，随时检索核查邮件</a:t>
                      </a:r>
                      <a:endParaRPr lang="zh-CN" altLang="en-US" sz="1400" b="0" i="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邮件备份（专业版）</a:t>
                      </a:r>
                      <a:endParaRPr lang="en-US" altLang="zh-CN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r>
                        <a:rPr lang="zh-CN" altLang="en-US" sz="1400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设置备份邮箱帐号及备份规则，按需自动备份重要邮件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企业名片（专业版）</a:t>
                      </a:r>
                      <a:endParaRPr lang="en-US" altLang="zh-CN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r>
                        <a:rPr lang="zh-CN" altLang="en-US" sz="1400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设置企业名片，企业成员可在往来邮件中展示企业形象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个性化登陆（专业版）</a:t>
                      </a:r>
                      <a:endParaRPr lang="en-US" altLang="zh-CN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设置企业统一登录页面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限制成员外发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（专业版）</a:t>
                      </a:r>
                      <a:endParaRPr lang="en-US" altLang="zh-CN" sz="1800" kern="12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设置受限名单，禁止外发邮件，企业信息更安全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IP</a:t>
                      </a:r>
                      <a:r>
                        <a:rPr lang="zh-CN" altLang="en-US" sz="1800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登录限制（专业版）</a:t>
                      </a:r>
                      <a:endParaRPr lang="en-US" altLang="zh-CN" sz="1800" kern="12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r>
                        <a:rPr lang="zh-CN" altLang="en-US" sz="1400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设置帐号</a:t>
                      </a:r>
                      <a:r>
                        <a:rPr lang="en-US" altLang="zh-CN" sz="1400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IP</a:t>
                      </a:r>
                      <a:r>
                        <a:rPr lang="zh-CN" altLang="en-US" sz="1400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登录权限，堵住安全漏洞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开发接口</a:t>
                      </a: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API</a:t>
                      </a:r>
                    </a:p>
                    <a:p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提供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API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供企业进行二次开发，包括鉴权、成员管理、单点登录等</a:t>
                      </a:r>
                      <a:endParaRPr lang="en-US" altLang="zh-CN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企业网盘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r>
                        <a:rPr lang="zh-CN" altLang="en-US" sz="1400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企业网盘基础版</a:t>
                      </a:r>
                      <a:r>
                        <a:rPr lang="en-US" altLang="zh-CN" sz="1400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2GB</a:t>
                      </a:r>
                      <a:r>
                        <a:rPr lang="zh-CN" altLang="en-US" sz="1400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，专业版</a:t>
                      </a:r>
                      <a:r>
                        <a:rPr lang="en-US" altLang="zh-CN" sz="1400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5GB</a:t>
                      </a:r>
                      <a:r>
                        <a:rPr lang="zh-CN" altLang="en-US" sz="1400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起（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根据用户数增加而递增</a:t>
                      </a:r>
                      <a:r>
                        <a:rPr lang="zh-CN" altLang="en-US" sz="1400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），共享文件更自由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10" name="直接连接符 9"/>
          <p:cNvCxnSpPr/>
          <p:nvPr/>
        </p:nvCxnSpPr>
        <p:spPr>
          <a:xfrm>
            <a:off x="10287000" y="572490"/>
            <a:ext cx="0" cy="2911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2000" y="503203"/>
            <a:ext cx="1800000" cy="429683"/>
          </a:xfrm>
          <a:prstGeom prst="rect">
            <a:avLst/>
          </a:prstGeom>
        </p:spPr>
      </p:pic>
      <p:pic>
        <p:nvPicPr>
          <p:cNvPr id="13" name="pasted-image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289" y="614724"/>
            <a:ext cx="1193119" cy="24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558278" y="366920"/>
            <a:ext cx="7303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邮箱管理功能（管理员用户）</a:t>
            </a:r>
          </a:p>
        </p:txBody>
      </p:sp>
      <p:sp>
        <p:nvSpPr>
          <p:cNvPr id="19" name="矩形 18"/>
          <p:cNvSpPr/>
          <p:nvPr/>
        </p:nvSpPr>
        <p:spPr>
          <a:xfrm>
            <a:off x="381000" y="457200"/>
            <a:ext cx="139700" cy="330200"/>
          </a:xfrm>
          <a:prstGeom prst="rect">
            <a:avLst/>
          </a:prstGeom>
          <a:solidFill>
            <a:srgbClr val="017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520700" y="1340142"/>
            <a:ext cx="895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典型功能一、个性化定制企业形象</a:t>
            </a:r>
            <a:endParaRPr lang="zh-CN" altLang="zh-CN" b="1" dirty="0">
              <a:solidFill>
                <a:srgbClr val="017D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58278" y="5148526"/>
            <a:ext cx="8953500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让企业拥有专属邮箱后缀及统一形象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支持企业定制签名档、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、个性化登录页面及企业名片等信息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78" y="1906146"/>
            <a:ext cx="3415913" cy="2957315"/>
          </a:xfrm>
          <a:prstGeom prst="rect">
            <a:avLst/>
          </a:prstGeom>
          <a:effectLst>
            <a:outerShdw blurRad="114300" dist="254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50" y="1906146"/>
            <a:ext cx="4922874" cy="2957315"/>
          </a:xfrm>
          <a:prstGeom prst="rect">
            <a:avLst/>
          </a:prstGeom>
          <a:effectLst>
            <a:outerShdw blurRad="127000" dist="25400" dir="5400000" algn="ctr" rotWithShape="0">
              <a:srgbClr val="000000">
                <a:alpha val="43137"/>
              </a:srgbClr>
            </a:outerShdw>
          </a:effectLst>
        </p:spPr>
      </p:pic>
      <p:cxnSp>
        <p:nvCxnSpPr>
          <p:cNvPr id="12" name="直接连接符 11"/>
          <p:cNvCxnSpPr/>
          <p:nvPr/>
        </p:nvCxnSpPr>
        <p:spPr>
          <a:xfrm>
            <a:off x="10287000" y="572490"/>
            <a:ext cx="0" cy="2911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2000" y="503203"/>
            <a:ext cx="1800000" cy="429683"/>
          </a:xfrm>
          <a:prstGeom prst="rect">
            <a:avLst/>
          </a:prstGeom>
        </p:spPr>
      </p:pic>
      <p:pic>
        <p:nvPicPr>
          <p:cNvPr id="17" name="pasted-image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289" y="614724"/>
            <a:ext cx="1193119" cy="24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558278" y="366920"/>
            <a:ext cx="7303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邮箱管理功能（管理员用户）</a:t>
            </a:r>
          </a:p>
        </p:txBody>
      </p:sp>
      <p:sp>
        <p:nvSpPr>
          <p:cNvPr id="19" name="矩形 18"/>
          <p:cNvSpPr/>
          <p:nvPr/>
        </p:nvSpPr>
        <p:spPr>
          <a:xfrm>
            <a:off x="381000" y="457200"/>
            <a:ext cx="139700" cy="330200"/>
          </a:xfrm>
          <a:prstGeom prst="rect">
            <a:avLst/>
          </a:prstGeom>
          <a:solidFill>
            <a:srgbClr val="017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520700" y="1340142"/>
            <a:ext cx="895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典型功能二、监控全局操作记录</a:t>
            </a:r>
            <a:endParaRPr lang="zh-CN" altLang="zh-CN" b="1" dirty="0">
              <a:solidFill>
                <a:srgbClr val="017D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58278" y="5148526"/>
            <a:ext cx="8953500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查询成员收发信状况、管理员各项操作记录等系统日志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647" y="1929143"/>
            <a:ext cx="7197596" cy="3063970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10287000" y="572490"/>
            <a:ext cx="0" cy="2911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2000" y="503203"/>
            <a:ext cx="1800000" cy="429683"/>
          </a:xfrm>
          <a:prstGeom prst="rect">
            <a:avLst/>
          </a:prstGeom>
        </p:spPr>
      </p:pic>
      <p:pic>
        <p:nvPicPr>
          <p:cNvPr id="16" name="pasted-image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289" y="614724"/>
            <a:ext cx="1193119" cy="24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558278" y="366920"/>
            <a:ext cx="7303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邮箱管理功能（管理员用户）</a:t>
            </a:r>
          </a:p>
        </p:txBody>
      </p:sp>
      <p:sp>
        <p:nvSpPr>
          <p:cNvPr id="19" name="矩形 18"/>
          <p:cNvSpPr/>
          <p:nvPr/>
        </p:nvSpPr>
        <p:spPr>
          <a:xfrm>
            <a:off x="381000" y="457200"/>
            <a:ext cx="139700" cy="330200"/>
          </a:xfrm>
          <a:prstGeom prst="rect">
            <a:avLst/>
          </a:prstGeom>
          <a:solidFill>
            <a:srgbClr val="017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520700" y="1340142"/>
            <a:ext cx="895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典型功能三、限制成员登录和发信</a:t>
            </a:r>
            <a:endParaRPr lang="zh-CN" altLang="zh-CN" b="1" dirty="0">
              <a:solidFill>
                <a:srgbClr val="017D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53125" y="5669682"/>
            <a:ext cx="8953500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设置成员或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的登录权限，限制成员发信频率或外发权限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257" y="1913984"/>
            <a:ext cx="4020687" cy="3671585"/>
          </a:xfrm>
          <a:prstGeom prst="rect">
            <a:avLst/>
          </a:prstGeom>
          <a:effectLst>
            <a:outerShdw blurRad="127000" dist="254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994" y="1793587"/>
            <a:ext cx="6096000" cy="4037746"/>
          </a:xfrm>
          <a:prstGeom prst="rect">
            <a:avLst/>
          </a:prstGeom>
        </p:spPr>
      </p:pic>
      <p:cxnSp>
        <p:nvCxnSpPr>
          <p:cNvPr id="15" name="直接连接符 14"/>
          <p:cNvCxnSpPr/>
          <p:nvPr/>
        </p:nvCxnSpPr>
        <p:spPr>
          <a:xfrm>
            <a:off x="10287000" y="572490"/>
            <a:ext cx="0" cy="2911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2000" y="503203"/>
            <a:ext cx="1800000" cy="429683"/>
          </a:xfrm>
          <a:prstGeom prst="rect">
            <a:avLst/>
          </a:prstGeom>
        </p:spPr>
      </p:pic>
      <p:pic>
        <p:nvPicPr>
          <p:cNvPr id="17" name="pasted-image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289" y="614724"/>
            <a:ext cx="1193119" cy="24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558278" y="366920"/>
            <a:ext cx="7303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邮箱管理功能（管理员用户）</a:t>
            </a:r>
          </a:p>
        </p:txBody>
      </p:sp>
      <p:sp>
        <p:nvSpPr>
          <p:cNvPr id="19" name="矩形 18"/>
          <p:cNvSpPr/>
          <p:nvPr/>
        </p:nvSpPr>
        <p:spPr>
          <a:xfrm>
            <a:off x="381000" y="457200"/>
            <a:ext cx="139700" cy="330200"/>
          </a:xfrm>
          <a:prstGeom prst="rect">
            <a:avLst/>
          </a:prstGeom>
          <a:solidFill>
            <a:srgbClr val="017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520700" y="1340142"/>
            <a:ext cx="895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典型功能四、邮件归档，永久保存邮件</a:t>
            </a:r>
            <a:endParaRPr lang="zh-CN" altLang="zh-CN" b="1" dirty="0">
              <a:solidFill>
                <a:srgbClr val="017D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58278" y="5148526"/>
            <a:ext cx="8953500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丰富多样的应用功能及后台管理功能，全面提升企业的邮件系统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邮件归档功能，设置归档账号，永久保存企业邮箱往来邮件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0287000" y="572490"/>
            <a:ext cx="0" cy="2911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2000" y="503203"/>
            <a:ext cx="1800000" cy="429683"/>
          </a:xfrm>
          <a:prstGeom prst="rect">
            <a:avLst/>
          </a:prstGeom>
        </p:spPr>
      </p:pic>
      <p:pic>
        <p:nvPicPr>
          <p:cNvPr id="16" name="pasted-image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289" y="614724"/>
            <a:ext cx="1193119" cy="24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395" y="1891665"/>
            <a:ext cx="8590280" cy="307784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558278" y="366920"/>
            <a:ext cx="7303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邮箱管理功能（管理员用户）</a:t>
            </a:r>
          </a:p>
        </p:txBody>
      </p:sp>
      <p:sp>
        <p:nvSpPr>
          <p:cNvPr id="19" name="矩形 18"/>
          <p:cNvSpPr/>
          <p:nvPr/>
        </p:nvSpPr>
        <p:spPr>
          <a:xfrm>
            <a:off x="381000" y="457200"/>
            <a:ext cx="139700" cy="330200"/>
          </a:xfrm>
          <a:prstGeom prst="rect">
            <a:avLst/>
          </a:prstGeom>
          <a:solidFill>
            <a:srgbClr val="017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520700" y="1340142"/>
            <a:ext cx="895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典型功能五、多级权限管理</a:t>
            </a:r>
            <a:endParaRPr lang="zh-CN" altLang="zh-CN" b="1" dirty="0">
              <a:solidFill>
                <a:srgbClr val="017D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58278" y="5148526"/>
            <a:ext cx="8953500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可创建多个二级管理员，并可指定管理范围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720" y="1635776"/>
            <a:ext cx="6361890" cy="3512749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10287000" y="572490"/>
            <a:ext cx="0" cy="2911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2000" y="503203"/>
            <a:ext cx="1800000" cy="429683"/>
          </a:xfrm>
          <a:prstGeom prst="rect">
            <a:avLst/>
          </a:prstGeom>
        </p:spPr>
      </p:pic>
      <p:pic>
        <p:nvPicPr>
          <p:cNvPr id="15" name="pasted-image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289" y="614724"/>
            <a:ext cx="1193119" cy="24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558278" y="366920"/>
            <a:ext cx="7303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邮箱使用功能（企业员工）</a:t>
            </a:r>
          </a:p>
        </p:txBody>
      </p:sp>
      <p:sp>
        <p:nvSpPr>
          <p:cNvPr id="19" name="矩形 18"/>
          <p:cNvSpPr/>
          <p:nvPr/>
        </p:nvSpPr>
        <p:spPr>
          <a:xfrm>
            <a:off x="381000" y="457200"/>
            <a:ext cx="139700" cy="330200"/>
          </a:xfrm>
          <a:prstGeom prst="rect">
            <a:avLst/>
          </a:prstGeom>
          <a:solidFill>
            <a:srgbClr val="017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520700" y="1340142"/>
            <a:ext cx="895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为方便企业员工工作协同，腾讯企业邮箱针对不同应用场景，推出多种功能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0287000" y="572490"/>
            <a:ext cx="0" cy="2911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2000" y="503203"/>
            <a:ext cx="1800000" cy="429683"/>
          </a:xfrm>
          <a:prstGeom prst="rect">
            <a:avLst/>
          </a:prstGeom>
        </p:spPr>
      </p:pic>
      <p:pic>
        <p:nvPicPr>
          <p:cNvPr id="16" name="pasted-image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289" y="614724"/>
            <a:ext cx="1193119" cy="24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graphicFrame>
        <p:nvGraphicFramePr>
          <p:cNvPr id="9" name="内容占位符 3"/>
          <p:cNvGraphicFramePr>
            <a:graphicFrameLocks noGrp="1"/>
          </p:cNvGraphicFramePr>
          <p:nvPr>
            <p:ph idx="1"/>
          </p:nvPr>
        </p:nvGraphicFramePr>
        <p:xfrm>
          <a:off x="1103008" y="2262216"/>
          <a:ext cx="8915400" cy="33223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45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b="0" dirty="0"/>
                        <a:t>无限邮箱容量</a:t>
                      </a:r>
                      <a:endParaRPr lang="en-US" altLang="zh-CN" b="0" dirty="0"/>
                    </a:p>
                    <a:p>
                      <a:r>
                        <a:rPr lang="en-US" altLang="zh-CN" sz="1400" b="0" dirty="0"/>
                        <a:t>VIP</a:t>
                      </a:r>
                      <a:r>
                        <a:rPr lang="zh-CN" altLang="en-US" sz="1400" b="0" dirty="0"/>
                        <a:t>成员无限容量，基础版</a:t>
                      </a:r>
                      <a:r>
                        <a:rPr lang="en-US" altLang="zh-CN" sz="1400" b="0" dirty="0"/>
                        <a:t>2G</a:t>
                      </a:r>
                      <a:r>
                        <a:rPr lang="zh-CN" altLang="en-US" sz="1400" b="0" dirty="0"/>
                        <a:t>容量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zh-CN" altLang="en-US" sz="1800" b="0" kern="1200" dirty="0"/>
                        <a:t>邮件数上限</a:t>
                      </a:r>
                      <a:endParaRPr lang="en-US" altLang="zh-CN" sz="1800" b="0" kern="1200" dirty="0"/>
                    </a:p>
                    <a:p>
                      <a:pPr marL="0" algn="l" defTabSz="457200" rtl="0" eaLnBrk="1" latinLnBrk="0" hangingPunct="1"/>
                      <a:r>
                        <a:rPr lang="zh-CN" altLang="en-US" sz="1400" b="0" kern="1200" dirty="0">
                          <a:effectLst/>
                        </a:rPr>
                        <a:t>允许存储</a:t>
                      </a:r>
                      <a:r>
                        <a:rPr lang="en-US" altLang="zh-CN" sz="1400" b="0" kern="1200" dirty="0">
                          <a:effectLst/>
                        </a:rPr>
                        <a:t>40W</a:t>
                      </a:r>
                      <a:r>
                        <a:rPr lang="zh-CN" altLang="en-US" sz="1400" b="0" kern="1200" dirty="0">
                          <a:effectLst/>
                        </a:rPr>
                        <a:t>邮件数量</a:t>
                      </a:r>
                      <a:endParaRPr lang="zh-CN" alt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zh-CN" altLang="en-US" sz="1800" kern="1200" dirty="0"/>
                        <a:t>保密邮件（</a:t>
                      </a:r>
                      <a:r>
                        <a:rPr lang="en-US" altLang="zh-CN" sz="1800" kern="1200" dirty="0"/>
                        <a:t>VIP</a:t>
                      </a:r>
                      <a:r>
                        <a:rPr lang="zh-CN" altLang="en-US" sz="1800" kern="1200" dirty="0"/>
                        <a:t>成员）</a:t>
                      </a:r>
                      <a:endParaRPr lang="en-US" altLang="zh-CN" sz="1800" kern="1200" dirty="0"/>
                    </a:p>
                    <a:p>
                      <a:pPr marL="0" algn="l" defTabSz="457200" rtl="0" eaLnBrk="1" latinLnBrk="0" hangingPunct="1"/>
                      <a:r>
                        <a:rPr lang="zh-CN" altLang="en-US" sz="1400" dirty="0"/>
                        <a:t>可用于发送敏感信息。收件人需通过微信或手机号验证身份后才能查看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会议邮件</a:t>
                      </a:r>
                      <a:endParaRPr lang="en-US" altLang="zh-CN" sz="1800" dirty="0"/>
                    </a:p>
                    <a:p>
                      <a:r>
                        <a:rPr lang="zh-CN" altLang="en-US" sz="1400" dirty="0"/>
                        <a:t>网页、客户端轻松发送会议邀请，体验高效工作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effectLst/>
                        </a:rPr>
                        <a:t>超大附件</a:t>
                      </a:r>
                      <a:endParaRPr lang="en-US" altLang="zh-CN" sz="1800" kern="1200" dirty="0">
                        <a:effectLst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/>
                        <a:t>高达</a:t>
                      </a:r>
                      <a:r>
                        <a:rPr lang="en-US" altLang="zh-CN" sz="1400" dirty="0"/>
                        <a:t>2GB</a:t>
                      </a:r>
                      <a:r>
                        <a:rPr lang="zh-CN" altLang="en-US" sz="1400" dirty="0"/>
                        <a:t>超大附件，轻松发送大文件</a:t>
                      </a:r>
                      <a:endParaRPr lang="en-US" altLang="zh-C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kern="1200" dirty="0">
                          <a:effectLst/>
                        </a:rPr>
                        <a:t>自助查询</a:t>
                      </a:r>
                      <a:endParaRPr lang="en-US" altLang="zh-CN" sz="1800" kern="1200" dirty="0">
                        <a:effectLst/>
                      </a:endParaRPr>
                    </a:p>
                    <a:p>
                      <a:r>
                        <a:rPr lang="zh-CN" altLang="en-US" sz="1400" kern="1200" dirty="0">
                          <a:effectLst/>
                        </a:rPr>
                        <a:t>详尽的记录查询，异常操作随时确认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关联账号提醒</a:t>
                      </a:r>
                      <a:endParaRPr lang="en-US" altLang="zh-CN" dirty="0"/>
                    </a:p>
                    <a:p>
                      <a:r>
                        <a:rPr lang="zh-CN" altLang="en-US" sz="1400" kern="1200" dirty="0">
                          <a:effectLst/>
                        </a:rPr>
                        <a:t>企业微信</a:t>
                      </a:r>
                      <a:r>
                        <a:rPr lang="en-US" altLang="zh-CN" sz="1400" kern="1200" dirty="0">
                          <a:effectLst/>
                        </a:rPr>
                        <a:t>/QQ</a:t>
                      </a:r>
                      <a:r>
                        <a:rPr lang="zh-CN" altLang="en-US" sz="1400" kern="1200" dirty="0">
                          <a:effectLst/>
                        </a:rPr>
                        <a:t>，重要邮件实时提醒</a:t>
                      </a:r>
                      <a:endParaRPr lang="zh-CN" altLang="en-US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日历提醒</a:t>
                      </a:r>
                      <a:endParaRPr lang="en-US" altLang="zh-CN" dirty="0"/>
                    </a:p>
                    <a:p>
                      <a:r>
                        <a:rPr lang="zh-CN" altLang="en-US" sz="1400" dirty="0"/>
                        <a:t>会议邀请或新建日历可根据您的需要，定时发出提醒邮件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代收其他邮箱</a:t>
                      </a:r>
                      <a:endParaRPr lang="en-US" altLang="zh-CN" dirty="0"/>
                    </a:p>
                    <a:p>
                      <a:r>
                        <a:rPr lang="zh-CN" altLang="en-US" sz="1400" dirty="0"/>
                        <a:t>添加其他邮箱帐户，在腾讯企业邮箱里统一收发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kern="1200" dirty="0">
                          <a:effectLst/>
                        </a:rPr>
                        <a:t>文件中转站</a:t>
                      </a:r>
                      <a:endParaRPr lang="en-US" altLang="zh-CN" sz="1800" kern="1200" dirty="0">
                        <a:effectLst/>
                      </a:endParaRPr>
                    </a:p>
                    <a:p>
                      <a:r>
                        <a:rPr lang="en-US" altLang="zh-CN" sz="1400" dirty="0"/>
                        <a:t>VIP</a:t>
                      </a:r>
                      <a:r>
                        <a:rPr lang="zh-CN" altLang="en-US" sz="1400" dirty="0"/>
                        <a:t>成员</a:t>
                      </a:r>
                      <a:r>
                        <a:rPr lang="en-US" altLang="zh-CN" sz="1400" dirty="0"/>
                        <a:t>32G</a:t>
                      </a:r>
                      <a:r>
                        <a:rPr lang="zh-CN" altLang="en-US" sz="1400" dirty="0"/>
                        <a:t>，基础版</a:t>
                      </a:r>
                      <a:r>
                        <a:rPr lang="en-US" altLang="zh-CN" sz="1400" kern="1200" dirty="0">
                          <a:effectLst/>
                        </a:rPr>
                        <a:t>2G</a:t>
                      </a:r>
                      <a:r>
                        <a:rPr lang="zh-CN" altLang="en-US" sz="1400" kern="1200" dirty="0">
                          <a:effectLst/>
                        </a:rPr>
                        <a:t>容量的临时存储空间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558278" y="366920"/>
            <a:ext cx="7303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邮箱使用功能（企业员工）</a:t>
            </a:r>
          </a:p>
        </p:txBody>
      </p:sp>
      <p:sp>
        <p:nvSpPr>
          <p:cNvPr id="19" name="矩形 18"/>
          <p:cNvSpPr/>
          <p:nvPr/>
        </p:nvSpPr>
        <p:spPr>
          <a:xfrm>
            <a:off x="381000" y="457200"/>
            <a:ext cx="139700" cy="330200"/>
          </a:xfrm>
          <a:prstGeom prst="rect">
            <a:avLst/>
          </a:prstGeom>
          <a:solidFill>
            <a:srgbClr val="017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20700" y="1340142"/>
            <a:ext cx="4809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典型功能一、文件中转站</a:t>
            </a:r>
            <a:r>
              <a:rPr lang="en-US" altLang="zh-CN" b="1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支持超大附件</a:t>
            </a:r>
            <a:endParaRPr lang="zh-CN" altLang="zh-CN" b="1" dirty="0">
              <a:solidFill>
                <a:srgbClr val="017D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78" y="1998926"/>
            <a:ext cx="4772208" cy="2979474"/>
          </a:xfrm>
          <a:prstGeom prst="rect">
            <a:avLst/>
          </a:prstGeom>
          <a:effectLst>
            <a:outerShdw blurRad="127000" dist="254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0" name="文本框 9"/>
          <p:cNvSpPr txBox="1"/>
          <p:nvPr/>
        </p:nvSpPr>
        <p:spPr>
          <a:xfrm>
            <a:off x="558278" y="5148526"/>
            <a:ext cx="4772208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不需要担心对方邮箱容量和附件大小限制，极速送达，最高支持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2GB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超大文件传输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997700" y="1340142"/>
            <a:ext cx="382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典型功能二、企业网盘共享资料</a:t>
            </a:r>
            <a:endParaRPr lang="zh-CN" altLang="zh-CN" b="1" dirty="0">
              <a:solidFill>
                <a:srgbClr val="017D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100" y="1884626"/>
            <a:ext cx="3216884" cy="3379824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195718" y="5148525"/>
            <a:ext cx="3942181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使用大容量企业网盘进行内部资料存储、共享或发给外域收件人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0287000" y="572490"/>
            <a:ext cx="0" cy="2911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2000" y="503203"/>
            <a:ext cx="1800000" cy="429683"/>
          </a:xfrm>
          <a:prstGeom prst="rect">
            <a:avLst/>
          </a:prstGeom>
        </p:spPr>
      </p:pic>
      <p:pic>
        <p:nvPicPr>
          <p:cNvPr id="21" name="pasted-image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289" y="614724"/>
            <a:ext cx="1193119" cy="24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558278" y="366920"/>
            <a:ext cx="7303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邮箱使用功能（企业员工）</a:t>
            </a:r>
          </a:p>
        </p:txBody>
      </p:sp>
      <p:sp>
        <p:nvSpPr>
          <p:cNvPr id="19" name="矩形 18"/>
          <p:cNvSpPr/>
          <p:nvPr/>
        </p:nvSpPr>
        <p:spPr>
          <a:xfrm>
            <a:off x="381000" y="457200"/>
            <a:ext cx="139700" cy="330200"/>
          </a:xfrm>
          <a:prstGeom prst="rect">
            <a:avLst/>
          </a:prstGeom>
          <a:solidFill>
            <a:srgbClr val="017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20700" y="1340142"/>
            <a:ext cx="4809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典型功能一、文件中转站</a:t>
            </a:r>
            <a:r>
              <a:rPr lang="en-US" altLang="zh-CN" b="1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支持超大附件</a:t>
            </a:r>
            <a:endParaRPr lang="zh-CN" altLang="zh-CN" b="1" dirty="0">
              <a:solidFill>
                <a:srgbClr val="017D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78" y="1998926"/>
            <a:ext cx="4772208" cy="2979474"/>
          </a:xfrm>
          <a:prstGeom prst="rect">
            <a:avLst/>
          </a:prstGeom>
          <a:effectLst>
            <a:outerShdw blurRad="127000" dist="254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0" name="文本框 9"/>
          <p:cNvSpPr txBox="1"/>
          <p:nvPr/>
        </p:nvSpPr>
        <p:spPr>
          <a:xfrm>
            <a:off x="558278" y="5148526"/>
            <a:ext cx="4772208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不需要担心对方邮箱容量和附件大小限制，极速送达，最高支持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2GB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超大文件传输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997700" y="1340142"/>
            <a:ext cx="382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典型功能二、企业网盘共享资料</a:t>
            </a:r>
            <a:endParaRPr lang="zh-CN" altLang="zh-CN" b="1" dirty="0">
              <a:solidFill>
                <a:srgbClr val="017D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100" y="1884626"/>
            <a:ext cx="3216884" cy="3379824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195718" y="5148525"/>
            <a:ext cx="3942181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使用大容量企业网盘进行内部资料存储、共享或发给外域收件人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0287000" y="572490"/>
            <a:ext cx="0" cy="2911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2000" y="503203"/>
            <a:ext cx="1800000" cy="429683"/>
          </a:xfrm>
          <a:prstGeom prst="rect">
            <a:avLst/>
          </a:prstGeom>
        </p:spPr>
      </p:pic>
      <p:pic>
        <p:nvPicPr>
          <p:cNvPr id="21" name="pasted-image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289" y="614724"/>
            <a:ext cx="1193119" cy="24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397500" y="2571402"/>
            <a:ext cx="139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1</a:t>
            </a:r>
            <a:endParaRPr lang="zh-CN" altLang="en-US" sz="2400" b="1" dirty="0">
              <a:solidFill>
                <a:srgbClr val="017D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524250" y="3105834"/>
            <a:ext cx="514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产品介绍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10287000" y="572490"/>
            <a:ext cx="0" cy="2911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2000" y="503203"/>
            <a:ext cx="1800000" cy="429683"/>
          </a:xfrm>
          <a:prstGeom prst="rect">
            <a:avLst/>
          </a:prstGeom>
        </p:spPr>
      </p:pic>
      <p:pic>
        <p:nvPicPr>
          <p:cNvPr id="17" name="pasted-image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289" y="614724"/>
            <a:ext cx="1193119" cy="24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558278" y="366920"/>
            <a:ext cx="7303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邮箱使用功能（企业员工）</a:t>
            </a:r>
          </a:p>
        </p:txBody>
      </p:sp>
      <p:sp>
        <p:nvSpPr>
          <p:cNvPr id="19" name="矩形 18"/>
          <p:cNvSpPr/>
          <p:nvPr/>
        </p:nvSpPr>
        <p:spPr>
          <a:xfrm>
            <a:off x="381000" y="457200"/>
            <a:ext cx="139700" cy="330200"/>
          </a:xfrm>
          <a:prstGeom prst="rect">
            <a:avLst/>
          </a:prstGeom>
          <a:solidFill>
            <a:srgbClr val="017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20700" y="1340142"/>
            <a:ext cx="382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典型功能三、撤回错误邮件</a:t>
            </a:r>
            <a:endParaRPr lang="zh-CN" altLang="zh-CN" b="1" dirty="0">
              <a:solidFill>
                <a:srgbClr val="017D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58278" y="5148526"/>
            <a:ext cx="3493022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对于已发送的邮件，在对方未读的前提下可对邮件进行撤回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40" y="1877087"/>
            <a:ext cx="2322098" cy="3103826"/>
          </a:xfrm>
          <a:prstGeom prst="rect">
            <a:avLst/>
          </a:prstGeom>
          <a:effectLst>
            <a:outerShdw blurRad="127000" dist="254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6616700" y="1340142"/>
            <a:ext cx="398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典型功能四、向一群人分别发送邮件</a:t>
            </a:r>
            <a:endParaRPr lang="zh-CN" altLang="zh-CN" b="1" dirty="0">
              <a:solidFill>
                <a:srgbClr val="017D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075" y="1877087"/>
            <a:ext cx="3015839" cy="3139997"/>
          </a:xfrm>
          <a:prstGeom prst="rect">
            <a:avLst/>
          </a:prstGeom>
          <a:effectLst>
            <a:outerShdw blurRad="127000" dist="254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5" name="文本框 14"/>
          <p:cNvSpPr txBox="1"/>
          <p:nvPr/>
        </p:nvSpPr>
        <p:spPr>
          <a:xfrm>
            <a:off x="6281946" y="5148526"/>
            <a:ext cx="4657308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批量群发邮件，支持导入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CSV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智能群发表格，但对方在收件人列表里只会看到自己的邮件地址，兼顾效率和尊贵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0287000" y="572490"/>
            <a:ext cx="0" cy="2911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2000" y="503203"/>
            <a:ext cx="1800000" cy="429683"/>
          </a:xfrm>
          <a:prstGeom prst="rect">
            <a:avLst/>
          </a:prstGeom>
        </p:spPr>
      </p:pic>
      <p:pic>
        <p:nvPicPr>
          <p:cNvPr id="20" name="pasted-image.pd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289" y="614724"/>
            <a:ext cx="1193119" cy="24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397500" y="2571402"/>
            <a:ext cx="139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3</a:t>
            </a:r>
            <a:endParaRPr lang="zh-CN" altLang="en-US" sz="2400" b="1" dirty="0">
              <a:solidFill>
                <a:srgbClr val="017D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38550" y="3105834"/>
            <a:ext cx="4914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产品优势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10287000" y="572490"/>
            <a:ext cx="0" cy="2911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2000" y="503203"/>
            <a:ext cx="1800000" cy="429683"/>
          </a:xfrm>
          <a:prstGeom prst="rect">
            <a:avLst/>
          </a:prstGeom>
        </p:spPr>
      </p:pic>
      <p:pic>
        <p:nvPicPr>
          <p:cNvPr id="13" name="pasted-image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289" y="614724"/>
            <a:ext cx="1193119" cy="24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558278" y="366920"/>
            <a:ext cx="7303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不只是邮箱，更是一套整合方案</a:t>
            </a:r>
          </a:p>
        </p:txBody>
      </p:sp>
      <p:sp>
        <p:nvSpPr>
          <p:cNvPr id="19" name="矩形 18"/>
          <p:cNvSpPr/>
          <p:nvPr/>
        </p:nvSpPr>
        <p:spPr>
          <a:xfrm>
            <a:off x="381000" y="457200"/>
            <a:ext cx="139700" cy="330200"/>
          </a:xfrm>
          <a:prstGeom prst="rect">
            <a:avLst/>
          </a:prstGeom>
          <a:solidFill>
            <a:srgbClr val="017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5497251" y="1245520"/>
            <a:ext cx="1344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移动端</a:t>
            </a:r>
            <a:endParaRPr lang="zh-CN" altLang="zh-CN" sz="2400" b="1" dirty="0">
              <a:solidFill>
                <a:srgbClr val="017D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42903" y="2076182"/>
            <a:ext cx="518700" cy="5232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05328" y="3104859"/>
            <a:ext cx="3327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扫码关注腾讯企业邮箱公众号，绑定微信，即可通过微信登录，无须密码更安全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05328" y="4291235"/>
            <a:ext cx="3474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关注腾讯企业邮箱公众号，可以及时接受新邮件提醒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05328" y="5254222"/>
            <a:ext cx="3512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进入腾讯企业邮箱小程序，随时随地微信内收发邮件。移动办公，便捷高效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918906"/>
            <a:ext cx="790705" cy="83777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432039" y="3104858"/>
            <a:ext cx="3327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从企业邮箱内开通企业微信，企业微信与企业邮箱通讯录一致，管理更轻松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432039" y="4291235"/>
            <a:ext cx="3474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开通企业微信后，成员登录企业微信即可自动绑定邮箱，在企业微信内快捷收发邮件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432039" y="5254222"/>
            <a:ext cx="3512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企业微信收发邮件可以转到工作群讨论，支持快捷创建邮件参与人群聊，工作沟通更快捷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793" y="2076180"/>
            <a:ext cx="2234411" cy="523221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8242037" y="3104858"/>
            <a:ext cx="3327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邮箱客户端快捷添加腾讯企业邮帐号。在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邮箱内收发工作邮件，不错过重要邮件信息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10287000" y="572490"/>
            <a:ext cx="0" cy="2911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图片 2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2000" y="503203"/>
            <a:ext cx="1800000" cy="429683"/>
          </a:xfrm>
          <a:prstGeom prst="rect">
            <a:avLst/>
          </a:prstGeom>
        </p:spPr>
      </p:pic>
      <p:pic>
        <p:nvPicPr>
          <p:cNvPr id="27" name="pasted-image.pd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289" y="614724"/>
            <a:ext cx="1193119" cy="24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558278" y="366920"/>
            <a:ext cx="7303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不只是邮箱，更是一套整合方案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102339" y="2035567"/>
            <a:ext cx="104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sz="2400" b="1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</a:t>
            </a:r>
            <a:endParaRPr lang="zh-CN" altLang="zh-CN" sz="2400" b="1" dirty="0">
              <a:solidFill>
                <a:srgbClr val="017D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00461" y="3043304"/>
            <a:ext cx="3327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新版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Foxmail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免去企业邮箱帐号配置，操作更方便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500461" y="4074354"/>
            <a:ext cx="3474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Foxmail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可实时同步企业通讯录，与腾讯企业邮无缝对接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959078" y="3858082"/>
            <a:ext cx="3327922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Outlook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配置腾讯企业邮帐号后，可通过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Outlook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助手实现企业邮箱的通讯录实时同步，方便查找同事，开展工作沟通。支持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exchange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协议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713" y="1974012"/>
            <a:ext cx="523220" cy="5232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750933" y="2076180"/>
            <a:ext cx="207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Foxmail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717" y="2733991"/>
            <a:ext cx="1041400" cy="78105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8092314" y="2889436"/>
            <a:ext cx="207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Outlook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81000" y="457200"/>
            <a:ext cx="139700" cy="330200"/>
          </a:xfrm>
          <a:prstGeom prst="rect">
            <a:avLst/>
          </a:prstGeom>
          <a:solidFill>
            <a:srgbClr val="017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连接符 25"/>
          <p:cNvCxnSpPr/>
          <p:nvPr/>
        </p:nvCxnSpPr>
        <p:spPr>
          <a:xfrm>
            <a:off x="10287000" y="572490"/>
            <a:ext cx="0" cy="2911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2000" y="503203"/>
            <a:ext cx="1800000" cy="429683"/>
          </a:xfrm>
          <a:prstGeom prst="rect">
            <a:avLst/>
          </a:prstGeom>
        </p:spPr>
      </p:pic>
      <p:pic>
        <p:nvPicPr>
          <p:cNvPr id="30" name="pasted-image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289" y="614724"/>
            <a:ext cx="1193119" cy="24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558278" y="366920"/>
            <a:ext cx="7303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开放</a:t>
            </a:r>
            <a:r>
              <a:rPr lang="en-US" altLang="zh-CN" sz="2800" b="1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API</a:t>
            </a:r>
            <a:r>
              <a:rPr lang="zh-CN" altLang="en-US" sz="2800" b="1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接口，企业</a:t>
            </a:r>
            <a:r>
              <a:rPr lang="en-US" altLang="zh-CN" sz="2800" b="1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OA</a:t>
            </a:r>
            <a:r>
              <a:rPr lang="zh-CN" altLang="en-US" sz="2800" b="1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无缝对接</a:t>
            </a:r>
          </a:p>
        </p:txBody>
      </p:sp>
      <p:sp>
        <p:nvSpPr>
          <p:cNvPr id="19" name="矩形 18"/>
          <p:cNvSpPr/>
          <p:nvPr/>
        </p:nvSpPr>
        <p:spPr>
          <a:xfrm>
            <a:off x="381000" y="457200"/>
            <a:ext cx="139700" cy="330200"/>
          </a:xfrm>
          <a:prstGeom prst="rect">
            <a:avLst/>
          </a:prstGeom>
          <a:solidFill>
            <a:srgbClr val="017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58278" y="5439112"/>
            <a:ext cx="10325100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腾讯企业邮开放通讯录管理、新邮件提醒、单点登录、功能设置、系统日志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API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接口，可与企业内部的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OA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系统、网站无缝结合，实现帐号管理、邮件提醒、快捷登录等功能。</a:t>
            </a:r>
          </a:p>
        </p:txBody>
      </p:sp>
      <p:graphicFrame>
        <p:nvGraphicFramePr>
          <p:cNvPr id="2" name="图示 1"/>
          <p:cNvGraphicFramePr/>
          <p:nvPr/>
        </p:nvGraphicFramePr>
        <p:xfrm>
          <a:off x="3340100" y="1344444"/>
          <a:ext cx="5511799" cy="3674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908" y="2944185"/>
            <a:ext cx="1022181" cy="791830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10287000" y="572490"/>
            <a:ext cx="0" cy="2911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2000" y="503203"/>
            <a:ext cx="1800000" cy="429683"/>
          </a:xfrm>
          <a:prstGeom prst="rect">
            <a:avLst/>
          </a:prstGeom>
        </p:spPr>
      </p:pic>
      <p:pic>
        <p:nvPicPr>
          <p:cNvPr id="15" name="pasted-image.pdf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289" y="614724"/>
            <a:ext cx="1193119" cy="24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558278" y="366920"/>
            <a:ext cx="7303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多重防护，绿色安全</a:t>
            </a:r>
          </a:p>
        </p:txBody>
      </p:sp>
      <p:sp>
        <p:nvSpPr>
          <p:cNvPr id="19" name="矩形 18"/>
          <p:cNvSpPr/>
          <p:nvPr/>
        </p:nvSpPr>
        <p:spPr>
          <a:xfrm>
            <a:off x="381000" y="457200"/>
            <a:ext cx="139700" cy="330200"/>
          </a:xfrm>
          <a:prstGeom prst="rect">
            <a:avLst/>
          </a:prstGeom>
          <a:solidFill>
            <a:srgbClr val="017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506768" y="1365200"/>
            <a:ext cx="1760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安全认证</a:t>
            </a:r>
            <a:endParaRPr lang="zh-CN" altLang="zh-CN" sz="2000" b="1" dirty="0">
              <a:solidFill>
                <a:srgbClr val="017D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40878" y="2024012"/>
            <a:ext cx="4495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ISO/IEC27018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公有云个人隐私保护认证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40878" y="2549756"/>
            <a:ext cx="4495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ISO/IEC27001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信息安全管理体系认证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40878" y="3059644"/>
            <a:ext cx="4495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ISO/IEC20000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信息技术服务管理体系认证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040878" y="3567302"/>
            <a:ext cx="4495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国家信息安全等级保护三级认证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107706" y="1365200"/>
            <a:ext cx="1760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多重容灾</a:t>
            </a:r>
            <a:endParaRPr lang="zh-CN" altLang="zh-CN" sz="2000" b="1" dirty="0">
              <a:solidFill>
                <a:srgbClr val="017D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031456" y="2024012"/>
            <a:ext cx="5183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统一接入网关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TGW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，可靠性高，扩展性强，性能高，抗攻击能力强，目前已覆盖电信，联通，移动，教育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大运营商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031456" y="2982699"/>
            <a:ext cx="5183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clientctrl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自动切换，定期从控制中心拉取需要切换的服务器列表，自动切换新机，排除故障机器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031456" y="3671975"/>
            <a:ext cx="5183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使用使用三机仲裁容灾，安全性高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581063" y="4120465"/>
            <a:ext cx="1760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反垃圾</a:t>
            </a:r>
            <a:endParaRPr lang="zh-CN" altLang="zh-CN" sz="2000" b="1" dirty="0">
              <a:solidFill>
                <a:srgbClr val="017D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40878" y="4572257"/>
            <a:ext cx="4495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自研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项自研反垃圾专利算法，覆盖全球的反垃圾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 RBL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服务，海量反垃圾邮件样本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040765" y="5245008"/>
            <a:ext cx="4495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累积拥有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88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项国内专利技术，数十项反垃圾专利，垃圾邮件拦截率超过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98%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196606" y="4171900"/>
            <a:ext cx="1760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反病毒</a:t>
            </a:r>
            <a:endParaRPr lang="zh-CN" altLang="zh-CN" sz="2000" b="1" dirty="0">
              <a:solidFill>
                <a:srgbClr val="017D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031456" y="4736087"/>
            <a:ext cx="5220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使用腾讯电脑管家反病毒体系，拥有上亿用户，并搭载了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TAV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反病毒引擎等专利引擎，在业内多项专业评测中排名第一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031456" y="5704748"/>
            <a:ext cx="5220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同步配备第三方专业反病毒引擎，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分钟更新一次病毒库，病毒拦截率超过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99.8%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10287000" y="572490"/>
            <a:ext cx="0" cy="2911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2000" y="503203"/>
            <a:ext cx="1800000" cy="429683"/>
          </a:xfrm>
          <a:prstGeom prst="rect">
            <a:avLst/>
          </a:prstGeom>
        </p:spPr>
      </p:pic>
      <p:pic>
        <p:nvPicPr>
          <p:cNvPr id="32" name="pasted-image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289" y="614724"/>
            <a:ext cx="1193119" cy="24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040765" y="5952398"/>
            <a:ext cx="4495801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DMARC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防伪造协议，全面阻击邮箱被伪造。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558278" y="366920"/>
            <a:ext cx="7303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高速网络覆盖全球，实现全球通邮</a:t>
            </a:r>
          </a:p>
        </p:txBody>
      </p:sp>
      <p:sp>
        <p:nvSpPr>
          <p:cNvPr id="19" name="矩形 18"/>
          <p:cNvSpPr/>
          <p:nvPr/>
        </p:nvSpPr>
        <p:spPr>
          <a:xfrm>
            <a:off x="381000" y="457200"/>
            <a:ext cx="139700" cy="330200"/>
          </a:xfrm>
          <a:prstGeom prst="rect">
            <a:avLst/>
          </a:prstGeom>
          <a:solidFill>
            <a:srgbClr val="017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58278" y="5438787"/>
            <a:ext cx="10325100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国内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IDC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覆盖电信、联通、移动及教育网。国外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IDC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遍及美国、加拿大、香港及东南亚地区。通过专线实现多网互联，绕开不同网络间的物理瓶颈，确保不同地区网络的用户都能享有同样高速的登录和收发邮件速度。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894" y="1115316"/>
            <a:ext cx="7049976" cy="4425533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10287000" y="572490"/>
            <a:ext cx="0" cy="2911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2000" y="503203"/>
            <a:ext cx="1800000" cy="429683"/>
          </a:xfrm>
          <a:prstGeom prst="rect">
            <a:avLst/>
          </a:prstGeom>
        </p:spPr>
      </p:pic>
      <p:pic>
        <p:nvPicPr>
          <p:cNvPr id="12" name="pasted-image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289" y="614724"/>
            <a:ext cx="1193119" cy="24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397500" y="2571402"/>
            <a:ext cx="139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4</a:t>
            </a:r>
            <a:endParaRPr lang="zh-CN" altLang="en-US" sz="2400" b="1" dirty="0">
              <a:solidFill>
                <a:srgbClr val="017D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38550" y="3105834"/>
            <a:ext cx="4914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标杆客户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10287000" y="572490"/>
            <a:ext cx="0" cy="2911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2000" y="503203"/>
            <a:ext cx="1800000" cy="429683"/>
          </a:xfrm>
          <a:prstGeom prst="rect">
            <a:avLst/>
          </a:prstGeom>
        </p:spPr>
      </p:pic>
      <p:pic>
        <p:nvPicPr>
          <p:cNvPr id="13" name="pasted-image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289" y="614724"/>
            <a:ext cx="1193119" cy="24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/>
          <p:cNvSpPr/>
          <p:nvPr/>
        </p:nvSpPr>
        <p:spPr>
          <a:xfrm>
            <a:off x="2176885" y="1308751"/>
            <a:ext cx="1435100" cy="349842"/>
          </a:xfrm>
          <a:prstGeom prst="rect">
            <a:avLst/>
          </a:prstGeom>
          <a:solidFill>
            <a:srgbClr val="41B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558278" y="366920"/>
            <a:ext cx="7303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知名客户，覆盖各个行业</a:t>
            </a:r>
          </a:p>
        </p:txBody>
      </p:sp>
      <p:sp>
        <p:nvSpPr>
          <p:cNvPr id="19" name="矩形 18"/>
          <p:cNvSpPr/>
          <p:nvPr/>
        </p:nvSpPr>
        <p:spPr>
          <a:xfrm>
            <a:off x="381000" y="457200"/>
            <a:ext cx="139700" cy="330200"/>
          </a:xfrm>
          <a:prstGeom prst="rect">
            <a:avLst/>
          </a:prstGeom>
          <a:solidFill>
            <a:srgbClr val="017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373869" y="1299533"/>
            <a:ext cx="1760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高等教育</a:t>
            </a:r>
            <a:endParaRPr lang="zh-CN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946" y="1926975"/>
            <a:ext cx="1257822" cy="5770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105" y="2042635"/>
            <a:ext cx="1573365" cy="40457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846" y="2897511"/>
            <a:ext cx="1535219" cy="37757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110" y="2787838"/>
            <a:ext cx="1935134" cy="53602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713" y="1978407"/>
            <a:ext cx="1727471" cy="52322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914" y="2047104"/>
            <a:ext cx="1309309" cy="40011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454" y="2553105"/>
            <a:ext cx="1523987" cy="114299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14" y="2851224"/>
            <a:ext cx="2349500" cy="54610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93" y="4249029"/>
            <a:ext cx="2448419" cy="122420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33" y="5352420"/>
            <a:ext cx="2280738" cy="491236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681" y="4530823"/>
            <a:ext cx="2291992" cy="462464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54" y="5331601"/>
            <a:ext cx="1621090" cy="440780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298" y="4489566"/>
            <a:ext cx="1606886" cy="503721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514" y="4457307"/>
            <a:ext cx="1523988" cy="467326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498" y="5296495"/>
            <a:ext cx="1727471" cy="489801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568" y="5325301"/>
            <a:ext cx="1306655" cy="415199"/>
          </a:xfrm>
          <a:prstGeom prst="rect">
            <a:avLst/>
          </a:prstGeom>
        </p:spPr>
      </p:pic>
      <p:sp>
        <p:nvSpPr>
          <p:cNvPr id="61" name="矩形 60"/>
          <p:cNvSpPr/>
          <p:nvPr/>
        </p:nvSpPr>
        <p:spPr>
          <a:xfrm>
            <a:off x="8186987" y="1301058"/>
            <a:ext cx="1435100" cy="349842"/>
          </a:xfrm>
          <a:prstGeom prst="rect">
            <a:avLst/>
          </a:prstGeom>
          <a:solidFill>
            <a:srgbClr val="41B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2" name="文本框 61"/>
          <p:cNvSpPr txBox="1"/>
          <p:nvPr/>
        </p:nvSpPr>
        <p:spPr>
          <a:xfrm>
            <a:off x="8383971" y="1291840"/>
            <a:ext cx="1760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金融保险</a:t>
            </a:r>
            <a:endParaRPr lang="zh-CN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2183939" y="3786118"/>
            <a:ext cx="1435100" cy="349842"/>
          </a:xfrm>
          <a:prstGeom prst="rect">
            <a:avLst/>
          </a:prstGeom>
          <a:solidFill>
            <a:srgbClr val="41B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4" name="文本框 63"/>
          <p:cNvSpPr txBox="1"/>
          <p:nvPr/>
        </p:nvSpPr>
        <p:spPr>
          <a:xfrm>
            <a:off x="2380923" y="3776900"/>
            <a:ext cx="1760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政府组织</a:t>
            </a:r>
            <a:endParaRPr lang="zh-CN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8186987" y="3788399"/>
            <a:ext cx="1435100" cy="349842"/>
          </a:xfrm>
          <a:prstGeom prst="rect">
            <a:avLst/>
          </a:prstGeom>
          <a:solidFill>
            <a:srgbClr val="41B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6" name="文本框 65"/>
          <p:cNvSpPr txBox="1"/>
          <p:nvPr/>
        </p:nvSpPr>
        <p:spPr>
          <a:xfrm>
            <a:off x="8383971" y="3779181"/>
            <a:ext cx="1760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医疗机构</a:t>
            </a:r>
            <a:endParaRPr lang="zh-CN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10287000" y="572490"/>
            <a:ext cx="0" cy="2911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图片 35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2000" y="503203"/>
            <a:ext cx="1800000" cy="429683"/>
          </a:xfrm>
          <a:prstGeom prst="rect">
            <a:avLst/>
          </a:prstGeom>
        </p:spPr>
      </p:pic>
      <p:pic>
        <p:nvPicPr>
          <p:cNvPr id="38" name="pasted-image.pdf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289" y="614724"/>
            <a:ext cx="1193119" cy="24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558278" y="366920"/>
            <a:ext cx="7303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知名客户，覆盖各个行业</a:t>
            </a:r>
          </a:p>
        </p:txBody>
      </p:sp>
      <p:sp>
        <p:nvSpPr>
          <p:cNvPr id="19" name="矩形 18"/>
          <p:cNvSpPr/>
          <p:nvPr/>
        </p:nvSpPr>
        <p:spPr>
          <a:xfrm>
            <a:off x="381000" y="457200"/>
            <a:ext cx="139700" cy="330200"/>
          </a:xfrm>
          <a:prstGeom prst="rect">
            <a:avLst/>
          </a:prstGeom>
          <a:solidFill>
            <a:srgbClr val="017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846" y="1923994"/>
            <a:ext cx="884654" cy="54440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602" y="1716898"/>
            <a:ext cx="1760685" cy="9903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54" y="2553105"/>
            <a:ext cx="846795" cy="88590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846" y="2725942"/>
            <a:ext cx="958368" cy="43006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38" y="1946461"/>
            <a:ext cx="2408916" cy="534616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568" y="1908361"/>
            <a:ext cx="1540870" cy="63001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99" y="2538372"/>
            <a:ext cx="982685" cy="98268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698" y="2758885"/>
            <a:ext cx="1606886" cy="504237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4299829"/>
            <a:ext cx="1350368" cy="1350368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015" y="4717061"/>
            <a:ext cx="1884483" cy="515904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264" y="4717061"/>
            <a:ext cx="1540870" cy="42896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199" y="4739184"/>
            <a:ext cx="1540870" cy="444937"/>
          </a:xfrm>
          <a:prstGeom prst="rect">
            <a:avLst/>
          </a:prstGeom>
        </p:spPr>
      </p:pic>
      <p:sp>
        <p:nvSpPr>
          <p:cNvPr id="54" name="矩形 53"/>
          <p:cNvSpPr/>
          <p:nvPr/>
        </p:nvSpPr>
        <p:spPr>
          <a:xfrm>
            <a:off x="2176885" y="1308751"/>
            <a:ext cx="1435100" cy="349842"/>
          </a:xfrm>
          <a:prstGeom prst="rect">
            <a:avLst/>
          </a:prstGeom>
          <a:solidFill>
            <a:srgbClr val="41B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6" name="文本框 55"/>
          <p:cNvSpPr txBox="1"/>
          <p:nvPr/>
        </p:nvSpPr>
        <p:spPr>
          <a:xfrm>
            <a:off x="2450069" y="1299533"/>
            <a:ext cx="1760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互联网</a:t>
            </a:r>
            <a:endParaRPr lang="zh-CN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8186987" y="1301058"/>
            <a:ext cx="1435100" cy="349842"/>
          </a:xfrm>
          <a:prstGeom prst="rect">
            <a:avLst/>
          </a:prstGeom>
          <a:solidFill>
            <a:srgbClr val="41B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0" name="文本框 59"/>
          <p:cNvSpPr txBox="1"/>
          <p:nvPr/>
        </p:nvSpPr>
        <p:spPr>
          <a:xfrm>
            <a:off x="8383971" y="1291840"/>
            <a:ext cx="1760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生活服务</a:t>
            </a:r>
            <a:endParaRPr lang="zh-CN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5173514" y="3944234"/>
            <a:ext cx="1435100" cy="349842"/>
          </a:xfrm>
          <a:prstGeom prst="rect">
            <a:avLst/>
          </a:prstGeom>
          <a:solidFill>
            <a:srgbClr val="41B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2" name="文本框 61"/>
          <p:cNvSpPr txBox="1"/>
          <p:nvPr/>
        </p:nvSpPr>
        <p:spPr>
          <a:xfrm>
            <a:off x="5370498" y="3935016"/>
            <a:ext cx="1760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工业制造</a:t>
            </a:r>
            <a:endParaRPr lang="zh-CN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295539"/>
            <a:ext cx="1472581" cy="857118"/>
          </a:xfrm>
          <a:prstGeom prst="rect">
            <a:avLst/>
          </a:prstGeom>
        </p:spPr>
      </p:pic>
      <p:cxnSp>
        <p:nvCxnSpPr>
          <p:cNvPr id="65" name="直接连接符 64"/>
          <p:cNvCxnSpPr/>
          <p:nvPr/>
        </p:nvCxnSpPr>
        <p:spPr>
          <a:xfrm>
            <a:off x="10287000" y="572490"/>
            <a:ext cx="0" cy="2911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92000" y="503203"/>
            <a:ext cx="1800000" cy="4296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58278" y="366920"/>
            <a:ext cx="7303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专业、安全的企业邮箱服务</a:t>
            </a:r>
          </a:p>
        </p:txBody>
      </p:sp>
      <p:sp>
        <p:nvSpPr>
          <p:cNvPr id="9" name="矩形 8"/>
          <p:cNvSpPr/>
          <p:nvPr/>
        </p:nvSpPr>
        <p:spPr>
          <a:xfrm>
            <a:off x="381000" y="457200"/>
            <a:ext cx="139700" cy="330200"/>
          </a:xfrm>
          <a:prstGeom prst="rect">
            <a:avLst/>
          </a:prstGeom>
          <a:solidFill>
            <a:srgbClr val="017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20700" y="1340142"/>
            <a:ext cx="9791700" cy="170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腾讯企业邮箱是腾讯针对企业用户提供的企业邮件服务功能，用户可搭建属于企业自己的邮件系统，实现邮件收发等功能。腾讯企业邮箱还针对企业的需要开发了很多实用的特色功能，降低企业沟通成本，提升企业管理水平，助力企业数字化转型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1" name="图示 10"/>
          <p:cNvGraphicFramePr/>
          <p:nvPr/>
        </p:nvGraphicFramePr>
        <p:xfrm>
          <a:off x="3214370" y="3182789"/>
          <a:ext cx="5274310" cy="3076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894" y="4134775"/>
            <a:ext cx="1193684" cy="1193684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10287000" y="572490"/>
            <a:ext cx="0" cy="2911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2000" y="503203"/>
            <a:ext cx="1800000" cy="429683"/>
          </a:xfrm>
          <a:prstGeom prst="rect">
            <a:avLst/>
          </a:prstGeom>
        </p:spPr>
      </p:pic>
      <p:pic>
        <p:nvPicPr>
          <p:cNvPr id="17" name="pasted-image.pdf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289" y="614724"/>
            <a:ext cx="1193119" cy="24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397500" y="2571402"/>
            <a:ext cx="139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6</a:t>
            </a:r>
            <a:endParaRPr lang="zh-CN" altLang="en-US" sz="2400" b="1" dirty="0">
              <a:solidFill>
                <a:srgbClr val="017D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38550" y="3105834"/>
            <a:ext cx="4914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技术支持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10287000" y="572490"/>
            <a:ext cx="0" cy="2911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2000" y="503203"/>
            <a:ext cx="1800000" cy="429683"/>
          </a:xfrm>
          <a:prstGeom prst="rect">
            <a:avLst/>
          </a:prstGeom>
        </p:spPr>
      </p:pic>
      <p:pic>
        <p:nvPicPr>
          <p:cNvPr id="13" name="pasted-image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289" y="614724"/>
            <a:ext cx="1193119" cy="24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558278" y="366920"/>
            <a:ext cx="7303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专业的技术支持和客服团队</a:t>
            </a:r>
          </a:p>
        </p:txBody>
      </p:sp>
      <p:sp>
        <p:nvSpPr>
          <p:cNvPr id="19" name="矩形 18"/>
          <p:cNvSpPr/>
          <p:nvPr/>
        </p:nvSpPr>
        <p:spPr>
          <a:xfrm>
            <a:off x="381000" y="457200"/>
            <a:ext cx="139700" cy="330200"/>
          </a:xfrm>
          <a:prstGeom prst="rect">
            <a:avLst/>
          </a:prstGeom>
          <a:solidFill>
            <a:srgbClr val="017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773843" y="2378159"/>
            <a:ext cx="5859879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开发运营工程师团队提供全天候的专业技术支持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完善的官方电话客服中心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官方客服：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400-022-2033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当地服务商客服：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400-114-0800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295539"/>
            <a:ext cx="1472581" cy="857118"/>
          </a:xfrm>
          <a:prstGeom prst="rect">
            <a:avLst/>
          </a:prstGeom>
        </p:spPr>
      </p:pic>
      <p:cxnSp>
        <p:nvCxnSpPr>
          <p:cNvPr id="22" name="直接连接符 21"/>
          <p:cNvCxnSpPr/>
          <p:nvPr/>
        </p:nvCxnSpPr>
        <p:spPr>
          <a:xfrm>
            <a:off x="10287000" y="572490"/>
            <a:ext cx="0" cy="2911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2000" y="503203"/>
            <a:ext cx="1800000" cy="429683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184" y="1479957"/>
            <a:ext cx="4824412" cy="439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871686" y="6019800"/>
            <a:ext cx="1810555" cy="228600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专业、安全的企业邮箱服务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1085927" y="451395"/>
            <a:ext cx="3057247" cy="480131"/>
          </a:xfr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腾讯邮箱产品历史</a:t>
            </a:r>
            <a:endParaRPr lang="en-US" altLang="zh-CN" sz="2800" b="1" dirty="0">
              <a:solidFill>
                <a:srgbClr val="017D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930275" y="1633220"/>
            <a:ext cx="7884795" cy="3832207"/>
            <a:chOff x="2025798" y="3751747"/>
            <a:chExt cx="15203937" cy="7346759"/>
          </a:xfrm>
        </p:grpSpPr>
        <p:sp>
          <p:nvSpPr>
            <p:cNvPr id="5" name="Chevron 7"/>
            <p:cNvSpPr/>
            <p:nvPr/>
          </p:nvSpPr>
          <p:spPr>
            <a:xfrm>
              <a:off x="3486140" y="7334924"/>
              <a:ext cx="895472" cy="383793"/>
            </a:xfrm>
            <a:prstGeom prst="chevron">
              <a:avLst/>
            </a:prstGeom>
            <a:solidFill>
              <a:srgbClr val="AADB1E"/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  <a:noAutofit/>
            </a:bodyPr>
            <a:lstStyle/>
            <a:p>
              <a:pPr algn="ctr" hangingPunct="1"/>
              <a:endParaRPr lang="en-US" sz="2200" dirty="0">
                <a:latin typeface="Metropolis Light"/>
              </a:endParaRPr>
            </a:p>
          </p:txBody>
        </p:sp>
        <p:sp>
          <p:nvSpPr>
            <p:cNvPr id="6" name="Chevron 13"/>
            <p:cNvSpPr/>
            <p:nvPr/>
          </p:nvSpPr>
          <p:spPr>
            <a:xfrm>
              <a:off x="5383077" y="7334924"/>
              <a:ext cx="1375329" cy="388698"/>
            </a:xfrm>
            <a:prstGeom prst="chevron">
              <a:avLst/>
            </a:prstGeom>
            <a:solidFill>
              <a:srgbClr val="6DB33F"/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  <a:noAutofit/>
            </a:bodyPr>
            <a:lstStyle/>
            <a:p>
              <a:pPr algn="ctr" hangingPunct="1"/>
              <a:endParaRPr lang="en-US" sz="2200" dirty="0">
                <a:latin typeface="Metropolis Light"/>
              </a:endParaRPr>
            </a:p>
          </p:txBody>
        </p:sp>
        <p:sp>
          <p:nvSpPr>
            <p:cNvPr id="7" name="Chevron 14"/>
            <p:cNvSpPr/>
            <p:nvPr/>
          </p:nvSpPr>
          <p:spPr>
            <a:xfrm>
              <a:off x="6636176" y="7334924"/>
              <a:ext cx="1280643" cy="388698"/>
            </a:xfrm>
            <a:prstGeom prst="chevron">
              <a:avLst/>
            </a:prstGeom>
            <a:solidFill>
              <a:srgbClr val="4FB03F"/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  <a:noAutofit/>
            </a:bodyPr>
            <a:lstStyle/>
            <a:p>
              <a:pPr algn="ctr" hangingPunct="1"/>
              <a:endParaRPr lang="en-US" sz="2200" dirty="0">
                <a:latin typeface="Metropolis"/>
              </a:endParaRPr>
            </a:p>
          </p:txBody>
        </p:sp>
        <p:sp>
          <p:nvSpPr>
            <p:cNvPr id="8" name="Rectangle 11"/>
            <p:cNvSpPr/>
            <p:nvPr/>
          </p:nvSpPr>
          <p:spPr>
            <a:xfrm>
              <a:off x="3205693" y="7799361"/>
              <a:ext cx="1286345" cy="6464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2010</a:t>
              </a:r>
            </a:p>
          </p:txBody>
        </p:sp>
        <p:sp>
          <p:nvSpPr>
            <p:cNvPr id="9" name="Rectangle 26"/>
            <p:cNvSpPr/>
            <p:nvPr/>
          </p:nvSpPr>
          <p:spPr>
            <a:xfrm>
              <a:off x="5469307" y="6799239"/>
              <a:ext cx="1286345" cy="6464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2012</a:t>
              </a:r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Rectangle 27"/>
            <p:cNvSpPr/>
            <p:nvPr/>
          </p:nvSpPr>
          <p:spPr>
            <a:xfrm>
              <a:off x="6786758" y="7839458"/>
              <a:ext cx="1286345" cy="6464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2013</a:t>
              </a:r>
            </a:p>
          </p:txBody>
        </p:sp>
        <p:cxnSp>
          <p:nvCxnSpPr>
            <p:cNvPr id="11" name="Straight Connector 34"/>
            <p:cNvCxnSpPr/>
            <p:nvPr/>
          </p:nvCxnSpPr>
          <p:spPr>
            <a:xfrm flipH="1" flipV="1">
              <a:off x="3601423" y="3764684"/>
              <a:ext cx="46862" cy="3566638"/>
            </a:xfrm>
            <a:prstGeom prst="line">
              <a:avLst/>
            </a:prstGeom>
            <a:noFill/>
            <a:ln w="25400" cap="flat">
              <a:solidFill>
                <a:srgbClr val="B5D84B"/>
              </a:solidFill>
              <a:prstDash val="solid"/>
              <a:round/>
              <a:headEnd type="none" w="med" len="med"/>
              <a:tailEnd type="oval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" name="Straight Connector 42"/>
            <p:cNvCxnSpPr/>
            <p:nvPr/>
          </p:nvCxnSpPr>
          <p:spPr>
            <a:xfrm flipV="1">
              <a:off x="6897187" y="4037456"/>
              <a:ext cx="0" cy="3318558"/>
            </a:xfrm>
            <a:prstGeom prst="line">
              <a:avLst/>
            </a:prstGeom>
            <a:noFill/>
            <a:ln w="25400" cap="flat">
              <a:solidFill>
                <a:srgbClr val="69AD4F"/>
              </a:solidFill>
              <a:prstDash val="solid"/>
              <a:round/>
              <a:headEnd type="none" w="med" len="med"/>
              <a:tailEnd type="oval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3" name="Rectangle 47"/>
            <p:cNvSpPr/>
            <p:nvPr/>
          </p:nvSpPr>
          <p:spPr>
            <a:xfrm>
              <a:off x="3435181" y="3790099"/>
              <a:ext cx="1614746" cy="7060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支持绑定</a:t>
              </a:r>
              <a:r>
                <a:rPr lang="en-US" altLang="zh-CN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QQ</a:t>
              </a:r>
            </a:p>
          </p:txBody>
        </p:sp>
        <p:cxnSp>
          <p:nvCxnSpPr>
            <p:cNvPr id="14" name="Straight Connector 58"/>
            <p:cNvCxnSpPr/>
            <p:nvPr/>
          </p:nvCxnSpPr>
          <p:spPr>
            <a:xfrm flipV="1">
              <a:off x="4471884" y="4601799"/>
              <a:ext cx="0" cy="2704490"/>
            </a:xfrm>
            <a:prstGeom prst="line">
              <a:avLst/>
            </a:prstGeom>
            <a:noFill/>
            <a:ln w="25400" cap="flat">
              <a:solidFill>
                <a:srgbClr val="CCFFFF"/>
              </a:solidFill>
              <a:prstDash val="solid"/>
              <a:round/>
              <a:headEnd type="none" w="med" len="med"/>
              <a:tailEnd type="oval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5" name="Rectangle 61"/>
            <p:cNvSpPr/>
            <p:nvPr/>
          </p:nvSpPr>
          <p:spPr>
            <a:xfrm>
              <a:off x="4338114" y="4634776"/>
              <a:ext cx="1472232" cy="15022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待办提醒，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专属域名，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英文版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6" name="Straight Connector 69"/>
            <p:cNvCxnSpPr/>
            <p:nvPr/>
          </p:nvCxnSpPr>
          <p:spPr>
            <a:xfrm>
              <a:off x="5986422" y="7723622"/>
              <a:ext cx="0" cy="2434366"/>
            </a:xfrm>
            <a:prstGeom prst="line">
              <a:avLst/>
            </a:prstGeom>
            <a:noFill/>
            <a:ln w="25400" cap="flat">
              <a:solidFill>
                <a:srgbClr val="7EB04F"/>
              </a:solidFill>
              <a:prstDash val="solid"/>
              <a:round/>
              <a:headEnd type="none" w="med" len="med"/>
              <a:tailEnd type="oval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7" name="Rectangle 72"/>
            <p:cNvSpPr/>
            <p:nvPr/>
          </p:nvSpPr>
          <p:spPr>
            <a:xfrm>
              <a:off x="5941318" y="9222257"/>
              <a:ext cx="1399381" cy="971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短信提醒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附件夹</a:t>
              </a:r>
              <a:endParaRPr 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Rectangle 78"/>
            <p:cNvSpPr/>
            <p:nvPr/>
          </p:nvSpPr>
          <p:spPr>
            <a:xfrm>
              <a:off x="6672814" y="4057280"/>
              <a:ext cx="2141430" cy="7060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微信动态密码登录</a:t>
              </a:r>
              <a:endParaRPr lang="en-US" altLang="ja-JP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9" name="Straight Connector 79"/>
            <p:cNvCxnSpPr/>
            <p:nvPr/>
          </p:nvCxnSpPr>
          <p:spPr>
            <a:xfrm flipV="1">
              <a:off x="9453187" y="5831497"/>
              <a:ext cx="0" cy="1502094"/>
            </a:xfrm>
            <a:prstGeom prst="line">
              <a:avLst/>
            </a:prstGeom>
            <a:noFill/>
            <a:ln w="25400" cap="flat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oval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" name="Straight Connector 84"/>
            <p:cNvCxnSpPr/>
            <p:nvPr/>
          </p:nvCxnSpPr>
          <p:spPr>
            <a:xfrm>
              <a:off x="6346072" y="7733957"/>
              <a:ext cx="0" cy="1277620"/>
            </a:xfrm>
            <a:prstGeom prst="line">
              <a:avLst/>
            </a:prstGeom>
            <a:noFill/>
            <a:ln w="25400" cap="flat">
              <a:solidFill>
                <a:srgbClr val="7EB04F"/>
              </a:solidFill>
              <a:prstDash val="solid"/>
              <a:round/>
              <a:headEnd type="none" w="med" len="med"/>
              <a:tailEnd type="oval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1" name="Rectangle 87"/>
            <p:cNvSpPr/>
            <p:nvPr/>
          </p:nvSpPr>
          <p:spPr>
            <a:xfrm>
              <a:off x="6094643" y="8214186"/>
              <a:ext cx="2339710" cy="971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群发助手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ja-JP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Outlook</a:t>
              </a: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同步通讯录</a:t>
              </a:r>
              <a:endParaRPr lang="en-US" altLang="ja-JP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Chevron 7"/>
            <p:cNvSpPr/>
            <p:nvPr/>
          </p:nvSpPr>
          <p:spPr>
            <a:xfrm>
              <a:off x="4231819" y="7333589"/>
              <a:ext cx="1280670" cy="383793"/>
            </a:xfrm>
            <a:prstGeom prst="chevron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  <a:noAutofit/>
            </a:bodyPr>
            <a:lstStyle/>
            <a:p>
              <a:pPr algn="ctr" hangingPunct="1"/>
              <a:endParaRPr lang="en-US" sz="2200" dirty="0">
                <a:latin typeface="Metropolis Light"/>
              </a:endParaRPr>
            </a:p>
          </p:txBody>
        </p:sp>
        <p:sp>
          <p:nvSpPr>
            <p:cNvPr id="23" name="Rectangle 26"/>
            <p:cNvSpPr/>
            <p:nvPr/>
          </p:nvSpPr>
          <p:spPr>
            <a:xfrm>
              <a:off x="4367941" y="7783559"/>
              <a:ext cx="1286345" cy="6464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2011</a:t>
              </a:r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4" name="Straight Connector 58"/>
            <p:cNvCxnSpPr/>
            <p:nvPr/>
          </p:nvCxnSpPr>
          <p:spPr>
            <a:xfrm flipH="1" flipV="1">
              <a:off x="4856293" y="6020887"/>
              <a:ext cx="15861" cy="1294360"/>
            </a:xfrm>
            <a:prstGeom prst="line">
              <a:avLst/>
            </a:prstGeom>
            <a:noFill/>
            <a:ln w="25400" cap="flat">
              <a:solidFill>
                <a:srgbClr val="CCFFFF"/>
              </a:solidFill>
              <a:prstDash val="solid"/>
              <a:round/>
              <a:headEnd type="none" w="med" len="med"/>
              <a:tailEnd type="oval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5" name="Rectangle 61"/>
            <p:cNvSpPr/>
            <p:nvPr/>
          </p:nvSpPr>
          <p:spPr>
            <a:xfrm>
              <a:off x="4717548" y="6056819"/>
              <a:ext cx="1472232" cy="7060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标签与星标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160389" y="5232125"/>
              <a:ext cx="1294400" cy="16215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2860" tIns="22860" rIns="22860" bIns="22860" numCol="1" spcCol="38100" rtlCol="0" anchor="t">
              <a:spAutoFit/>
            </a:bodyPr>
            <a:lstStyle/>
            <a:p>
              <a:r>
                <a:rPr lang="en-US" altLang="zh-CN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会议邀请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二维码名片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开放接口</a:t>
              </a:r>
              <a:r>
                <a:rPr lang="en-US" altLang="zh-CN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1.0</a:t>
              </a:r>
            </a:p>
            <a:p>
              <a:pPr defTabSz="457200" hangingPunct="0"/>
              <a:endParaRPr lang="zh-CN" altLang="en-US" sz="1600" dirty="0">
                <a:sym typeface="Arial" panose="020B0604020202020204"/>
              </a:endParaRPr>
            </a:p>
          </p:txBody>
        </p:sp>
        <p:sp>
          <p:nvSpPr>
            <p:cNvPr id="27" name="Chevron 14"/>
            <p:cNvSpPr/>
            <p:nvPr/>
          </p:nvSpPr>
          <p:spPr>
            <a:xfrm>
              <a:off x="7806817" y="7343390"/>
              <a:ext cx="1280643" cy="388698"/>
            </a:xfrm>
            <a:prstGeom prst="chevron">
              <a:avLst/>
            </a:prstGeom>
            <a:solidFill>
              <a:schemeClr val="accent3">
                <a:lumMod val="5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  <a:noAutofit/>
            </a:bodyPr>
            <a:lstStyle/>
            <a:p>
              <a:pPr algn="ctr" hangingPunct="1"/>
              <a:endParaRPr lang="en-US" sz="2200" dirty="0">
                <a:latin typeface="Metropolis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7812801" y="6832031"/>
              <a:ext cx="1286345" cy="6464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2014</a:t>
              </a:r>
            </a:p>
          </p:txBody>
        </p:sp>
        <p:cxnSp>
          <p:nvCxnSpPr>
            <p:cNvPr id="29" name="Straight Connector 69"/>
            <p:cNvCxnSpPr/>
            <p:nvPr/>
          </p:nvCxnSpPr>
          <p:spPr>
            <a:xfrm>
              <a:off x="8062780" y="7737045"/>
              <a:ext cx="0" cy="2389970"/>
            </a:xfrm>
            <a:prstGeom prst="line">
              <a:avLst/>
            </a:prstGeom>
            <a:noFill/>
            <a:ln w="25400" cap="flat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oval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0" name="Rectangle 87"/>
            <p:cNvSpPr/>
            <p:nvPr/>
          </p:nvSpPr>
          <p:spPr>
            <a:xfrm>
              <a:off x="8067610" y="9277378"/>
              <a:ext cx="1348259" cy="971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微信内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查找同事</a:t>
              </a:r>
              <a:endParaRPr lang="en-US" altLang="ja-JP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1" name="Straight Connector 69"/>
            <p:cNvCxnSpPr/>
            <p:nvPr/>
          </p:nvCxnSpPr>
          <p:spPr>
            <a:xfrm>
              <a:off x="8603759" y="7737045"/>
              <a:ext cx="0" cy="1238180"/>
            </a:xfrm>
            <a:prstGeom prst="line">
              <a:avLst/>
            </a:prstGeom>
            <a:noFill/>
            <a:ln w="25400" cap="flat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oval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2" name="Rectangle 87"/>
            <p:cNvSpPr/>
            <p:nvPr/>
          </p:nvSpPr>
          <p:spPr>
            <a:xfrm>
              <a:off x="8590929" y="8330614"/>
              <a:ext cx="863575" cy="971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邮件归档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Chevron 14"/>
            <p:cNvSpPr/>
            <p:nvPr/>
          </p:nvSpPr>
          <p:spPr>
            <a:xfrm>
              <a:off x="8981665" y="7324162"/>
              <a:ext cx="1075806" cy="388698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  <a:noAutofit/>
            </a:bodyPr>
            <a:lstStyle/>
            <a:p>
              <a:pPr algn="ctr" hangingPunct="1"/>
              <a:endParaRPr lang="en-US" sz="2200" dirty="0">
                <a:latin typeface="Metropolis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9075518" y="7742861"/>
              <a:ext cx="1286345" cy="6464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2015</a:t>
              </a:r>
            </a:p>
          </p:txBody>
        </p:sp>
        <p:cxnSp>
          <p:nvCxnSpPr>
            <p:cNvPr id="35" name="Straight Connector 79"/>
            <p:cNvCxnSpPr/>
            <p:nvPr/>
          </p:nvCxnSpPr>
          <p:spPr>
            <a:xfrm flipV="1">
              <a:off x="7340701" y="5180951"/>
              <a:ext cx="0" cy="2153440"/>
            </a:xfrm>
            <a:prstGeom prst="line">
              <a:avLst/>
            </a:prstGeom>
            <a:noFill/>
            <a:ln w="25400" cap="flat">
              <a:solidFill>
                <a:srgbClr val="69AD4F"/>
              </a:solidFill>
              <a:prstDash val="solid"/>
              <a:round/>
              <a:headEnd type="none" w="med" len="med"/>
              <a:tailEnd type="oval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6" name="文本框 35"/>
            <p:cNvSpPr txBox="1"/>
            <p:nvPr/>
          </p:nvSpPr>
          <p:spPr>
            <a:xfrm>
              <a:off x="9407719" y="5855782"/>
              <a:ext cx="1650685" cy="6184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2860" tIns="22860" rIns="22860" bIns="22860" numCol="1" spcCol="38100" rtlCol="0" anchor="t">
              <a:spAutoFit/>
            </a:bodyPr>
            <a:lstStyle/>
            <a:p>
              <a:r>
                <a:rPr lang="en-US" altLang="zh-CN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defTabSz="457200" hangingPunct="0"/>
              <a:r>
                <a:rPr lang="zh-CN" altLang="en-US" sz="900" dirty="0"/>
                <a:t>微信二维码登录</a:t>
              </a:r>
              <a:endParaRPr lang="zh-CN" altLang="en-US" sz="900" dirty="0">
                <a:sym typeface="Arial" panose="020B0604020202020204"/>
              </a:endParaRPr>
            </a:p>
          </p:txBody>
        </p:sp>
        <p:sp>
          <p:nvSpPr>
            <p:cNvPr id="37" name="Chevron 14"/>
            <p:cNvSpPr/>
            <p:nvPr/>
          </p:nvSpPr>
          <p:spPr>
            <a:xfrm>
              <a:off x="11137276" y="7347524"/>
              <a:ext cx="1245081" cy="388698"/>
            </a:xfrm>
            <a:prstGeom prst="chevron">
              <a:avLst/>
            </a:prstGeom>
            <a:solidFill>
              <a:srgbClr val="F3F0BB"/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  <a:noAutofit/>
            </a:bodyPr>
            <a:lstStyle/>
            <a:p>
              <a:pPr algn="ctr" hangingPunct="1"/>
              <a:endParaRPr lang="en-US" sz="2200" dirty="0">
                <a:latin typeface="Metropolis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0017907" y="6806055"/>
              <a:ext cx="1286345" cy="6464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2016</a:t>
              </a:r>
            </a:p>
          </p:txBody>
        </p:sp>
        <p:cxnSp>
          <p:nvCxnSpPr>
            <p:cNvPr id="39" name="Straight Connector 69"/>
            <p:cNvCxnSpPr/>
            <p:nvPr/>
          </p:nvCxnSpPr>
          <p:spPr>
            <a:xfrm>
              <a:off x="10152290" y="7739855"/>
              <a:ext cx="10816" cy="2758174"/>
            </a:xfrm>
            <a:prstGeom prst="line">
              <a:avLst/>
            </a:prstGeom>
            <a:noFill/>
            <a:ln w="25400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oval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0" name="Rectangle 87"/>
            <p:cNvSpPr/>
            <p:nvPr/>
          </p:nvSpPr>
          <p:spPr>
            <a:xfrm>
              <a:off x="10120167" y="9596278"/>
              <a:ext cx="1616951" cy="15022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撤回已读邮件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邮件审核升级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1" name="Straight Connector 69"/>
            <p:cNvCxnSpPr/>
            <p:nvPr/>
          </p:nvCxnSpPr>
          <p:spPr>
            <a:xfrm>
              <a:off x="10709821" y="7733957"/>
              <a:ext cx="0" cy="1620963"/>
            </a:xfrm>
            <a:prstGeom prst="line">
              <a:avLst/>
            </a:prstGeom>
            <a:noFill/>
            <a:ln w="25400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oval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2" name="Rectangle 87"/>
            <p:cNvSpPr/>
            <p:nvPr/>
          </p:nvSpPr>
          <p:spPr>
            <a:xfrm>
              <a:off x="10677310" y="8457452"/>
              <a:ext cx="1369896" cy="971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12</a:t>
              </a: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新版开放接口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Chevron 14"/>
            <p:cNvSpPr/>
            <p:nvPr/>
          </p:nvSpPr>
          <p:spPr>
            <a:xfrm>
              <a:off x="9978574" y="7332472"/>
              <a:ext cx="1245081" cy="388698"/>
            </a:xfrm>
            <a:prstGeom prst="chevron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  <a:noAutofit/>
            </a:bodyPr>
            <a:lstStyle/>
            <a:p>
              <a:pPr algn="ctr" hangingPunct="1"/>
              <a:endParaRPr lang="en-US" sz="2200" dirty="0">
                <a:latin typeface="Metropolis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1171400" y="7747216"/>
              <a:ext cx="1286345" cy="6464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2017</a:t>
              </a:r>
            </a:p>
          </p:txBody>
        </p:sp>
        <p:cxnSp>
          <p:nvCxnSpPr>
            <p:cNvPr id="45" name="Straight Connector 79"/>
            <p:cNvCxnSpPr/>
            <p:nvPr/>
          </p:nvCxnSpPr>
          <p:spPr>
            <a:xfrm flipV="1">
              <a:off x="11362258" y="4890763"/>
              <a:ext cx="0" cy="2478716"/>
            </a:xfrm>
            <a:prstGeom prst="line">
              <a:avLst/>
            </a:prstGeom>
            <a:noFill/>
            <a:ln w="25400" cap="flat">
              <a:solidFill>
                <a:srgbClr val="F3F0BB"/>
              </a:solidFill>
              <a:prstDash val="solid"/>
              <a:round/>
              <a:headEnd type="none" w="med" len="med"/>
              <a:tailEnd type="oval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6" name="Rectangle 87"/>
            <p:cNvSpPr/>
            <p:nvPr/>
          </p:nvSpPr>
          <p:spPr>
            <a:xfrm>
              <a:off x="11362256" y="4818763"/>
              <a:ext cx="1660656" cy="12368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域名一键解析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实名认证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7" name="Straight Connector 79"/>
            <p:cNvCxnSpPr/>
            <p:nvPr/>
          </p:nvCxnSpPr>
          <p:spPr>
            <a:xfrm flipV="1">
              <a:off x="11947257" y="5896865"/>
              <a:ext cx="0" cy="1418383"/>
            </a:xfrm>
            <a:prstGeom prst="line">
              <a:avLst/>
            </a:prstGeom>
            <a:noFill/>
            <a:ln w="25400" cap="flat">
              <a:solidFill>
                <a:srgbClr val="F3F0BB"/>
              </a:solidFill>
              <a:prstDash val="solid"/>
              <a:round/>
              <a:headEnd type="none" w="med" len="med"/>
              <a:tailEnd type="oval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8" name="Rectangle 87"/>
            <p:cNvSpPr/>
            <p:nvPr/>
          </p:nvSpPr>
          <p:spPr>
            <a:xfrm>
              <a:off x="11947257" y="5900473"/>
              <a:ext cx="1369896" cy="971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微信安全登录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Chevron 14"/>
            <p:cNvSpPr/>
            <p:nvPr/>
          </p:nvSpPr>
          <p:spPr>
            <a:xfrm>
              <a:off x="12303461" y="7347524"/>
              <a:ext cx="1337448" cy="388698"/>
            </a:xfrm>
            <a:prstGeom prst="chevron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  <a:noAutofit/>
            </a:bodyPr>
            <a:lstStyle/>
            <a:p>
              <a:pPr algn="ctr" hangingPunct="1"/>
              <a:endParaRPr lang="en-US" sz="2200" dirty="0">
                <a:latin typeface="Metropoli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2366772" y="6799241"/>
              <a:ext cx="1286345" cy="6464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2018</a:t>
              </a:r>
            </a:p>
          </p:txBody>
        </p:sp>
        <p:cxnSp>
          <p:nvCxnSpPr>
            <p:cNvPr id="51" name="Straight Connector 69"/>
            <p:cNvCxnSpPr/>
            <p:nvPr/>
          </p:nvCxnSpPr>
          <p:spPr>
            <a:xfrm>
              <a:off x="12475936" y="7712860"/>
              <a:ext cx="10816" cy="2758174"/>
            </a:xfrm>
            <a:prstGeom prst="line">
              <a:avLst/>
            </a:prstGeom>
            <a:noFill/>
            <a:ln w="25400" cap="flat">
              <a:solidFill>
                <a:srgbClr val="FFC000"/>
              </a:solidFill>
              <a:prstDash val="solid"/>
              <a:round/>
              <a:headEnd type="none" w="med" len="med"/>
              <a:tailEnd type="oval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2" name="Rectangle 87"/>
            <p:cNvSpPr/>
            <p:nvPr/>
          </p:nvSpPr>
          <p:spPr>
            <a:xfrm>
              <a:off x="12484356" y="9851467"/>
              <a:ext cx="1369896" cy="7060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在线文档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3" name="Straight Connector 69"/>
            <p:cNvCxnSpPr/>
            <p:nvPr/>
          </p:nvCxnSpPr>
          <p:spPr>
            <a:xfrm>
              <a:off x="13022916" y="7733957"/>
              <a:ext cx="18583" cy="1478017"/>
            </a:xfrm>
            <a:prstGeom prst="line">
              <a:avLst/>
            </a:prstGeom>
            <a:noFill/>
            <a:ln w="25400" cap="flat">
              <a:solidFill>
                <a:srgbClr val="FFC000"/>
              </a:solidFill>
              <a:prstDash val="solid"/>
              <a:round/>
              <a:headEnd type="none" w="med" len="med"/>
              <a:tailEnd type="oval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4" name="Rectangle 87"/>
            <p:cNvSpPr/>
            <p:nvPr/>
          </p:nvSpPr>
          <p:spPr>
            <a:xfrm>
              <a:off x="13074817" y="8317500"/>
              <a:ext cx="1369896" cy="15022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11</a:t>
              </a: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打通企业微信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通讯录同步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Chevron 14"/>
            <p:cNvSpPr/>
            <p:nvPr/>
          </p:nvSpPr>
          <p:spPr>
            <a:xfrm>
              <a:off x="13554063" y="7345260"/>
              <a:ext cx="1902792" cy="388698"/>
            </a:xfrm>
            <a:prstGeom prst="chevron">
              <a:avLst/>
            </a:prstGeom>
            <a:solidFill>
              <a:srgbClr val="FF6700"/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  <a:noAutofit/>
            </a:bodyPr>
            <a:lstStyle/>
            <a:p>
              <a:pPr algn="ctr" hangingPunct="1"/>
              <a:endParaRPr lang="en-US" sz="2200" dirty="0">
                <a:latin typeface="Metropolis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14170088" y="7746642"/>
              <a:ext cx="1286345" cy="6464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2019</a:t>
              </a:r>
            </a:p>
          </p:txBody>
        </p:sp>
        <p:cxnSp>
          <p:nvCxnSpPr>
            <p:cNvPr id="57" name="Straight Connector 79"/>
            <p:cNvCxnSpPr/>
            <p:nvPr/>
          </p:nvCxnSpPr>
          <p:spPr>
            <a:xfrm flipV="1">
              <a:off x="13856941" y="4601799"/>
              <a:ext cx="0" cy="2713678"/>
            </a:xfrm>
            <a:prstGeom prst="line">
              <a:avLst/>
            </a:prstGeom>
            <a:noFill/>
            <a:ln w="25400" cap="flat">
              <a:solidFill>
                <a:srgbClr val="FF6700"/>
              </a:solidFill>
              <a:prstDash val="solid"/>
              <a:round/>
              <a:headEnd type="none" w="med" len="med"/>
              <a:tailEnd type="oval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8" name="Rectangle 87"/>
            <p:cNvSpPr/>
            <p:nvPr/>
          </p:nvSpPr>
          <p:spPr>
            <a:xfrm>
              <a:off x="13820511" y="4650108"/>
              <a:ext cx="1369896" cy="971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微信邀请成员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9" name="Straight Connector 79"/>
            <p:cNvCxnSpPr/>
            <p:nvPr/>
          </p:nvCxnSpPr>
          <p:spPr>
            <a:xfrm flipV="1">
              <a:off x="14505458" y="5363295"/>
              <a:ext cx="0" cy="1951955"/>
            </a:xfrm>
            <a:prstGeom prst="line">
              <a:avLst/>
            </a:prstGeom>
            <a:noFill/>
            <a:ln w="25400" cap="flat">
              <a:solidFill>
                <a:srgbClr val="FF6700"/>
              </a:solidFill>
              <a:prstDash val="solid"/>
              <a:round/>
              <a:headEnd type="none" w="med" len="med"/>
              <a:tailEnd type="oval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60" name="Rectangle 87"/>
            <p:cNvSpPr/>
            <p:nvPr/>
          </p:nvSpPr>
          <p:spPr>
            <a:xfrm>
              <a:off x="14498973" y="5413972"/>
              <a:ext cx="1369896" cy="12368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业务邮箱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离职成员邮箱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61" name="Straight Connector 79"/>
            <p:cNvCxnSpPr/>
            <p:nvPr/>
          </p:nvCxnSpPr>
          <p:spPr>
            <a:xfrm flipV="1">
              <a:off x="15183921" y="6392722"/>
              <a:ext cx="0" cy="904759"/>
            </a:xfrm>
            <a:prstGeom prst="line">
              <a:avLst/>
            </a:prstGeom>
            <a:noFill/>
            <a:ln w="25400" cap="flat">
              <a:solidFill>
                <a:srgbClr val="FF6700"/>
              </a:solidFill>
              <a:prstDash val="solid"/>
              <a:round/>
              <a:headEnd type="none" w="med" len="med"/>
              <a:tailEnd type="oval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62" name="Rectangle 87"/>
            <p:cNvSpPr/>
            <p:nvPr/>
          </p:nvSpPr>
          <p:spPr>
            <a:xfrm>
              <a:off x="15226836" y="6392721"/>
              <a:ext cx="2002899" cy="15022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普通帐号免费扩容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通讯录标签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跟企业微信融合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Chevron 7"/>
            <p:cNvSpPr/>
            <p:nvPr/>
          </p:nvSpPr>
          <p:spPr>
            <a:xfrm>
              <a:off x="2220641" y="7323698"/>
              <a:ext cx="895472" cy="383793"/>
            </a:xfrm>
            <a:prstGeom prst="chevron">
              <a:avLst/>
            </a:prstGeom>
            <a:solidFill>
              <a:schemeClr val="tx2">
                <a:lumMod val="75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  <a:noAutofit/>
            </a:bodyPr>
            <a:lstStyle/>
            <a:p>
              <a:pPr algn="ctr" hangingPunct="1"/>
              <a:endParaRPr lang="en-US" sz="2200" dirty="0">
                <a:latin typeface="Metropolis Light"/>
              </a:endParaRPr>
            </a:p>
          </p:txBody>
        </p:sp>
        <p:sp>
          <p:nvSpPr>
            <p:cNvPr id="64" name="Rectangle 11"/>
            <p:cNvSpPr/>
            <p:nvPr/>
          </p:nvSpPr>
          <p:spPr>
            <a:xfrm>
              <a:off x="2025798" y="7815165"/>
              <a:ext cx="1286345" cy="6464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2001</a:t>
              </a:r>
            </a:p>
          </p:txBody>
        </p:sp>
        <p:cxnSp>
          <p:nvCxnSpPr>
            <p:cNvPr id="65" name="Straight Connector 34"/>
            <p:cNvCxnSpPr/>
            <p:nvPr/>
          </p:nvCxnSpPr>
          <p:spPr>
            <a:xfrm flipH="1" flipV="1">
              <a:off x="2302652" y="3751747"/>
              <a:ext cx="46862" cy="3566638"/>
            </a:xfrm>
            <a:prstGeom prst="line">
              <a:avLst/>
            </a:prstGeom>
            <a:noFill/>
            <a:ln w="25400" cap="flat">
              <a:solidFill>
                <a:schemeClr val="tx2"/>
              </a:solidFill>
              <a:prstDash val="solid"/>
              <a:round/>
              <a:headEnd type="none" w="med" len="med"/>
              <a:tailEnd type="oval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66" name="Rectangle 47"/>
            <p:cNvSpPr/>
            <p:nvPr/>
          </p:nvSpPr>
          <p:spPr>
            <a:xfrm>
              <a:off x="2151499" y="3790099"/>
              <a:ext cx="1614746" cy="7060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QQ</a:t>
              </a: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邮箱上线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68" name="图片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0181" y="1633086"/>
            <a:ext cx="1747838" cy="438150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6589" y="2553892"/>
            <a:ext cx="1262063" cy="280988"/>
          </a:xfrm>
          <a:prstGeom prst="rect">
            <a:avLst/>
          </a:prstGeom>
        </p:spPr>
      </p:pic>
      <p:sp>
        <p:nvSpPr>
          <p:cNvPr id="71" name="文本框 70"/>
          <p:cNvSpPr txBox="1"/>
          <p:nvPr/>
        </p:nvSpPr>
        <p:spPr>
          <a:xfrm>
            <a:off x="9425940" y="2071236"/>
            <a:ext cx="1036320" cy="3590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en-US" altLang="zh-CN" sz="2000" b="1" dirty="0">
                <a:sym typeface="Helvetica Neue"/>
              </a:rPr>
              <a:t>+</a:t>
            </a:r>
            <a:endParaRPr lang="zh-CN" altLang="en-US" sz="2000" b="1" dirty="0">
              <a:sym typeface="Helvetica Neue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9425940" y="3053458"/>
            <a:ext cx="1036320" cy="3590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en-US" altLang="zh-CN" sz="2000" b="1" dirty="0">
                <a:sym typeface="Helvetica Neue"/>
              </a:rPr>
              <a:t>=</a:t>
            </a:r>
            <a:endParaRPr lang="zh-CN" altLang="en-US" sz="2000" b="1" dirty="0">
              <a:sym typeface="Helvetica Neue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8745421" y="3728367"/>
            <a:ext cx="2520719" cy="8822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228600" indent="-228600" defTabSz="412750" hangingPunct="0">
              <a:buFont typeface="Arial" panose="020B0604020202020204" pitchFamily="34" charset="0"/>
              <a:buChar char="•"/>
            </a:pPr>
            <a:r>
              <a:rPr lang="zh-CN" altLang="en-US" dirty="0"/>
              <a:t>近</a:t>
            </a:r>
            <a:r>
              <a:rPr lang="en-US" altLang="zh-CN" dirty="0"/>
              <a:t>20</a:t>
            </a:r>
            <a:r>
              <a:rPr lang="zh-CN" altLang="en-US" dirty="0"/>
              <a:t>年发展历史</a:t>
            </a:r>
            <a:endParaRPr lang="en-US" altLang="zh-CN" dirty="0"/>
          </a:p>
          <a:p>
            <a:pPr marL="228600" indent="-228600" defTabSz="412750" hangingPunct="0">
              <a:buFont typeface="Arial" panose="020B0604020202020204" pitchFamily="34" charset="0"/>
              <a:buChar char="•"/>
            </a:pPr>
            <a:r>
              <a:rPr lang="zh-CN" altLang="en-US" dirty="0">
                <a:sym typeface="Helvetica Neue"/>
              </a:rPr>
              <a:t>中国最重要的邮箱技术和功能的贡献者</a:t>
            </a:r>
            <a:endParaRPr lang="en-US" altLang="zh-CN" dirty="0">
              <a:sym typeface="Helvetica Neue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855896" y="526360"/>
            <a:ext cx="139700" cy="330200"/>
          </a:xfrm>
          <a:prstGeom prst="rect">
            <a:avLst/>
          </a:prstGeom>
          <a:solidFill>
            <a:srgbClr val="017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1333850" y="6031685"/>
            <a:ext cx="9001387" cy="0"/>
          </a:xfrm>
          <a:prstGeom prst="line">
            <a:avLst/>
          </a:prstGeom>
          <a:ln w="19050">
            <a:solidFill>
              <a:srgbClr val="017D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3313651" y="5773297"/>
            <a:ext cx="553673" cy="258388"/>
          </a:xfrm>
          <a:prstGeom prst="rect">
            <a:avLst/>
          </a:prstGeom>
          <a:solidFill>
            <a:srgbClr val="017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5FC2F0"/>
              </a:solidFill>
            </a:endParaRPr>
          </a:p>
        </p:txBody>
      </p:sp>
      <p:sp>
        <p:nvSpPr>
          <p:cNvPr id="7" name="TextBox 80"/>
          <p:cNvSpPr>
            <a:spLocks noChangeArrowheads="1"/>
          </p:cNvSpPr>
          <p:nvPr/>
        </p:nvSpPr>
        <p:spPr bwMode="auto">
          <a:xfrm>
            <a:off x="1912690" y="6141880"/>
            <a:ext cx="2558642" cy="246845"/>
          </a:xfrm>
          <a:prstGeom prst="rect">
            <a:avLst/>
          </a:prstGeom>
          <a:noFill/>
          <a:ln>
            <a:noFill/>
          </a:ln>
        </p:spPr>
        <p:txBody>
          <a:bodyPr wrap="square" lIns="61578" tIns="30789" rIns="61578" bIns="30789">
            <a:spAutoFit/>
          </a:bodyPr>
          <a:lstStyle/>
          <a:p>
            <a:pPr fontAlgn="auto">
              <a:spcBef>
                <a:spcPts val="675"/>
              </a:spcBef>
              <a:spcAft>
                <a:spcPts val="0"/>
              </a:spcAft>
            </a:pPr>
            <a:r>
              <a:rPr lang="en-US" altLang="zh-CN" sz="1200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2010.07</a:t>
            </a:r>
            <a:endParaRPr lang="zh-CN" altLang="en-US" sz="1200" dirty="0">
              <a:solidFill>
                <a:srgbClr val="017D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矩形 68"/>
          <p:cNvSpPr>
            <a:spLocks noChangeArrowheads="1"/>
          </p:cNvSpPr>
          <p:nvPr/>
        </p:nvSpPr>
        <p:spPr bwMode="auto">
          <a:xfrm>
            <a:off x="1357742" y="5640021"/>
            <a:ext cx="1834269" cy="281470"/>
          </a:xfrm>
          <a:prstGeom prst="rect">
            <a:avLst/>
          </a:prstGeom>
          <a:noFill/>
          <a:ln>
            <a:noFill/>
          </a:ln>
        </p:spPr>
        <p:txBody>
          <a:bodyPr wrap="square" lIns="61578" tIns="30789" rIns="61578" bIns="3078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25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正式发布</a:t>
            </a:r>
            <a:endParaRPr lang="zh-CN" altLang="en-US" dirty="0">
              <a:solidFill>
                <a:srgbClr val="017D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0"/>
          <p:cNvSpPr>
            <a:spLocks noChangeArrowheads="1"/>
          </p:cNvSpPr>
          <p:nvPr/>
        </p:nvSpPr>
        <p:spPr bwMode="auto">
          <a:xfrm>
            <a:off x="3247938" y="6141880"/>
            <a:ext cx="2558642" cy="246845"/>
          </a:xfrm>
          <a:prstGeom prst="rect">
            <a:avLst/>
          </a:prstGeom>
          <a:noFill/>
          <a:ln>
            <a:noFill/>
          </a:ln>
        </p:spPr>
        <p:txBody>
          <a:bodyPr wrap="square" lIns="61578" tIns="30789" rIns="61578" bIns="30789">
            <a:spAutoFit/>
          </a:bodyPr>
          <a:lstStyle/>
          <a:p>
            <a:pPr fontAlgn="auto">
              <a:spcBef>
                <a:spcPts val="675"/>
              </a:spcBef>
              <a:spcAft>
                <a:spcPts val="0"/>
              </a:spcAft>
            </a:pPr>
            <a:r>
              <a:rPr lang="en-US" altLang="zh-CN" sz="1200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2010.08</a:t>
            </a:r>
            <a:endParaRPr lang="zh-CN" altLang="en-US" sz="1200" dirty="0">
              <a:solidFill>
                <a:srgbClr val="017D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矩形 69"/>
          <p:cNvSpPr>
            <a:spLocks noChangeArrowheads="1"/>
          </p:cNvSpPr>
          <p:nvPr/>
        </p:nvSpPr>
        <p:spPr bwMode="auto">
          <a:xfrm>
            <a:off x="3123766" y="5525782"/>
            <a:ext cx="933442" cy="258387"/>
          </a:xfrm>
          <a:prstGeom prst="rect">
            <a:avLst/>
          </a:prstGeom>
          <a:noFill/>
          <a:ln>
            <a:noFill/>
          </a:ln>
        </p:spPr>
        <p:txBody>
          <a:bodyPr wrap="square" lIns="61578" tIns="30789" rIns="61578" bIns="30789">
            <a:spAutoFit/>
          </a:bodyPr>
          <a:lstStyle/>
          <a:p>
            <a:pPr algn="ctr" fontAlgn="auto">
              <a:spcBef>
                <a:spcPts val="675"/>
              </a:spcBef>
              <a:spcAft>
                <a:spcPts val="0"/>
              </a:spcAft>
            </a:pPr>
            <a:r>
              <a:rPr lang="en-US" altLang="zh-CN" sz="1275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rPr>
              <a:t>10,000+</a:t>
            </a:r>
            <a:endParaRPr lang="zh-CN" altLang="en-US" dirty="0">
              <a:solidFill>
                <a:srgbClr val="017D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76861" y="5083733"/>
            <a:ext cx="553673" cy="947951"/>
          </a:xfrm>
          <a:prstGeom prst="rect">
            <a:avLst/>
          </a:prstGeom>
          <a:solidFill>
            <a:srgbClr val="017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TextBox 80"/>
          <p:cNvSpPr>
            <a:spLocks noChangeArrowheads="1"/>
          </p:cNvSpPr>
          <p:nvPr/>
        </p:nvSpPr>
        <p:spPr bwMode="auto">
          <a:xfrm>
            <a:off x="4583186" y="6141880"/>
            <a:ext cx="2558642" cy="246845"/>
          </a:xfrm>
          <a:prstGeom prst="rect">
            <a:avLst/>
          </a:prstGeom>
          <a:noFill/>
          <a:ln>
            <a:noFill/>
          </a:ln>
        </p:spPr>
        <p:txBody>
          <a:bodyPr wrap="square" lIns="61578" tIns="30789" rIns="61578" bIns="30789">
            <a:spAutoFit/>
          </a:bodyPr>
          <a:lstStyle/>
          <a:p>
            <a:pPr fontAlgn="auto">
              <a:spcBef>
                <a:spcPts val="675"/>
              </a:spcBef>
              <a:spcAft>
                <a:spcPts val="0"/>
              </a:spcAft>
            </a:pPr>
            <a:r>
              <a:rPr lang="en-US" altLang="zh-CN" sz="1200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2012.06</a:t>
            </a:r>
            <a:endParaRPr lang="zh-CN" altLang="en-US" sz="1200" dirty="0">
              <a:solidFill>
                <a:srgbClr val="017D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矩形 69"/>
          <p:cNvSpPr>
            <a:spLocks noChangeArrowheads="1"/>
          </p:cNvSpPr>
          <p:nvPr/>
        </p:nvSpPr>
        <p:spPr bwMode="auto">
          <a:xfrm>
            <a:off x="4499028" y="4845748"/>
            <a:ext cx="933442" cy="258387"/>
          </a:xfrm>
          <a:prstGeom prst="rect">
            <a:avLst/>
          </a:prstGeom>
          <a:noFill/>
          <a:ln>
            <a:noFill/>
          </a:ln>
        </p:spPr>
        <p:txBody>
          <a:bodyPr wrap="square" lIns="61578" tIns="30789" rIns="61578" bIns="30789">
            <a:spAutoFit/>
          </a:bodyPr>
          <a:lstStyle/>
          <a:p>
            <a:pPr algn="ctr" fontAlgn="auto">
              <a:spcBef>
                <a:spcPts val="675"/>
              </a:spcBef>
              <a:spcAft>
                <a:spcPts val="0"/>
              </a:spcAft>
            </a:pPr>
            <a:r>
              <a:rPr lang="en-US" altLang="zh-CN" sz="1275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rPr>
              <a:t>200,000+</a:t>
            </a:r>
            <a:endParaRPr lang="zh-CN" altLang="en-US" dirty="0">
              <a:solidFill>
                <a:srgbClr val="017D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80"/>
          <p:cNvSpPr>
            <a:spLocks noChangeArrowheads="1"/>
          </p:cNvSpPr>
          <p:nvPr/>
        </p:nvSpPr>
        <p:spPr bwMode="auto">
          <a:xfrm>
            <a:off x="5952588" y="6141879"/>
            <a:ext cx="901218" cy="246845"/>
          </a:xfrm>
          <a:prstGeom prst="rect">
            <a:avLst/>
          </a:prstGeom>
          <a:noFill/>
          <a:ln>
            <a:noFill/>
          </a:ln>
        </p:spPr>
        <p:txBody>
          <a:bodyPr wrap="square" lIns="61578" tIns="30789" rIns="61578" bIns="30789">
            <a:spAutoFit/>
          </a:bodyPr>
          <a:lstStyle/>
          <a:p>
            <a:pPr fontAlgn="auto">
              <a:spcBef>
                <a:spcPts val="675"/>
              </a:spcBef>
              <a:spcAft>
                <a:spcPts val="0"/>
              </a:spcAft>
            </a:pPr>
            <a:r>
              <a:rPr lang="en-US" altLang="zh-CN" sz="1200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2014.06</a:t>
            </a:r>
            <a:endParaRPr lang="zh-CN" altLang="en-US" sz="1200" dirty="0">
              <a:solidFill>
                <a:srgbClr val="017D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008615" y="4233383"/>
            <a:ext cx="553673" cy="1798301"/>
          </a:xfrm>
          <a:prstGeom prst="rect">
            <a:avLst/>
          </a:prstGeom>
          <a:solidFill>
            <a:srgbClr val="017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矩形 69"/>
          <p:cNvSpPr>
            <a:spLocks noChangeArrowheads="1"/>
          </p:cNvSpPr>
          <p:nvPr/>
        </p:nvSpPr>
        <p:spPr bwMode="auto">
          <a:xfrm>
            <a:off x="5834543" y="3990638"/>
            <a:ext cx="933442" cy="258387"/>
          </a:xfrm>
          <a:prstGeom prst="rect">
            <a:avLst/>
          </a:prstGeom>
          <a:noFill/>
          <a:ln>
            <a:noFill/>
          </a:ln>
        </p:spPr>
        <p:txBody>
          <a:bodyPr wrap="square" lIns="61578" tIns="30789" rIns="61578" bIns="30789">
            <a:spAutoFit/>
          </a:bodyPr>
          <a:lstStyle/>
          <a:p>
            <a:pPr algn="ctr" fontAlgn="auto">
              <a:spcBef>
                <a:spcPts val="675"/>
              </a:spcBef>
              <a:spcAft>
                <a:spcPts val="0"/>
              </a:spcAft>
            </a:pPr>
            <a:r>
              <a:rPr lang="en-US" altLang="zh-CN" sz="1275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rPr>
              <a:t>400,000+</a:t>
            </a:r>
            <a:endParaRPr lang="zh-CN" altLang="en-US" dirty="0">
              <a:solidFill>
                <a:srgbClr val="017D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422158" y="2894211"/>
            <a:ext cx="553673" cy="3129086"/>
          </a:xfrm>
          <a:prstGeom prst="rect">
            <a:avLst/>
          </a:prstGeom>
          <a:solidFill>
            <a:srgbClr val="017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TextBox 80"/>
          <p:cNvSpPr>
            <a:spLocks noChangeArrowheads="1"/>
          </p:cNvSpPr>
          <p:nvPr/>
        </p:nvSpPr>
        <p:spPr bwMode="auto">
          <a:xfrm>
            <a:off x="7377917" y="6141879"/>
            <a:ext cx="977318" cy="246845"/>
          </a:xfrm>
          <a:prstGeom prst="rect">
            <a:avLst/>
          </a:prstGeom>
          <a:noFill/>
          <a:ln>
            <a:noFill/>
          </a:ln>
        </p:spPr>
        <p:txBody>
          <a:bodyPr wrap="square" lIns="61578" tIns="30789" rIns="61578" bIns="30789">
            <a:spAutoFit/>
          </a:bodyPr>
          <a:lstStyle/>
          <a:p>
            <a:pPr fontAlgn="auto">
              <a:spcBef>
                <a:spcPts val="675"/>
              </a:spcBef>
              <a:spcAft>
                <a:spcPts val="0"/>
              </a:spcAft>
            </a:pPr>
            <a:r>
              <a:rPr lang="en-US" altLang="zh-CN" sz="1200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2016.6</a:t>
            </a:r>
            <a:endParaRPr lang="zh-CN" altLang="en-US" sz="1200" dirty="0">
              <a:solidFill>
                <a:srgbClr val="017D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矩形 69"/>
          <p:cNvSpPr>
            <a:spLocks noChangeArrowheads="1"/>
          </p:cNvSpPr>
          <p:nvPr/>
        </p:nvSpPr>
        <p:spPr bwMode="auto">
          <a:xfrm>
            <a:off x="7156408" y="2627436"/>
            <a:ext cx="1198827" cy="258387"/>
          </a:xfrm>
          <a:prstGeom prst="rect">
            <a:avLst/>
          </a:prstGeom>
          <a:noFill/>
          <a:ln>
            <a:noFill/>
          </a:ln>
        </p:spPr>
        <p:txBody>
          <a:bodyPr wrap="square" lIns="61578" tIns="30789" rIns="61578" bIns="30789">
            <a:spAutoFit/>
          </a:bodyPr>
          <a:lstStyle/>
          <a:p>
            <a:pPr algn="ctr" fontAlgn="auto">
              <a:spcBef>
                <a:spcPts val="675"/>
              </a:spcBef>
              <a:spcAft>
                <a:spcPts val="0"/>
              </a:spcAft>
            </a:pPr>
            <a:r>
              <a:rPr lang="en-US" altLang="zh-CN" sz="1275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rPr>
              <a:t>700,000+</a:t>
            </a:r>
            <a:endParaRPr lang="zh-CN" altLang="en-US" dirty="0">
              <a:solidFill>
                <a:srgbClr val="017D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877646" y="1845072"/>
            <a:ext cx="553673" cy="4186612"/>
          </a:xfrm>
          <a:prstGeom prst="rect">
            <a:avLst/>
          </a:prstGeom>
          <a:solidFill>
            <a:srgbClr val="017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TextBox 80"/>
          <p:cNvSpPr>
            <a:spLocks noChangeArrowheads="1"/>
          </p:cNvSpPr>
          <p:nvPr/>
        </p:nvSpPr>
        <p:spPr bwMode="auto">
          <a:xfrm>
            <a:off x="8973323" y="6141877"/>
            <a:ext cx="763599" cy="246845"/>
          </a:xfrm>
          <a:prstGeom prst="rect">
            <a:avLst/>
          </a:prstGeom>
          <a:noFill/>
          <a:ln>
            <a:noFill/>
          </a:ln>
        </p:spPr>
        <p:txBody>
          <a:bodyPr wrap="square" lIns="61578" tIns="30789" rIns="61578" bIns="30789">
            <a:spAutoFit/>
          </a:bodyPr>
          <a:lstStyle/>
          <a:p>
            <a:pPr fontAlgn="auto">
              <a:spcBef>
                <a:spcPts val="675"/>
              </a:spcBef>
              <a:spcAft>
                <a:spcPts val="0"/>
              </a:spcAft>
            </a:pPr>
            <a:r>
              <a:rPr lang="en-US" altLang="zh-CN" sz="1200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2018.6</a:t>
            </a:r>
            <a:endParaRPr lang="zh-CN" altLang="en-US" sz="1200" dirty="0">
              <a:solidFill>
                <a:srgbClr val="017D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" name="矩形 69"/>
          <p:cNvSpPr>
            <a:spLocks noChangeArrowheads="1"/>
          </p:cNvSpPr>
          <p:nvPr/>
        </p:nvSpPr>
        <p:spPr bwMode="auto">
          <a:xfrm>
            <a:off x="8579840" y="1592121"/>
            <a:ext cx="1198827" cy="258387"/>
          </a:xfrm>
          <a:prstGeom prst="rect">
            <a:avLst/>
          </a:prstGeom>
          <a:noFill/>
          <a:ln>
            <a:noFill/>
          </a:ln>
        </p:spPr>
        <p:txBody>
          <a:bodyPr wrap="square" lIns="61578" tIns="30789" rIns="61578" bIns="30789">
            <a:spAutoFit/>
          </a:bodyPr>
          <a:lstStyle/>
          <a:p>
            <a:pPr algn="ctr" fontAlgn="auto">
              <a:spcBef>
                <a:spcPts val="675"/>
              </a:spcBef>
              <a:spcAft>
                <a:spcPts val="0"/>
              </a:spcAft>
            </a:pPr>
            <a:r>
              <a:rPr lang="en-US" altLang="zh-CN" sz="1275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rPr>
              <a:t>1,200,000+</a:t>
            </a:r>
            <a:endParaRPr lang="zh-CN" altLang="en-US" dirty="0">
              <a:solidFill>
                <a:srgbClr val="017D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58279" y="366920"/>
            <a:ext cx="606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国内企业用户数量最多的企业邮箱</a:t>
            </a:r>
          </a:p>
        </p:txBody>
      </p:sp>
      <p:sp>
        <p:nvSpPr>
          <p:cNvPr id="28" name="椭圆 27"/>
          <p:cNvSpPr/>
          <p:nvPr/>
        </p:nvSpPr>
        <p:spPr>
          <a:xfrm>
            <a:off x="1885424" y="1769938"/>
            <a:ext cx="3535786" cy="1684462"/>
          </a:xfrm>
          <a:prstGeom prst="ellipse">
            <a:avLst/>
          </a:prstGeom>
          <a:noFill/>
          <a:ln w="19050">
            <a:solidFill>
              <a:srgbClr val="017D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9" name="矩形 107"/>
          <p:cNvSpPr>
            <a:spLocks noChangeArrowheads="1"/>
          </p:cNvSpPr>
          <p:nvPr/>
        </p:nvSpPr>
        <p:spPr bwMode="auto">
          <a:xfrm>
            <a:off x="1663241" y="2257914"/>
            <a:ext cx="3980152" cy="706755"/>
          </a:xfrm>
          <a:prstGeom prst="rect">
            <a:avLst/>
          </a:prstGeom>
          <a:noFill/>
          <a:ln>
            <a:noFill/>
          </a:ln>
        </p:spPr>
        <p:txBody>
          <a:bodyPr wrap="square" lIns="61578" tIns="30789" rIns="61578" bIns="3078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100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企业用户数超</a:t>
            </a:r>
            <a:endParaRPr lang="en-US" altLang="zh-CN" sz="2100" dirty="0">
              <a:solidFill>
                <a:srgbClr val="017D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100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rPr>
              <a:t>32,000,000</a:t>
            </a:r>
            <a:endParaRPr lang="zh-CN" altLang="en-US" sz="2100" dirty="0">
              <a:solidFill>
                <a:srgbClr val="017D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81000" y="457200"/>
            <a:ext cx="139700" cy="330200"/>
          </a:xfrm>
          <a:prstGeom prst="rect">
            <a:avLst/>
          </a:prstGeom>
          <a:solidFill>
            <a:srgbClr val="017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406470" y="6430985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企业数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10287000" y="572490"/>
            <a:ext cx="0" cy="2911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图片 3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2000" y="503203"/>
            <a:ext cx="1800000" cy="429683"/>
          </a:xfrm>
          <a:prstGeom prst="rect">
            <a:avLst/>
          </a:prstGeom>
        </p:spPr>
      </p:pic>
      <p:pic>
        <p:nvPicPr>
          <p:cNvPr id="36" name="pasted-image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289" y="614724"/>
            <a:ext cx="1193119" cy="24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838200" y="280865"/>
            <a:ext cx="10515600" cy="867930"/>
          </a:xfr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2019</a:t>
            </a:r>
            <a:r>
              <a:rPr lang="zh-CN" altLang="en-US" sz="2800" b="1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年实现与企业微信融合：</a:t>
            </a:r>
            <a:br>
              <a:rPr lang="zh-CN" altLang="en-US" sz="2800" b="1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br>
            <a:endParaRPr lang="zh-CN" altLang="en-US" sz="2800" b="1" dirty="0">
              <a:solidFill>
                <a:srgbClr val="017D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5324" y="331501"/>
            <a:ext cx="139700" cy="330200"/>
          </a:xfrm>
          <a:prstGeom prst="rect">
            <a:avLst/>
          </a:prstGeom>
          <a:solidFill>
            <a:srgbClr val="017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253" y="1021622"/>
            <a:ext cx="2570904" cy="54714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18" y="851600"/>
            <a:ext cx="2356927" cy="5641519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8451353" y="5402935"/>
            <a:ext cx="3459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企业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微信用户，用企业微信一键开通企业邮箱，同一套组织架构，便于内部办公的高效协同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10287000" y="572490"/>
            <a:ext cx="0" cy="2911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2000" y="503203"/>
            <a:ext cx="1800000" cy="429683"/>
          </a:xfrm>
          <a:prstGeom prst="rect">
            <a:avLst/>
          </a:prstGeom>
        </p:spPr>
      </p:pic>
      <p:pic>
        <p:nvPicPr>
          <p:cNvPr id="17" name="pasted-image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289" y="614724"/>
            <a:ext cx="1193119" cy="24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838200" y="347932"/>
            <a:ext cx="8911687" cy="867930"/>
          </a:xfr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与企业微信同一套账号体系：</a:t>
            </a:r>
            <a:br>
              <a:rPr lang="zh-CN" altLang="en-US" sz="2800" b="1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br>
            <a:endParaRPr lang="zh-CN" altLang="en-US" sz="2800" b="1" dirty="0">
              <a:solidFill>
                <a:srgbClr val="017D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190737" y="2241839"/>
          <a:ext cx="8762528" cy="1112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1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1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5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37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2437">
                <a:tc>
                  <a:txBody>
                    <a:bodyPr/>
                    <a:lstStyle/>
                    <a:p>
                      <a:r>
                        <a:rPr lang="zh-CN" altLang="en-US" dirty="0"/>
                        <a:t>产品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与企业微信账号数关系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与企业微信通讯录关系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与企业微信企业信息关系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67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企业邮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双向同步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双向同步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双向同步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001267" y="3617558"/>
            <a:ext cx="87625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相关功能如下：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企业微信验证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认证主体可同步企业邮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企业微信免费扩容账号数可同步企业邮，人数无上限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企业微信与企业邮同一套通讯录，增删减操作均可同步企业邮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+mj-ea"/>
              <a:buAutoNum type="circleNumDbPlain"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企业微信管理权限（创建人、超级管理员）同步企业邮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企业微信管理后台一键跳转企业邮管理后台，成员可使用企业微信扫码登录邮箱</a:t>
            </a:r>
          </a:p>
        </p:txBody>
      </p:sp>
      <p:sp>
        <p:nvSpPr>
          <p:cNvPr id="8" name="矩形 7"/>
          <p:cNvSpPr/>
          <p:nvPr/>
        </p:nvSpPr>
        <p:spPr>
          <a:xfrm>
            <a:off x="698500" y="350837"/>
            <a:ext cx="139700" cy="330200"/>
          </a:xfrm>
          <a:prstGeom prst="rect">
            <a:avLst/>
          </a:prstGeom>
          <a:solidFill>
            <a:srgbClr val="017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0287000" y="572490"/>
            <a:ext cx="0" cy="2911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2000" y="503203"/>
            <a:ext cx="1800000" cy="429683"/>
          </a:xfrm>
          <a:prstGeom prst="rect">
            <a:avLst/>
          </a:prstGeom>
        </p:spPr>
      </p:pic>
      <p:pic>
        <p:nvPicPr>
          <p:cNvPr id="11" name="pasted-image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289" y="614724"/>
            <a:ext cx="1193119" cy="24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259" y="1300953"/>
            <a:ext cx="7593044" cy="5209115"/>
          </a:xfrm>
          <a:prstGeom prst="rect">
            <a:avLst/>
          </a:prstGeom>
        </p:spPr>
      </p:pic>
      <p:sp>
        <p:nvSpPr>
          <p:cNvPr id="5" name="标题 6"/>
          <p:cNvSpPr>
            <a:spLocks noGrp="1"/>
          </p:cNvSpPr>
          <p:nvPr>
            <p:ph type="title"/>
          </p:nvPr>
        </p:nvSpPr>
        <p:spPr>
          <a:xfrm>
            <a:off x="838200" y="347932"/>
            <a:ext cx="8911687" cy="867930"/>
          </a:xfr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与企业微信同一套账号体系：</a:t>
            </a:r>
            <a:br>
              <a:rPr lang="zh-CN" altLang="en-US" sz="2800" b="1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br>
            <a:endParaRPr lang="zh-CN" altLang="en-US" sz="2800" b="1" dirty="0">
              <a:solidFill>
                <a:srgbClr val="017D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98500" y="350837"/>
            <a:ext cx="139700" cy="330200"/>
          </a:xfrm>
          <a:prstGeom prst="rect">
            <a:avLst/>
          </a:prstGeom>
          <a:solidFill>
            <a:srgbClr val="017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397500" y="2571402"/>
            <a:ext cx="139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2</a:t>
            </a:r>
            <a:endParaRPr lang="zh-CN" altLang="en-US" sz="2400" b="1" dirty="0">
              <a:solidFill>
                <a:srgbClr val="017D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89350" y="3105834"/>
            <a:ext cx="481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17D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功能简介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295539"/>
            <a:ext cx="1472581" cy="857118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10287000" y="572490"/>
            <a:ext cx="0" cy="2911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2000" y="503203"/>
            <a:ext cx="1800000" cy="429683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a9478eb-a9ec-4995-a561-3466436127ef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2078</Words>
  <Application>Microsoft Office PowerPoint</Application>
  <PresentationFormat>宽屏</PresentationFormat>
  <Paragraphs>271</Paragraphs>
  <Slides>31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39" baseType="lpstr">
      <vt:lpstr>Metropolis</vt:lpstr>
      <vt:lpstr>Metropolis Light</vt:lpstr>
      <vt:lpstr>等线</vt:lpstr>
      <vt:lpstr>等线 Light</vt:lpstr>
      <vt:lpstr>微软雅黑</vt:lpstr>
      <vt:lpstr>Arial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2019年实现与企业微信融合： </vt:lpstr>
      <vt:lpstr>与企业微信同一套账号体系： </vt:lpstr>
      <vt:lpstr>与企业微信同一套账号体系： </vt:lpstr>
      <vt:lpstr>PowerPoint 演示文稿</vt:lpstr>
      <vt:lpstr>专业版 ：950/5账号/年   基础版 ： 免费，账号无上限   按需购买，按需搭配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yajietian(田亚婕)</dc:creator>
  <cp:lastModifiedBy>Spencer</cp:lastModifiedBy>
  <cp:revision>131</cp:revision>
  <dcterms:created xsi:type="dcterms:W3CDTF">2020-03-30T13:59:00Z</dcterms:created>
  <dcterms:modified xsi:type="dcterms:W3CDTF">2021-08-14T08:47:36Z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