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tags/tag2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handoutMasterIdLst>
    <p:handoutMasterId r:id="rId48"/>
  </p:handoutMasterIdLst>
  <p:sldIdLst>
    <p:sldId id="257" r:id="rId2"/>
    <p:sldId id="258" r:id="rId3"/>
    <p:sldId id="259" r:id="rId4"/>
    <p:sldId id="260" r:id="rId5"/>
    <p:sldId id="261" r:id="rId6"/>
    <p:sldId id="262" r:id="rId7"/>
    <p:sldId id="263" r:id="rId8"/>
    <p:sldId id="264"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E4E6"/>
    <a:srgbClr val="248DF5"/>
    <a:srgbClr val="404040"/>
    <a:srgbClr val="0088FA"/>
    <a:srgbClr val="238EF5"/>
    <a:srgbClr val="BFBFBF"/>
    <a:srgbClr val="D9D9D9"/>
    <a:srgbClr val="595959"/>
    <a:srgbClr val="238FF4"/>
    <a:srgbClr val="4571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8" autoAdjust="0"/>
    <p:restoredTop sz="88387"/>
  </p:normalViewPr>
  <p:slideViewPr>
    <p:cSldViewPr>
      <p:cViewPr varScale="1">
        <p:scale>
          <a:sx n="109" d="100"/>
          <a:sy n="109" d="100"/>
        </p:scale>
        <p:origin x="1032" y="101"/>
      </p:cViewPr>
      <p:guideLst/>
    </p:cSldViewPr>
  </p:slideViewPr>
  <p:notesTextViewPr>
    <p:cViewPr>
      <p:scale>
        <a:sx n="1" d="1"/>
        <a:sy n="1" d="1"/>
      </p:scale>
      <p:origin x="0" y="0"/>
    </p:cViewPr>
  </p:notesTextViewPr>
  <p:notesViewPr>
    <p:cSldViewPr>
      <p:cViewPr varScale="1">
        <p:scale>
          <a:sx n="84" d="100"/>
          <a:sy n="84" d="100"/>
        </p:scale>
        <p:origin x="396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Users/wanghaipeng/Downloads/bizmail_hengxiangduibi_dm_new.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1" i="0" u="none" strike="noStrike" kern="1200" spc="0" baseline="0">
                <a:solidFill>
                  <a:sysClr val="windowText" lastClr="000000">
                    <a:lumMod val="65000"/>
                    <a:lumOff val="35000"/>
                  </a:sysClr>
                </a:solidFill>
                <a:latin typeface="+mn-lt"/>
                <a:ea typeface="+mn-ea"/>
                <a:cs typeface="+mn-cs"/>
              </a:defRPr>
            </a:pPr>
            <a:r>
              <a:rPr lang="en-US" altLang="zh-CN" b="1"/>
              <a:t>2020</a:t>
            </a:r>
            <a:r>
              <a:rPr lang="zh-CN" altLang="en-US" b="1"/>
              <a:t>年企业邮箱市场份额</a:t>
            </a:r>
          </a:p>
        </c:rich>
      </c:tx>
      <c:overlay val="0"/>
      <c:spPr>
        <a:noFill/>
        <a:ln>
          <a:noFill/>
        </a:ln>
        <a:effectLst/>
      </c:spPr>
      <c:txPr>
        <a:bodyPr rot="0" spcFirstLastPara="0" vertOverflow="ellipsis" vert="horz" wrap="square" anchor="ctr" anchorCtr="1"/>
        <a:lstStyle/>
        <a:p>
          <a:pPr defTabSz="914400">
            <a:defRPr lang="zh-CN" sz="1400" b="1" i="0" u="none" strike="noStrike" kern="1200" spc="0" baseline="0">
              <a:solidFill>
                <a:sysClr val="windowText" lastClr="000000">
                  <a:lumMod val="65000"/>
                  <a:lumOff val="35000"/>
                </a:sysClr>
              </a:solidFill>
              <a:latin typeface="+mn-lt"/>
              <a:ea typeface="+mn-ea"/>
              <a:cs typeface="+mn-cs"/>
            </a:defRPr>
          </a:pPr>
          <a:endParaRPr lang="zh-CN"/>
        </a:p>
      </c:txPr>
    </c:title>
    <c:autoTitleDeleted val="0"/>
    <c:plotArea>
      <c:layout/>
      <c:pieChart>
        <c:varyColors val="1"/>
        <c:ser>
          <c:idx val="0"/>
          <c:order val="0"/>
          <c:dPt>
            <c:idx val="0"/>
            <c:bubble3D val="0"/>
            <c:spPr>
              <a:solidFill>
                <a:srgbClr val="4F81BD"/>
              </a:solidFill>
              <a:ln w="19050">
                <a:solidFill>
                  <a:sysClr val="window" lastClr="FFFFFF"/>
                </a:solidFill>
              </a:ln>
              <a:effectLst/>
            </c:spPr>
            <c:extLst>
              <c:ext xmlns:c16="http://schemas.microsoft.com/office/drawing/2014/chart" uri="{C3380CC4-5D6E-409C-BE32-E72D297353CC}">
                <c16:uniqueId val="{00000001-102B-4B1C-A880-A9DF83D3ABE2}"/>
              </c:ext>
            </c:extLst>
          </c:dPt>
          <c:dPt>
            <c:idx val="1"/>
            <c:bubble3D val="0"/>
            <c:spPr>
              <a:solidFill>
                <a:srgbClr val="C0504D"/>
              </a:solidFill>
              <a:ln w="19050">
                <a:solidFill>
                  <a:sysClr val="window" lastClr="FFFFFF"/>
                </a:solidFill>
              </a:ln>
              <a:effectLst/>
            </c:spPr>
            <c:extLst>
              <c:ext xmlns:c16="http://schemas.microsoft.com/office/drawing/2014/chart" uri="{C3380CC4-5D6E-409C-BE32-E72D297353CC}">
                <c16:uniqueId val="{00000003-102B-4B1C-A880-A9DF83D3ABE2}"/>
              </c:ext>
            </c:extLst>
          </c:dPt>
          <c:dPt>
            <c:idx val="2"/>
            <c:bubble3D val="0"/>
            <c:spPr>
              <a:solidFill>
                <a:srgbClr val="9BBB59"/>
              </a:solidFill>
              <a:ln w="19050">
                <a:solidFill>
                  <a:sysClr val="window" lastClr="FFFFFF"/>
                </a:solidFill>
              </a:ln>
              <a:effectLst/>
            </c:spPr>
            <c:extLst>
              <c:ext xmlns:c16="http://schemas.microsoft.com/office/drawing/2014/chart" uri="{C3380CC4-5D6E-409C-BE32-E72D297353CC}">
                <c16:uniqueId val="{00000005-102B-4B1C-A880-A9DF83D3ABE2}"/>
              </c:ext>
            </c:extLst>
          </c:dPt>
          <c:dPt>
            <c:idx val="3"/>
            <c:bubble3D val="0"/>
            <c:spPr>
              <a:solidFill>
                <a:srgbClr val="8064A2"/>
              </a:solidFill>
              <a:ln w="19050">
                <a:solidFill>
                  <a:sysClr val="window" lastClr="FFFFFF"/>
                </a:solidFill>
              </a:ln>
              <a:effectLst/>
            </c:spPr>
            <c:extLst>
              <c:ext xmlns:c16="http://schemas.microsoft.com/office/drawing/2014/chart" uri="{C3380CC4-5D6E-409C-BE32-E72D297353CC}">
                <c16:uniqueId val="{00000007-102B-4B1C-A880-A9DF83D3ABE2}"/>
              </c:ext>
            </c:extLst>
          </c:dPt>
          <c:dPt>
            <c:idx val="4"/>
            <c:bubble3D val="0"/>
            <c:spPr>
              <a:solidFill>
                <a:srgbClr val="4BACC6"/>
              </a:solidFill>
              <a:ln w="19050">
                <a:solidFill>
                  <a:sysClr val="window" lastClr="FFFFFF"/>
                </a:solidFill>
              </a:ln>
              <a:effectLst/>
            </c:spPr>
            <c:extLst>
              <c:ext xmlns:c16="http://schemas.microsoft.com/office/drawing/2014/chart" uri="{C3380CC4-5D6E-409C-BE32-E72D297353CC}">
                <c16:uniqueId val="{00000009-102B-4B1C-A880-A9DF83D3ABE2}"/>
              </c:ext>
            </c:extLst>
          </c:dPt>
          <c:dPt>
            <c:idx val="5"/>
            <c:bubble3D val="0"/>
            <c:spPr>
              <a:solidFill>
                <a:srgbClr val="F79646"/>
              </a:solidFill>
              <a:ln w="19050">
                <a:solidFill>
                  <a:sysClr val="window" lastClr="FFFFFF"/>
                </a:solidFill>
              </a:ln>
              <a:effectLst/>
            </c:spPr>
            <c:extLst>
              <c:ext xmlns:c16="http://schemas.microsoft.com/office/drawing/2014/chart" uri="{C3380CC4-5D6E-409C-BE32-E72D297353CC}">
                <c16:uniqueId val="{0000000B-102B-4B1C-A880-A9DF83D3ABE2}"/>
              </c:ext>
            </c:extLst>
          </c:dPt>
          <c:dLbls>
            <c:dLbl>
              <c:idx val="0"/>
              <c:layout>
                <c:manualLayout>
                  <c:x val="2.19540314482701E-2"/>
                  <c:y val="3.6316746287080398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102B-4B1C-A880-A9DF83D3ABE2}"/>
                </c:ext>
              </c:extLst>
            </c:dLbl>
            <c:dLbl>
              <c:idx val="1"/>
              <c:layout>
                <c:manualLayout>
                  <c:x val="2.5344260927175299E-2"/>
                  <c:y val="1.702610378930280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102B-4B1C-A880-A9DF83D3ABE2}"/>
                </c:ext>
              </c:extLst>
            </c:dLbl>
            <c:dLbl>
              <c:idx val="2"/>
              <c:layout>
                <c:manualLayout>
                  <c:x val="-3.7149330547110997E-2"/>
                  <c:y val="5.71905707204715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102B-4B1C-A880-A9DF83D3ABE2}"/>
                </c:ext>
              </c:extLst>
            </c:dLbl>
            <c:dLbl>
              <c:idx val="3"/>
              <c:layout>
                <c:manualLayout>
                  <c:x val="-2.6109834385365301E-2"/>
                  <c:y val="1.2649461534992401E-4"/>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102B-4B1C-A880-A9DF83D3ABE2}"/>
                </c:ext>
              </c:extLst>
            </c:dLbl>
            <c:dLbl>
              <c:idx val="5"/>
              <c:layout>
                <c:manualLayout>
                  <c:x val="4.01404400132888E-2"/>
                  <c:y val="7.8778364721816593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102B-4B1C-A880-A9DF83D3ABE2}"/>
                </c:ext>
              </c:extLst>
            </c:dLbl>
            <c:numFmt formatCode="0.0%" sourceLinked="0"/>
            <c:spPr>
              <a:noFill/>
              <a:ln>
                <a:noFill/>
              </a:ln>
              <a:effectLst/>
            </c:spPr>
            <c:txPr>
              <a:bodyPr rot="0" spcFirstLastPara="0" vertOverflow="ellipsis" vert="horz" wrap="square" lIns="38100" tIns="19050" rIns="38100" bIns="19050" anchor="ctr" anchorCtr="1"/>
              <a:lstStyle/>
              <a:p>
                <a:pPr>
                  <a:defRPr lang="zh-CN" sz="900" b="1" i="0" u="none" strike="noStrike" kern="1200" baseline="0">
                    <a:solidFill>
                      <a:sysClr val="windowText" lastClr="000000">
                        <a:lumMod val="75000"/>
                        <a:lumOff val="25000"/>
                      </a:sysClr>
                    </a:solidFill>
                    <a:latin typeface="+mn-lt"/>
                    <a:ea typeface="+mn-ea"/>
                    <a:cs typeface="+mn-cs"/>
                  </a:defRPr>
                </a:pPr>
                <a:endParaRPr lang="zh-CN"/>
              </a:p>
            </c:txPr>
            <c:dLblPos val="bestFit"/>
            <c:showLegendKey val="0"/>
            <c:showVal val="0"/>
            <c:showCatName val="1"/>
            <c:showSerName val="0"/>
            <c:showPercent val="1"/>
            <c:showBubbleSize val="0"/>
            <c:showLeaderLines val="1"/>
            <c:leaderLines>
              <c:spPr>
                <a:ln w="9525" cap="flat" cmpd="sng" algn="ctr">
                  <a:solidFill>
                    <a:sysClr val="windowText" lastClr="000000">
                      <a:lumMod val="35000"/>
                      <a:lumOff val="65000"/>
                    </a:sysClr>
                  </a:solidFill>
                  <a:round/>
                </a:ln>
                <a:effectLst/>
              </c:spPr>
            </c:leaderLines>
            <c:extLst>
              <c:ext xmlns:c15="http://schemas.microsoft.com/office/drawing/2012/chart" uri="{CE6537A1-D6FC-4f65-9D91-7224C49458BB}"/>
            </c:extLst>
          </c:dLbls>
          <c:cat>
            <c:strRef>
              <c:f>[bizmail_hengxiangduibi_dm_new.xlsx]Sheet1!$A$1:$F$1</c:f>
              <c:strCache>
                <c:ptCount val="6"/>
                <c:pt idx="0">
                  <c:v>阿里</c:v>
                </c:pt>
                <c:pt idx="1">
                  <c:v>网易</c:v>
                </c:pt>
                <c:pt idx="2">
                  <c:v>腾讯</c:v>
                </c:pt>
                <c:pt idx="3">
                  <c:v>263</c:v>
                </c:pt>
                <c:pt idx="4">
                  <c:v>飞书</c:v>
                </c:pt>
                <c:pt idx="5">
                  <c:v>其他</c:v>
                </c:pt>
              </c:strCache>
            </c:strRef>
          </c:cat>
          <c:val>
            <c:numRef>
              <c:f>[bizmail_hengxiangduibi_dm_new.xlsx]Sheet1!$A$2:$F$2</c:f>
              <c:numCache>
                <c:formatCode>General</c:formatCode>
                <c:ptCount val="6"/>
                <c:pt idx="0">
                  <c:v>36627</c:v>
                </c:pt>
                <c:pt idx="1">
                  <c:v>32614</c:v>
                </c:pt>
                <c:pt idx="2">
                  <c:v>64269</c:v>
                </c:pt>
                <c:pt idx="3">
                  <c:v>10130</c:v>
                </c:pt>
                <c:pt idx="4">
                  <c:v>503</c:v>
                </c:pt>
                <c:pt idx="5">
                  <c:v>4476</c:v>
                </c:pt>
              </c:numCache>
            </c:numRef>
          </c:val>
          <c:extLst>
            <c:ext xmlns:c16="http://schemas.microsoft.com/office/drawing/2014/chart" uri="{C3380CC4-5D6E-409C-BE32-E72D297353CC}">
              <c16:uniqueId val="{0000000C-102B-4B1C-A880-A9DF83D3ABE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solidFill>
      <a:sysClr val="window" lastClr="FFFFFF"/>
    </a:solidFill>
    <a:ln w="9525" cap="flat" cmpd="sng" algn="ctr">
      <a:noFill/>
      <a:round/>
    </a:ln>
    <a:effectLst/>
  </c:spPr>
  <c:txPr>
    <a:bodyPr/>
    <a:lstStyle/>
    <a:p>
      <a:pPr>
        <a:defRPr lang="zh-CN" b="1"/>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ysClr val="windowText" lastClr="000000">
        <a:lumMod val="65000"/>
        <a:lumOff val="35000"/>
      </a:sysClr>
    </cs:fontRef>
    <cs:defRPr sz="1000" kern="1200"/>
  </cs:axisTitle>
  <cs:categoryAxis>
    <cs:lnRef idx="0"/>
    <cs:fillRef idx="0"/>
    <cs:effectRef idx="0"/>
    <cs:fontRef idx="minor">
      <a:sysClr val="windowText" lastClr="000000">
        <a:lumMod val="65000"/>
        <a:lumOff val="35000"/>
      </a:sysClr>
    </cs:fontRef>
    <cs:spPr>
      <a:ln w="9525" cap="flat" cmpd="sng" algn="ctr">
        <a:solidFill>
          <a:sysClr val="windowText" lastClr="000000">
            <a:lumMod val="15000"/>
            <a:lumOff val="85000"/>
          </a:sysClr>
        </a:solidFill>
        <a:round/>
      </a:ln>
    </cs:spPr>
    <cs:defRPr sz="900" kern="1200"/>
  </cs:categoryAxis>
  <cs:chartArea mods="allowNoFillOverride allowNoLineOverride">
    <cs:lnRef idx="0"/>
    <cs:fillRef idx="0"/>
    <cs:effectRef idx="0"/>
    <cs:fontRef idx="minor">
      <a:sysClr val="windowText" lastClr="000000"/>
    </cs:fontRef>
    <cs:spPr>
      <a:solidFill>
        <a:sysClr val="window" lastClr="FFFFFF"/>
      </a:solidFill>
      <a:ln w="9525" cap="flat" cmpd="sng" algn="ctr">
        <a:solidFill>
          <a:sysClr val="windowText" lastClr="000000">
            <a:lumMod val="15000"/>
            <a:lumOff val="85000"/>
          </a:sysClr>
        </a:solidFill>
        <a:round/>
      </a:ln>
    </cs:spPr>
    <cs:defRPr sz="900" kern="1200"/>
  </cs:chartArea>
  <cs:dataLabel>
    <cs:lnRef idx="0"/>
    <cs:fillRef idx="0"/>
    <cs:effectRef idx="0"/>
    <cs:fontRef idx="minor">
      <a:sysClr val="windowText" lastClr="000000">
        <a:lumMod val="75000"/>
        <a:lumOff val="25000"/>
      </a:sysClr>
    </cs:fontRef>
    <cs:defRPr sz="900" kern="1200"/>
  </cs:dataLabel>
  <cs:dataLabelCallout>
    <cs:lnRef idx="0"/>
    <cs:fillRef idx="0"/>
    <cs:effectRef idx="0"/>
    <cs:fontRef idx="minor">
      <a:sysClr val="windowText" lastClr="000000">
        <a:lumMod val="65000"/>
        <a:lumOff val="35000"/>
      </a:sysClr>
    </cs:fontRef>
    <cs:spPr>
      <a:solidFill>
        <a:sysClr val="window" lastClr="FFFFFF"/>
      </a:solidFill>
      <a:ln>
        <a:solidFill>
          <a:sysClr val="windowText" lastClr="000000">
            <a:lumMod val="25000"/>
            <a:lumOff val="75000"/>
          </a:sys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ysClr val="windowText" lastClr="000000"/>
    </cs:fontRef>
    <cs:spPr>
      <a:ln w="19050">
        <a:solidFill>
          <a:sysClr val="window" lastClr="FFFFFF"/>
        </a:solidFill>
      </a:ln>
    </cs:spPr>
  </cs:dataPoint>
  <cs:dataPoint3D>
    <cs:lnRef idx="0"/>
    <cs:fillRef idx="1">
      <cs:styleClr val="auto"/>
    </cs:fillRef>
    <cs:effectRef idx="0"/>
    <cs:fontRef idx="minor">
      <a:sysClr val="windowText" lastClr="000000"/>
    </cs:fontRef>
    <cs:spPr>
      <a:ln w="25400">
        <a:solidFill>
          <a:sysClr val="window" lastClr="FFFFFF"/>
        </a:solidFill>
      </a:ln>
    </cs:spPr>
  </cs:dataPoint3D>
  <cs:dataPointLine>
    <cs:lnRef idx="0">
      <cs:styleClr val="auto"/>
    </cs:lnRef>
    <cs:fillRef idx="0"/>
    <cs:effectRef idx="0"/>
    <cs:fontRef idx="minor">
      <a:sysClr val="windowText" lastClr="000000"/>
    </cs:fontRef>
    <cs:spPr>
      <a:ln w="28575" cap="rnd">
        <a:solidFill>
          <a:srgbClr val="FFFFFF"/>
        </a:solidFill>
        <a:round/>
      </a:ln>
    </cs:spPr>
  </cs:dataPointLine>
  <cs:dataPointMarker>
    <cs:lnRef idx="0">
      <cs:styleClr val="auto"/>
    </cs:lnRef>
    <cs:fillRef idx="1">
      <cs:styleClr val="auto"/>
    </cs:fillRef>
    <cs:effectRef idx="0"/>
    <cs:fontRef idx="minor">
      <a:sysClr val="windowText" lastClr="000000"/>
    </cs:fontRef>
    <cs:spPr>
      <a:ln w="9525">
        <a:solidFill>
          <a:srgbClr val="FFFFFF"/>
        </a:solidFill>
      </a:ln>
    </cs:spPr>
  </cs:dataPointMarker>
  <cs:dataPointMarkerLayout symbol="circle" size="5"/>
  <cs:dataPointWireframe>
    <cs:lnRef idx="0">
      <cs:styleClr val="auto"/>
    </cs:lnRef>
    <cs:fillRef idx="0"/>
    <cs:effectRef idx="0"/>
    <cs:fontRef idx="minor">
      <a:sysClr val="windowText" lastClr="000000"/>
    </cs:fontRef>
    <cs:spPr>
      <a:ln w="9525" cap="rnd">
        <a:solidFill>
          <a:srgbClr val="FFFFFF"/>
        </a:solidFill>
        <a:round/>
      </a:ln>
    </cs:spPr>
  </cs:dataPointWireframe>
  <cs:dataTable>
    <cs:lnRef idx="0"/>
    <cs:fillRef idx="0"/>
    <cs:effectRef idx="0"/>
    <cs:fontRef idx="minor">
      <a:sysClr val="windowText" lastClr="000000">
        <a:lumMod val="65000"/>
        <a:lumOff val="35000"/>
      </a:sysClr>
    </cs:fontRef>
    <cs:spPr>
      <a:noFill/>
      <a:ln w="9525" cap="flat" cmpd="sng" algn="ctr">
        <a:solidFill>
          <a:sysClr val="windowText" lastClr="000000">
            <a:lumMod val="15000"/>
            <a:lumOff val="85000"/>
          </a:sysClr>
        </a:solidFill>
        <a:round/>
      </a:ln>
    </cs:spPr>
    <cs:defRPr sz="900" kern="1200"/>
  </cs:dataTable>
  <cs:downBar>
    <cs:lnRef idx="0"/>
    <cs:fillRef idx="0"/>
    <cs:effectRef idx="0"/>
    <cs:fontRef idx="minor">
      <a:sysClr val="windowText" lastClr="000000"/>
    </cs:fontRef>
    <cs:spPr>
      <a:solidFill>
        <a:sysClr val="windowText" lastClr="000000">
          <a:lumMod val="75000"/>
          <a:lumOff val="25000"/>
        </a:sysClr>
      </a:solidFill>
      <a:ln w="9525" cap="flat" cmpd="sng" algn="ctr">
        <a:solidFill>
          <a:sysClr val="windowText" lastClr="000000">
            <a:lumMod val="65000"/>
            <a:lumOff val="35000"/>
          </a:sysClr>
        </a:solidFill>
        <a:round/>
      </a:ln>
    </cs:spPr>
  </cs:downBar>
  <cs:dropLine>
    <cs:lnRef idx="0"/>
    <cs:fillRef idx="0"/>
    <cs:effectRef idx="0"/>
    <cs:fontRef idx="minor">
      <a:sysClr val="windowText" lastClr="000000"/>
    </cs:fontRef>
    <cs:spPr>
      <a:ln w="9525" cap="flat" cmpd="sng" algn="ctr">
        <a:solidFill>
          <a:sysClr val="windowText" lastClr="000000">
            <a:lumMod val="35000"/>
            <a:lumOff val="65000"/>
          </a:sysClr>
        </a:solidFill>
        <a:round/>
      </a:ln>
    </cs:spPr>
  </cs:dropLine>
  <cs:errorBar>
    <cs:lnRef idx="0"/>
    <cs:fillRef idx="0"/>
    <cs:effectRef idx="0"/>
    <cs:fontRef idx="minor">
      <a:sysClr val="windowText" lastClr="000000"/>
    </cs:fontRef>
    <cs:spPr>
      <a:ln w="9525" cap="flat" cmpd="sng" algn="ctr">
        <a:solidFill>
          <a:sysClr val="windowText" lastClr="000000">
            <a:lumMod val="65000"/>
            <a:lumOff val="35000"/>
          </a:sysClr>
        </a:solidFill>
        <a:round/>
      </a:ln>
    </cs:spPr>
  </cs:errorBar>
  <cs:floor>
    <cs:lnRef idx="0"/>
    <cs:fillRef idx="0"/>
    <cs:effectRef idx="0"/>
    <cs:fontRef idx="minor">
      <a:sysClr val="windowText" lastClr="000000"/>
    </cs:fontRef>
    <cs:spPr>
      <a:noFill/>
      <a:ln>
        <a:noFill/>
      </a:ln>
    </cs:spPr>
  </cs:floor>
  <cs:gridlineMajor>
    <cs:lnRef idx="0"/>
    <cs:fillRef idx="0"/>
    <cs:effectRef idx="0"/>
    <cs:fontRef idx="minor">
      <a:sysClr val="windowText" lastClr="000000"/>
    </cs:fontRef>
    <cs:spPr>
      <a:ln w="9525" cap="flat" cmpd="sng" algn="ctr">
        <a:solidFill>
          <a:sysClr val="windowText" lastClr="000000">
            <a:lumMod val="15000"/>
            <a:lumOff val="85000"/>
          </a:sysClr>
        </a:solidFill>
        <a:round/>
      </a:ln>
    </cs:spPr>
  </cs:gridlineMajor>
  <cs:gridlineMinor>
    <cs:lnRef idx="0"/>
    <cs:fillRef idx="0"/>
    <cs:effectRef idx="0"/>
    <cs:fontRef idx="minor">
      <a:sysClr val="windowText" lastClr="000000"/>
    </cs:fontRef>
    <cs:spPr>
      <a:ln w="9525" cap="flat" cmpd="sng" algn="ctr">
        <a:solidFill>
          <a:sysClr val="windowText" lastClr="000000">
            <a:lumMod val="5000"/>
            <a:lumOff val="95000"/>
          </a:sysClr>
        </a:solidFill>
        <a:round/>
      </a:ln>
    </cs:spPr>
  </cs:gridlineMinor>
  <cs:hiLoLine>
    <cs:lnRef idx="0"/>
    <cs:fillRef idx="0"/>
    <cs:effectRef idx="0"/>
    <cs:fontRef idx="minor">
      <a:sysClr val="windowText" lastClr="000000"/>
    </cs:fontRef>
    <cs:spPr>
      <a:ln w="9525" cap="flat" cmpd="sng" algn="ctr">
        <a:solidFill>
          <a:sysClr val="windowText" lastClr="000000">
            <a:lumMod val="50000"/>
            <a:lumOff val="50000"/>
          </a:sysClr>
        </a:solidFill>
        <a:round/>
      </a:ln>
    </cs:spPr>
  </cs:hiLoLine>
  <cs:leaderLine>
    <cs:lnRef idx="0"/>
    <cs:fillRef idx="0"/>
    <cs:effectRef idx="0"/>
    <cs:fontRef idx="minor">
      <a:sysClr val="windowText" lastClr="000000"/>
    </cs:fontRef>
    <cs:spPr>
      <a:ln w="9525" cap="flat" cmpd="sng" algn="ctr">
        <a:solidFill>
          <a:sysClr val="windowText" lastClr="000000">
            <a:lumMod val="35000"/>
            <a:lumOff val="65000"/>
          </a:sysClr>
        </a:solidFill>
        <a:round/>
      </a:ln>
    </cs:spPr>
  </cs:leaderLine>
  <cs:legend>
    <cs:lnRef idx="0"/>
    <cs:fillRef idx="0"/>
    <cs:effectRef idx="0"/>
    <cs:fontRef idx="minor">
      <a:sysClr val="windowText" lastClr="000000">
        <a:lumMod val="65000"/>
        <a:lumOff val="35000"/>
      </a:sysClr>
    </cs:fontRef>
    <cs:defRPr sz="900" kern="1200"/>
  </cs:legend>
  <cs:plotArea mods="allowNoFillOverride allowNoLineOverride">
    <cs:lnRef idx="0"/>
    <cs:fillRef idx="0"/>
    <cs:effectRef idx="0"/>
    <cs:fontRef idx="minor">
      <a:sysClr val="windowText" lastClr="000000"/>
    </cs:fontRef>
  </cs:plotArea>
  <cs:plotArea3D mods="allowNoFillOverride allowNoLineOverride">
    <cs:lnRef idx="0"/>
    <cs:fillRef idx="0"/>
    <cs:effectRef idx="0"/>
    <cs:fontRef idx="minor">
      <a:sysClr val="windowText" lastClr="000000"/>
    </cs:fontRef>
  </cs:plotArea3D>
  <cs:seriesAxis>
    <cs:lnRef idx="0"/>
    <cs:fillRef idx="0"/>
    <cs:effectRef idx="0"/>
    <cs:fontRef idx="minor">
      <a:sysClr val="windowText" lastClr="000000">
        <a:lumMod val="65000"/>
        <a:lumOff val="35000"/>
      </a:sysClr>
    </cs:fontRef>
    <cs:defRPr sz="900" kern="1200"/>
  </cs:seriesAxis>
  <cs:seriesLine>
    <cs:lnRef idx="0"/>
    <cs:fillRef idx="0"/>
    <cs:effectRef idx="0"/>
    <cs:fontRef idx="minor">
      <a:sysClr val="windowText" lastClr="000000"/>
    </cs:fontRef>
    <cs:spPr>
      <a:ln w="9525" cap="flat" cmpd="sng" algn="ctr">
        <a:solidFill>
          <a:sysClr val="windowText" lastClr="000000">
            <a:lumMod val="35000"/>
            <a:lumOff val="65000"/>
          </a:sysClr>
        </a:solidFill>
        <a:round/>
      </a:ln>
    </cs:spPr>
  </cs:seriesLine>
  <cs:title>
    <cs:lnRef idx="0"/>
    <cs:fillRef idx="0"/>
    <cs:effectRef idx="0"/>
    <cs:fontRef idx="minor">
      <a:sysClr val="windowText" lastClr="000000">
        <a:lumMod val="65000"/>
        <a:lumOff val="35000"/>
      </a:sysClr>
    </cs:fontRef>
    <cs:defRPr sz="1400" b="0" kern="1200" spc="0" baseline="0"/>
  </cs:title>
  <cs:trendline>
    <cs:lnRef idx="0">
      <cs:styleClr val="auto"/>
    </cs:lnRef>
    <cs:fillRef idx="0"/>
    <cs:effectRef idx="0"/>
    <cs:fontRef idx="minor">
      <a:sysClr val="windowText" lastClr="000000"/>
    </cs:fontRef>
    <cs:spPr>
      <a:ln w="19050" cap="rnd">
        <a:solidFill>
          <a:srgbClr val="FFFFFF"/>
        </a:solidFill>
        <a:prstDash val="sysDot"/>
      </a:ln>
    </cs:spPr>
  </cs:trendline>
  <cs:trendlineLabel>
    <cs:lnRef idx="0"/>
    <cs:fillRef idx="0"/>
    <cs:effectRef idx="0"/>
    <cs:fontRef idx="minor">
      <a:sysClr val="windowText" lastClr="000000">
        <a:lumMod val="65000"/>
        <a:lumOff val="35000"/>
      </a:sysClr>
    </cs:fontRef>
    <cs:defRPr sz="900" kern="1200"/>
  </cs:trendlineLabel>
  <cs:upBar>
    <cs:lnRef idx="0"/>
    <cs:fillRef idx="0"/>
    <cs:effectRef idx="0"/>
    <cs:fontRef idx="minor">
      <a:sysClr val="windowText" lastClr="000000"/>
    </cs:fontRef>
    <cs:spPr>
      <a:solidFill>
        <a:sysClr val="window" lastClr="FFFFFF"/>
      </a:solidFill>
      <a:ln w="9525" cap="flat" cmpd="sng" algn="ctr">
        <a:solidFill>
          <a:sysClr val="windowText" lastClr="000000">
            <a:lumMod val="65000"/>
            <a:lumOff val="35000"/>
          </a:sysClr>
        </a:solidFill>
        <a:round/>
      </a:ln>
    </cs:spPr>
  </cs:upBar>
  <cs:valueAxis>
    <cs:lnRef idx="0"/>
    <cs:fillRef idx="0"/>
    <cs:effectRef idx="0"/>
    <cs:fontRef idx="minor">
      <a:sysClr val="windowText" lastClr="000000">
        <a:lumMod val="65000"/>
        <a:lumOff val="35000"/>
      </a:sysClr>
    </cs:fontRef>
    <cs:defRPr sz="900" kern="1200"/>
  </cs:valueAxis>
  <cs:wall>
    <cs:lnRef idx="0"/>
    <cs:fillRef idx="0"/>
    <cs:effectRef idx="0"/>
    <cs:fontRef idx="minor">
      <a:sysClr val="windowText" lastClr="000000"/>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2#3">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5FF783D-F72D-4C07-B3FC-3755BA7ED5AE}" type="doc">
      <dgm:prSet loTypeId="urn:microsoft.com/office/officeart/2005/8/layout/cycle6#3" loCatId="relationship" qsTypeId="urn:microsoft.com/office/officeart/2005/8/quickstyle/simple1#5" qsCatId="simple" csTypeId="urn:microsoft.com/office/officeart/2005/8/colors/accent5_2#3" csCatId="accent5" phldr="1"/>
      <dgm:spPr/>
      <dgm:t>
        <a:bodyPr/>
        <a:lstStyle/>
        <a:p>
          <a:endParaRPr lang="zh-CN" altLang="en-US"/>
        </a:p>
      </dgm:t>
    </dgm:pt>
    <dgm:pt modelId="{451F528F-72A9-4D61-AEA9-723FC9519E0A}">
      <dgm:prSet phldrT="[文本]"/>
      <dgm:spPr>
        <a:xfrm>
          <a:off x="2132387" y="1101"/>
          <a:ext cx="1009535" cy="656198"/>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微软雅黑" panose="020B0503020204020204" charset="-122"/>
              <a:ea typeface="微软雅黑" panose="020B0503020204020204" charset="-122"/>
              <a:cs typeface="+mn-cs"/>
            </a:rPr>
            <a:t>海量服务</a:t>
          </a:r>
        </a:p>
      </dgm:t>
    </dgm:pt>
    <dgm:pt modelId="{FA82F347-1914-455C-93B9-3FB07E01600F}" type="parTrans" cxnId="{B3E1AA0A-5974-4895-A3DE-9F470B9CFD98}">
      <dgm:prSet/>
      <dgm:spPr/>
      <dgm:t>
        <a:bodyPr/>
        <a:lstStyle/>
        <a:p>
          <a:endParaRPr lang="zh-CN" altLang="en-US"/>
        </a:p>
      </dgm:t>
    </dgm:pt>
    <dgm:pt modelId="{B30C26F0-17B9-419D-A9AA-2A3085D4CE9E}" type="sibTrans" cxnId="{B3E1AA0A-5974-4895-A3DE-9F470B9CFD98}">
      <dgm:prSet/>
      <dgm:spPr>
        <a:xfrm>
          <a:off x="1281934" y="310535"/>
          <a:ext cx="2625128" cy="2625128"/>
        </a:xfrm>
        <a:custGeom>
          <a:avLst/>
          <a:gdLst/>
          <a:ahLst/>
          <a:cxnLst/>
          <a:rect l="0" t="0" r="0" b="0"/>
          <a:pathLst>
            <a:path>
              <a:moveTo>
                <a:pt x="1867919" y="123276"/>
              </a:moveTo>
              <a:arcTo wR="1312564" hR="1312564" stAng="17701855" swAng="2287788"/>
            </a:path>
          </a:pathLst>
        </a:custGeom>
        <a:noFill/>
        <a:ln w="6350" cap="flat" cmpd="sng" algn="ctr">
          <a:solidFill>
            <a:srgbClr val="5B9BD5">
              <a:hueOff val="0"/>
              <a:satOff val="0"/>
              <a:lumOff val="0"/>
              <a:alphaOff val="0"/>
            </a:srgbClr>
          </a:solidFill>
          <a:prstDash val="solid"/>
          <a:miter lim="800000"/>
        </a:ln>
        <a:effectLst/>
      </dgm:spPr>
      <dgm:t>
        <a:bodyPr/>
        <a:lstStyle/>
        <a:p>
          <a:endParaRPr lang="zh-CN" altLang="en-US"/>
        </a:p>
      </dgm:t>
    </dgm:pt>
    <dgm:pt modelId="{6A29F2F3-923B-4622-8586-25674911152F}">
      <dgm:prSet phldrT="[文本]"/>
      <dgm:spPr>
        <a:xfrm>
          <a:off x="3385682" y="1038301"/>
          <a:ext cx="1009535" cy="656198"/>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微软雅黑" panose="020B0503020204020204" charset="-122"/>
              <a:ea typeface="微软雅黑" panose="020B0503020204020204" charset="-122"/>
              <a:cs typeface="+mn-cs"/>
            </a:rPr>
            <a:t>信息安全</a:t>
          </a:r>
        </a:p>
      </dgm:t>
    </dgm:pt>
    <dgm:pt modelId="{BB4CDECE-7DCC-42E1-8C6E-AEA5B6899941}" type="parTrans" cxnId="{9999F71A-D4A6-491B-8078-3E96F82590F0}">
      <dgm:prSet/>
      <dgm:spPr/>
      <dgm:t>
        <a:bodyPr/>
        <a:lstStyle/>
        <a:p>
          <a:endParaRPr lang="zh-CN" altLang="en-US"/>
        </a:p>
      </dgm:t>
    </dgm:pt>
    <dgm:pt modelId="{D2558073-EC37-4501-8539-275880344C26}" type="sibTrans" cxnId="{9999F71A-D4A6-491B-8078-3E96F82590F0}">
      <dgm:prSet/>
      <dgm:spPr>
        <a:xfrm>
          <a:off x="1294142" y="376516"/>
          <a:ext cx="2625128" cy="2625128"/>
        </a:xfrm>
        <a:custGeom>
          <a:avLst/>
          <a:gdLst/>
          <a:ahLst/>
          <a:cxnLst/>
          <a:rect l="0" t="0" r="0" b="0"/>
          <a:pathLst>
            <a:path>
              <a:moveTo>
                <a:pt x="2625068" y="1325064"/>
              </a:moveTo>
              <a:arcTo wR="1312564" hR="1312564" stAng="32741" swAng="1840739"/>
            </a:path>
          </a:pathLst>
        </a:custGeom>
        <a:noFill/>
        <a:ln w="6350" cap="flat" cmpd="sng" algn="ctr">
          <a:solidFill>
            <a:srgbClr val="5B9BD5">
              <a:hueOff val="0"/>
              <a:satOff val="0"/>
              <a:lumOff val="0"/>
              <a:alphaOff val="0"/>
            </a:srgbClr>
          </a:solidFill>
          <a:prstDash val="solid"/>
          <a:miter lim="800000"/>
        </a:ln>
        <a:effectLst/>
      </dgm:spPr>
      <dgm:t>
        <a:bodyPr/>
        <a:lstStyle/>
        <a:p>
          <a:endParaRPr lang="zh-CN" altLang="en-US"/>
        </a:p>
      </dgm:t>
    </dgm:pt>
    <dgm:pt modelId="{EB39AB65-93FC-44D8-8A90-E50674D5139A}">
      <dgm:prSet phldrT="[文本]"/>
      <dgm:spPr>
        <a:xfrm>
          <a:off x="2903892" y="2375552"/>
          <a:ext cx="1009535" cy="656198"/>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微软雅黑" panose="020B0503020204020204" charset="-122"/>
              <a:ea typeface="微软雅黑" panose="020B0503020204020204" charset="-122"/>
              <a:cs typeface="+mn-cs"/>
            </a:rPr>
            <a:t>便捷管理</a:t>
          </a:r>
        </a:p>
      </dgm:t>
    </dgm:pt>
    <dgm:pt modelId="{C9B393E3-13C7-48FA-9FA3-F7243CC7F104}" type="parTrans" cxnId="{9AEBC602-61B0-42FC-A6CC-4BDD00590A7B}">
      <dgm:prSet/>
      <dgm:spPr/>
      <dgm:t>
        <a:bodyPr/>
        <a:lstStyle/>
        <a:p>
          <a:endParaRPr lang="zh-CN" altLang="en-US"/>
        </a:p>
      </dgm:t>
    </dgm:pt>
    <dgm:pt modelId="{40BB5AE7-5FA8-4BC8-8C0F-C74C12E36860}" type="sibTrans" cxnId="{9AEBC602-61B0-42FC-A6CC-4BDD00590A7B}">
      <dgm:prSet/>
      <dgm:spPr>
        <a:xfrm>
          <a:off x="1324590" y="329200"/>
          <a:ext cx="2625128" cy="2625128"/>
        </a:xfrm>
        <a:custGeom>
          <a:avLst/>
          <a:gdLst/>
          <a:ahLst/>
          <a:cxnLst/>
          <a:rect l="0" t="0" r="0" b="0"/>
          <a:pathLst>
            <a:path>
              <a:moveTo>
                <a:pt x="1574076" y="2598812"/>
              </a:moveTo>
              <a:arcTo wR="1312564" hR="1312564" stAng="4710457" swAng="1379086"/>
            </a:path>
          </a:pathLst>
        </a:custGeom>
        <a:noFill/>
        <a:ln w="6350" cap="flat" cmpd="sng" algn="ctr">
          <a:solidFill>
            <a:srgbClr val="5B9BD5">
              <a:hueOff val="0"/>
              <a:satOff val="0"/>
              <a:lumOff val="0"/>
              <a:alphaOff val="0"/>
            </a:srgbClr>
          </a:solidFill>
          <a:prstDash val="solid"/>
          <a:miter lim="800000"/>
        </a:ln>
        <a:effectLst/>
      </dgm:spPr>
      <dgm:t>
        <a:bodyPr/>
        <a:lstStyle/>
        <a:p>
          <a:endParaRPr lang="zh-CN" altLang="en-US"/>
        </a:p>
      </dgm:t>
    </dgm:pt>
    <dgm:pt modelId="{A66E49D1-4F9E-4664-8ECB-E5A3C4ED5087}">
      <dgm:prSet phldrT="[文本]"/>
      <dgm:spPr>
        <a:xfrm>
          <a:off x="1360881" y="2375552"/>
          <a:ext cx="1009535" cy="656198"/>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微软雅黑" panose="020B0503020204020204" charset="-122"/>
              <a:ea typeface="微软雅黑" panose="020B0503020204020204" charset="-122"/>
              <a:cs typeface="+mn-cs"/>
            </a:rPr>
            <a:t>移动办公</a:t>
          </a:r>
        </a:p>
      </dgm:t>
    </dgm:pt>
    <dgm:pt modelId="{4B1DB148-2BC3-47A8-8A33-3CE63EA14CBD}" type="parTrans" cxnId="{B756F24C-0837-4AAA-B026-199046AE6868}">
      <dgm:prSet/>
      <dgm:spPr/>
      <dgm:t>
        <a:bodyPr/>
        <a:lstStyle/>
        <a:p>
          <a:endParaRPr lang="zh-CN" altLang="en-US"/>
        </a:p>
      </dgm:t>
    </dgm:pt>
    <dgm:pt modelId="{A6CC01A6-1B62-48D2-8EF6-EF2F83829610}" type="sibTrans" cxnId="{B756F24C-0837-4AAA-B026-199046AE6868}">
      <dgm:prSet/>
      <dgm:spPr>
        <a:xfrm>
          <a:off x="1341382" y="354740"/>
          <a:ext cx="2625128" cy="2625128"/>
        </a:xfrm>
        <a:custGeom>
          <a:avLst/>
          <a:gdLst/>
          <a:ahLst/>
          <a:cxnLst/>
          <a:rect l="0" t="0" r="0" b="0"/>
          <a:pathLst>
            <a:path>
              <a:moveTo>
                <a:pt x="203655" y="2014807"/>
              </a:moveTo>
              <a:arcTo wR="1312564" hR="1312564" stAng="8859297" swAng="1850839"/>
            </a:path>
          </a:pathLst>
        </a:custGeom>
        <a:noFill/>
        <a:ln w="6350" cap="flat" cmpd="sng" algn="ctr">
          <a:solidFill>
            <a:srgbClr val="5B9BD5">
              <a:hueOff val="0"/>
              <a:satOff val="0"/>
              <a:lumOff val="0"/>
              <a:alphaOff val="0"/>
            </a:srgbClr>
          </a:solidFill>
          <a:prstDash val="solid"/>
          <a:miter lim="800000"/>
        </a:ln>
        <a:effectLst/>
      </dgm:spPr>
      <dgm:t>
        <a:bodyPr/>
        <a:lstStyle/>
        <a:p>
          <a:endParaRPr lang="zh-CN" altLang="en-US"/>
        </a:p>
      </dgm:t>
    </dgm:pt>
    <dgm:pt modelId="{41851A2F-EE87-4F13-83BE-51FEB4BB642E}">
      <dgm:prSet phldrT="[文本]"/>
      <dgm:spPr>
        <a:xfrm>
          <a:off x="865402" y="1038296"/>
          <a:ext cx="1009535" cy="656198"/>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微软雅黑" panose="020B0503020204020204" charset="-122"/>
              <a:ea typeface="微软雅黑" panose="020B0503020204020204" charset="-122"/>
              <a:cs typeface="+mn-cs"/>
            </a:rPr>
            <a:t>全球通邮</a:t>
          </a:r>
        </a:p>
      </dgm:t>
    </dgm:pt>
    <dgm:pt modelId="{8989946E-3B03-4F12-A49D-10BFD21D27AB}" type="parTrans" cxnId="{408902E3-2750-4C75-84C6-1B3FB416802F}">
      <dgm:prSet/>
      <dgm:spPr/>
      <dgm:t>
        <a:bodyPr/>
        <a:lstStyle/>
        <a:p>
          <a:endParaRPr lang="zh-CN" altLang="en-US"/>
        </a:p>
      </dgm:t>
    </dgm:pt>
    <dgm:pt modelId="{572CE571-F8F5-4A30-827B-3AF62703BD63}" type="sibTrans" cxnId="{408902E3-2750-4C75-84C6-1B3FB416802F}">
      <dgm:prSet/>
      <dgm:spPr>
        <a:xfrm>
          <a:off x="1347705" y="319310"/>
          <a:ext cx="2625128" cy="2625128"/>
        </a:xfrm>
        <a:custGeom>
          <a:avLst/>
          <a:gdLst/>
          <a:ahLst/>
          <a:cxnLst/>
          <a:rect l="0" t="0" r="0" b="0"/>
          <a:pathLst>
            <a:path>
              <a:moveTo>
                <a:pt x="145913" y="711107"/>
              </a:moveTo>
              <a:arcTo wR="1312564" hR="1312564" stAng="12436378" swAng="2317586"/>
            </a:path>
          </a:pathLst>
        </a:custGeom>
        <a:noFill/>
        <a:ln w="6350" cap="flat" cmpd="sng" algn="ctr">
          <a:solidFill>
            <a:srgbClr val="5B9BD5">
              <a:hueOff val="0"/>
              <a:satOff val="0"/>
              <a:lumOff val="0"/>
              <a:alphaOff val="0"/>
            </a:srgbClr>
          </a:solidFill>
          <a:prstDash val="solid"/>
          <a:miter lim="800000"/>
        </a:ln>
        <a:effectLst/>
      </dgm:spPr>
      <dgm:t>
        <a:bodyPr/>
        <a:lstStyle/>
        <a:p>
          <a:endParaRPr lang="zh-CN" altLang="en-US"/>
        </a:p>
      </dgm:t>
    </dgm:pt>
    <dgm:pt modelId="{62643F28-1F4A-4466-BDDD-59C3E0EC0950}" type="pres">
      <dgm:prSet presAssocID="{F5FF783D-F72D-4C07-B3FC-3755BA7ED5AE}" presName="cycle" presStyleCnt="0">
        <dgm:presLayoutVars>
          <dgm:dir/>
          <dgm:resizeHandles val="exact"/>
        </dgm:presLayoutVars>
      </dgm:prSet>
      <dgm:spPr/>
    </dgm:pt>
    <dgm:pt modelId="{6AC1C969-19CF-4BAE-923B-92C1C51FE800}" type="pres">
      <dgm:prSet presAssocID="{451F528F-72A9-4D61-AEA9-723FC9519E0A}" presName="node" presStyleLbl="node1" presStyleIdx="0" presStyleCnt="5">
        <dgm:presLayoutVars>
          <dgm:bulletEnabled val="1"/>
        </dgm:presLayoutVars>
      </dgm:prSet>
      <dgm:spPr/>
    </dgm:pt>
    <dgm:pt modelId="{E580DA4A-37F9-4DD6-9B15-C5CF50A4B13E}" type="pres">
      <dgm:prSet presAssocID="{451F528F-72A9-4D61-AEA9-723FC9519E0A}" presName="spNode" presStyleCnt="0"/>
      <dgm:spPr/>
    </dgm:pt>
    <dgm:pt modelId="{62E4C76A-5330-46B8-BAB3-E02BACE107C1}" type="pres">
      <dgm:prSet presAssocID="{B30C26F0-17B9-419D-A9AA-2A3085D4CE9E}" presName="sibTrans" presStyleLbl="sibTrans1D1" presStyleIdx="0" presStyleCnt="5"/>
      <dgm:spPr/>
    </dgm:pt>
    <dgm:pt modelId="{440B3FBB-179F-42C5-965A-179DB02B7847}" type="pres">
      <dgm:prSet presAssocID="{6A29F2F3-923B-4622-8586-25674911152F}" presName="node" presStyleLbl="node1" presStyleIdx="1" presStyleCnt="5" custRadScaleRad="97762" custRadScaleInc="23368">
        <dgm:presLayoutVars>
          <dgm:bulletEnabled val="1"/>
        </dgm:presLayoutVars>
      </dgm:prSet>
      <dgm:spPr/>
    </dgm:pt>
    <dgm:pt modelId="{B8B9E0C7-A8B8-4CB4-9ACA-700F2DCB0BD0}" type="pres">
      <dgm:prSet presAssocID="{6A29F2F3-923B-4622-8586-25674911152F}" presName="spNode" presStyleCnt="0"/>
      <dgm:spPr/>
    </dgm:pt>
    <dgm:pt modelId="{60E063E7-F53F-4DE0-8044-586AEB134DC6}" type="pres">
      <dgm:prSet presAssocID="{D2558073-EC37-4501-8539-275880344C26}" presName="sibTrans" presStyleLbl="sibTrans1D1" presStyleIdx="1" presStyleCnt="5"/>
      <dgm:spPr/>
    </dgm:pt>
    <dgm:pt modelId="{4C9A68F4-2260-4A10-8C13-6EB43992C90C}" type="pres">
      <dgm:prSet presAssocID="{EB39AB65-93FC-44D8-8A90-E50674D5139A}" presName="node" presStyleLbl="node1" presStyleIdx="2" presStyleCnt="5">
        <dgm:presLayoutVars>
          <dgm:bulletEnabled val="1"/>
        </dgm:presLayoutVars>
      </dgm:prSet>
      <dgm:spPr/>
    </dgm:pt>
    <dgm:pt modelId="{479D7398-3FB6-4458-B6D8-22D03FD0DA7D}" type="pres">
      <dgm:prSet presAssocID="{EB39AB65-93FC-44D8-8A90-E50674D5139A}" presName="spNode" presStyleCnt="0"/>
      <dgm:spPr/>
    </dgm:pt>
    <dgm:pt modelId="{9E07A7AF-6193-48FF-8192-FAE4719CB5BC}" type="pres">
      <dgm:prSet presAssocID="{40BB5AE7-5FA8-4BC8-8C0F-C74C12E36860}" presName="sibTrans" presStyleLbl="sibTrans1D1" presStyleIdx="2" presStyleCnt="5"/>
      <dgm:spPr/>
    </dgm:pt>
    <dgm:pt modelId="{0000B9F1-54B7-4719-9AC0-BF31FD7CED24}" type="pres">
      <dgm:prSet presAssocID="{A66E49D1-4F9E-4664-8ECB-E5A3C4ED5087}" presName="node" presStyleLbl="node1" presStyleIdx="3" presStyleCnt="5">
        <dgm:presLayoutVars>
          <dgm:bulletEnabled val="1"/>
        </dgm:presLayoutVars>
      </dgm:prSet>
      <dgm:spPr/>
    </dgm:pt>
    <dgm:pt modelId="{0047D458-91C4-406F-8ED5-F5C155E26E1B}" type="pres">
      <dgm:prSet presAssocID="{A66E49D1-4F9E-4664-8ECB-E5A3C4ED5087}" presName="spNode" presStyleCnt="0"/>
      <dgm:spPr/>
    </dgm:pt>
    <dgm:pt modelId="{577B6C1D-EE06-45AC-AF65-6B439AAE03ED}" type="pres">
      <dgm:prSet presAssocID="{A6CC01A6-1B62-48D2-8EF6-EF2F83829610}" presName="sibTrans" presStyleLbl="sibTrans1D1" presStyleIdx="3" presStyleCnt="5"/>
      <dgm:spPr/>
    </dgm:pt>
    <dgm:pt modelId="{FF87FEEA-45A0-44B0-B195-4708747FF2BC}" type="pres">
      <dgm:prSet presAssocID="{41851A2F-EE87-4F13-83BE-51FEB4BB642E}" presName="node" presStyleLbl="node1" presStyleIdx="4" presStyleCnt="5" custRadScaleRad="98781" custRadScaleInc="-23908">
        <dgm:presLayoutVars>
          <dgm:bulletEnabled val="1"/>
        </dgm:presLayoutVars>
      </dgm:prSet>
      <dgm:spPr/>
    </dgm:pt>
    <dgm:pt modelId="{0CB47B4A-7A73-4BBD-BB04-0DD961BF7256}" type="pres">
      <dgm:prSet presAssocID="{41851A2F-EE87-4F13-83BE-51FEB4BB642E}" presName="spNode" presStyleCnt="0"/>
      <dgm:spPr/>
    </dgm:pt>
    <dgm:pt modelId="{7E8DB98B-61CC-43BD-9D23-D55561E96959}" type="pres">
      <dgm:prSet presAssocID="{572CE571-F8F5-4A30-827B-3AF62703BD63}" presName="sibTrans" presStyleLbl="sibTrans1D1" presStyleIdx="4" presStyleCnt="5"/>
      <dgm:spPr/>
    </dgm:pt>
  </dgm:ptLst>
  <dgm:cxnLst>
    <dgm:cxn modelId="{9AEBC602-61B0-42FC-A6CC-4BDD00590A7B}" srcId="{F5FF783D-F72D-4C07-B3FC-3755BA7ED5AE}" destId="{EB39AB65-93FC-44D8-8A90-E50674D5139A}" srcOrd="2" destOrd="0" parTransId="{C9B393E3-13C7-48FA-9FA3-F7243CC7F104}" sibTransId="{40BB5AE7-5FA8-4BC8-8C0F-C74C12E36860}"/>
    <dgm:cxn modelId="{B3E1AA0A-5974-4895-A3DE-9F470B9CFD98}" srcId="{F5FF783D-F72D-4C07-B3FC-3755BA7ED5AE}" destId="{451F528F-72A9-4D61-AEA9-723FC9519E0A}" srcOrd="0" destOrd="0" parTransId="{FA82F347-1914-455C-93B9-3FB07E01600F}" sibTransId="{B30C26F0-17B9-419D-A9AA-2A3085D4CE9E}"/>
    <dgm:cxn modelId="{61F96A17-B08C-4A46-BDBE-9A2386612088}" type="presOf" srcId="{D2558073-EC37-4501-8539-275880344C26}" destId="{60E063E7-F53F-4DE0-8044-586AEB134DC6}" srcOrd="0" destOrd="0" presId="urn:microsoft.com/office/officeart/2005/8/layout/cycle6#3"/>
    <dgm:cxn modelId="{9999F71A-D4A6-491B-8078-3E96F82590F0}" srcId="{F5FF783D-F72D-4C07-B3FC-3755BA7ED5AE}" destId="{6A29F2F3-923B-4622-8586-25674911152F}" srcOrd="1" destOrd="0" parTransId="{BB4CDECE-7DCC-42E1-8C6E-AEA5B6899941}" sibTransId="{D2558073-EC37-4501-8539-275880344C26}"/>
    <dgm:cxn modelId="{D797902B-C056-41D1-A963-1044420F8899}" type="presOf" srcId="{6A29F2F3-923B-4622-8586-25674911152F}" destId="{440B3FBB-179F-42C5-965A-179DB02B7847}" srcOrd="0" destOrd="0" presId="urn:microsoft.com/office/officeart/2005/8/layout/cycle6#3"/>
    <dgm:cxn modelId="{B5330E37-5C8A-4F99-BD84-72B84D2E9D6C}" type="presOf" srcId="{F5FF783D-F72D-4C07-B3FC-3755BA7ED5AE}" destId="{62643F28-1F4A-4466-BDDD-59C3E0EC0950}" srcOrd="0" destOrd="0" presId="urn:microsoft.com/office/officeart/2005/8/layout/cycle6#3"/>
    <dgm:cxn modelId="{8FC97764-725B-413A-87A8-F9B91AB5EB73}" type="presOf" srcId="{451F528F-72A9-4D61-AEA9-723FC9519E0A}" destId="{6AC1C969-19CF-4BAE-923B-92C1C51FE800}" srcOrd="0" destOrd="0" presId="urn:microsoft.com/office/officeart/2005/8/layout/cycle6#3"/>
    <dgm:cxn modelId="{B756F24C-0837-4AAA-B026-199046AE6868}" srcId="{F5FF783D-F72D-4C07-B3FC-3755BA7ED5AE}" destId="{A66E49D1-4F9E-4664-8ECB-E5A3C4ED5087}" srcOrd="3" destOrd="0" parTransId="{4B1DB148-2BC3-47A8-8A33-3CE63EA14CBD}" sibTransId="{A6CC01A6-1B62-48D2-8EF6-EF2F83829610}"/>
    <dgm:cxn modelId="{BA262E50-830C-4F83-81E5-8BE1DB161785}" type="presOf" srcId="{40BB5AE7-5FA8-4BC8-8C0F-C74C12E36860}" destId="{9E07A7AF-6193-48FF-8192-FAE4719CB5BC}" srcOrd="0" destOrd="0" presId="urn:microsoft.com/office/officeart/2005/8/layout/cycle6#3"/>
    <dgm:cxn modelId="{BF901976-20DD-4FEB-8668-6AC61C9A7192}" type="presOf" srcId="{EB39AB65-93FC-44D8-8A90-E50674D5139A}" destId="{4C9A68F4-2260-4A10-8C13-6EB43992C90C}" srcOrd="0" destOrd="0" presId="urn:microsoft.com/office/officeart/2005/8/layout/cycle6#3"/>
    <dgm:cxn modelId="{EF856579-21E2-4F3E-9D22-68D7C8270252}" type="presOf" srcId="{B30C26F0-17B9-419D-A9AA-2A3085D4CE9E}" destId="{62E4C76A-5330-46B8-BAB3-E02BACE107C1}" srcOrd="0" destOrd="0" presId="urn:microsoft.com/office/officeart/2005/8/layout/cycle6#3"/>
    <dgm:cxn modelId="{59997781-5804-4D4B-898C-6E1A02EBF617}" type="presOf" srcId="{A6CC01A6-1B62-48D2-8EF6-EF2F83829610}" destId="{577B6C1D-EE06-45AC-AF65-6B439AAE03ED}" srcOrd="0" destOrd="0" presId="urn:microsoft.com/office/officeart/2005/8/layout/cycle6#3"/>
    <dgm:cxn modelId="{381F1489-007C-4231-BA48-8F5315EC01C9}" type="presOf" srcId="{A66E49D1-4F9E-4664-8ECB-E5A3C4ED5087}" destId="{0000B9F1-54B7-4719-9AC0-BF31FD7CED24}" srcOrd="0" destOrd="0" presId="urn:microsoft.com/office/officeart/2005/8/layout/cycle6#3"/>
    <dgm:cxn modelId="{6004ECB9-3C73-41BF-BBE6-4683AEADC247}" type="presOf" srcId="{572CE571-F8F5-4A30-827B-3AF62703BD63}" destId="{7E8DB98B-61CC-43BD-9D23-D55561E96959}" srcOrd="0" destOrd="0" presId="urn:microsoft.com/office/officeart/2005/8/layout/cycle6#3"/>
    <dgm:cxn modelId="{9BEF72D0-9DAF-4D87-AA43-95FF99E087A6}" type="presOf" srcId="{41851A2F-EE87-4F13-83BE-51FEB4BB642E}" destId="{FF87FEEA-45A0-44B0-B195-4708747FF2BC}" srcOrd="0" destOrd="0" presId="urn:microsoft.com/office/officeart/2005/8/layout/cycle6#3"/>
    <dgm:cxn modelId="{408902E3-2750-4C75-84C6-1B3FB416802F}" srcId="{F5FF783D-F72D-4C07-B3FC-3755BA7ED5AE}" destId="{41851A2F-EE87-4F13-83BE-51FEB4BB642E}" srcOrd="4" destOrd="0" parTransId="{8989946E-3B03-4F12-A49D-10BFD21D27AB}" sibTransId="{572CE571-F8F5-4A30-827B-3AF62703BD63}"/>
    <dgm:cxn modelId="{58686DCA-EA92-4065-8CCA-E2C2ABD8D332}" type="presParOf" srcId="{62643F28-1F4A-4466-BDDD-59C3E0EC0950}" destId="{6AC1C969-19CF-4BAE-923B-92C1C51FE800}" srcOrd="0" destOrd="0" presId="urn:microsoft.com/office/officeart/2005/8/layout/cycle6#3"/>
    <dgm:cxn modelId="{FE590F7D-EED6-4F9F-ACCA-32ED84759AD9}" type="presParOf" srcId="{62643F28-1F4A-4466-BDDD-59C3E0EC0950}" destId="{E580DA4A-37F9-4DD6-9B15-C5CF50A4B13E}" srcOrd="1" destOrd="0" presId="urn:microsoft.com/office/officeart/2005/8/layout/cycle6#3"/>
    <dgm:cxn modelId="{DBFC5C8E-F8A7-4CF5-BC82-9097DCB0781F}" type="presParOf" srcId="{62643F28-1F4A-4466-BDDD-59C3E0EC0950}" destId="{62E4C76A-5330-46B8-BAB3-E02BACE107C1}" srcOrd="2" destOrd="0" presId="urn:microsoft.com/office/officeart/2005/8/layout/cycle6#3"/>
    <dgm:cxn modelId="{9D96788C-2B50-4F7D-B5A2-10432202DDC0}" type="presParOf" srcId="{62643F28-1F4A-4466-BDDD-59C3E0EC0950}" destId="{440B3FBB-179F-42C5-965A-179DB02B7847}" srcOrd="3" destOrd="0" presId="urn:microsoft.com/office/officeart/2005/8/layout/cycle6#3"/>
    <dgm:cxn modelId="{B4796393-85FF-4286-BF0C-6689D2C09F74}" type="presParOf" srcId="{62643F28-1F4A-4466-BDDD-59C3E0EC0950}" destId="{B8B9E0C7-A8B8-4CB4-9ACA-700F2DCB0BD0}" srcOrd="4" destOrd="0" presId="urn:microsoft.com/office/officeart/2005/8/layout/cycle6#3"/>
    <dgm:cxn modelId="{04A1FFA3-2844-4794-B122-4B20B0B5B425}" type="presParOf" srcId="{62643F28-1F4A-4466-BDDD-59C3E0EC0950}" destId="{60E063E7-F53F-4DE0-8044-586AEB134DC6}" srcOrd="5" destOrd="0" presId="urn:microsoft.com/office/officeart/2005/8/layout/cycle6#3"/>
    <dgm:cxn modelId="{7B924AE2-8FC1-4FB5-9A36-8C33A7D131BD}" type="presParOf" srcId="{62643F28-1F4A-4466-BDDD-59C3E0EC0950}" destId="{4C9A68F4-2260-4A10-8C13-6EB43992C90C}" srcOrd="6" destOrd="0" presId="urn:microsoft.com/office/officeart/2005/8/layout/cycle6#3"/>
    <dgm:cxn modelId="{83E576C1-928A-4E6F-9667-29B73736F4D0}" type="presParOf" srcId="{62643F28-1F4A-4466-BDDD-59C3E0EC0950}" destId="{479D7398-3FB6-4458-B6D8-22D03FD0DA7D}" srcOrd="7" destOrd="0" presId="urn:microsoft.com/office/officeart/2005/8/layout/cycle6#3"/>
    <dgm:cxn modelId="{8DC38EDF-B0EC-42C7-B7AD-5A7AB8F4E317}" type="presParOf" srcId="{62643F28-1F4A-4466-BDDD-59C3E0EC0950}" destId="{9E07A7AF-6193-48FF-8192-FAE4719CB5BC}" srcOrd="8" destOrd="0" presId="urn:microsoft.com/office/officeart/2005/8/layout/cycle6#3"/>
    <dgm:cxn modelId="{BD644947-0AAA-43F0-BC4A-0A6AD326C595}" type="presParOf" srcId="{62643F28-1F4A-4466-BDDD-59C3E0EC0950}" destId="{0000B9F1-54B7-4719-9AC0-BF31FD7CED24}" srcOrd="9" destOrd="0" presId="urn:microsoft.com/office/officeart/2005/8/layout/cycle6#3"/>
    <dgm:cxn modelId="{6F236039-FCA9-4928-B4E5-88B93DD7C21D}" type="presParOf" srcId="{62643F28-1F4A-4466-BDDD-59C3E0EC0950}" destId="{0047D458-91C4-406F-8ED5-F5C155E26E1B}" srcOrd="10" destOrd="0" presId="urn:microsoft.com/office/officeart/2005/8/layout/cycle6#3"/>
    <dgm:cxn modelId="{B52BDBD5-539A-4ED7-A218-F4517A94904C}" type="presParOf" srcId="{62643F28-1F4A-4466-BDDD-59C3E0EC0950}" destId="{577B6C1D-EE06-45AC-AF65-6B439AAE03ED}" srcOrd="11" destOrd="0" presId="urn:microsoft.com/office/officeart/2005/8/layout/cycle6#3"/>
    <dgm:cxn modelId="{9AB5ECF2-CADA-40F9-8C5E-94D68B2377E3}" type="presParOf" srcId="{62643F28-1F4A-4466-BDDD-59C3E0EC0950}" destId="{FF87FEEA-45A0-44B0-B195-4708747FF2BC}" srcOrd="12" destOrd="0" presId="urn:microsoft.com/office/officeart/2005/8/layout/cycle6#3"/>
    <dgm:cxn modelId="{FB1CD8DE-6D24-4D29-BBCF-AC93ADF1160A}" type="presParOf" srcId="{62643F28-1F4A-4466-BDDD-59C3E0EC0950}" destId="{0CB47B4A-7A73-4BBD-BB04-0DD961BF7256}" srcOrd="13" destOrd="0" presId="urn:microsoft.com/office/officeart/2005/8/layout/cycle6#3"/>
    <dgm:cxn modelId="{48275A45-E0FA-4264-9EB4-C3217395FBD9}" type="presParOf" srcId="{62643F28-1F4A-4466-BDDD-59C3E0EC0950}" destId="{7E8DB98B-61CC-43BD-9D23-D55561E96959}" srcOrd="14" destOrd="0" presId="urn:microsoft.com/office/officeart/2005/8/layout/cycle6#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1C969-19CF-4BAE-923B-92C1C51FE800}">
      <dsp:nvSpPr>
        <dsp:cNvPr id="0" name=""/>
        <dsp:cNvSpPr/>
      </dsp:nvSpPr>
      <dsp:spPr>
        <a:xfrm>
          <a:off x="2132387" y="1101"/>
          <a:ext cx="1009535" cy="656198"/>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solidFill>
                <a:sysClr val="window" lastClr="FFFFFF"/>
              </a:solidFill>
              <a:latin typeface="微软雅黑" panose="020B0503020204020204" charset="-122"/>
              <a:ea typeface="微软雅黑" panose="020B0503020204020204" charset="-122"/>
              <a:cs typeface="+mn-cs"/>
            </a:rPr>
            <a:t>海量服务</a:t>
          </a:r>
        </a:p>
      </dsp:txBody>
      <dsp:txXfrm>
        <a:off x="2164420" y="33134"/>
        <a:ext cx="945469" cy="592132"/>
      </dsp:txXfrm>
    </dsp:sp>
    <dsp:sp modelId="{62E4C76A-5330-46B8-BAB3-E02BACE107C1}">
      <dsp:nvSpPr>
        <dsp:cNvPr id="0" name=""/>
        <dsp:cNvSpPr/>
      </dsp:nvSpPr>
      <dsp:spPr>
        <a:xfrm>
          <a:off x="1281934" y="310535"/>
          <a:ext cx="2625128" cy="2625128"/>
        </a:xfrm>
        <a:custGeom>
          <a:avLst/>
          <a:gdLst/>
          <a:ahLst/>
          <a:cxnLst/>
          <a:rect l="0" t="0" r="0" b="0"/>
          <a:pathLst>
            <a:path>
              <a:moveTo>
                <a:pt x="1867919" y="123276"/>
              </a:moveTo>
              <a:arcTo wR="1312564" hR="1312564" stAng="17701855" swAng="2287788"/>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440B3FBB-179F-42C5-965A-179DB02B7847}">
      <dsp:nvSpPr>
        <dsp:cNvPr id="0" name=""/>
        <dsp:cNvSpPr/>
      </dsp:nvSpPr>
      <dsp:spPr>
        <a:xfrm>
          <a:off x="3385682" y="1038301"/>
          <a:ext cx="1009535" cy="656198"/>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solidFill>
                <a:sysClr val="window" lastClr="FFFFFF"/>
              </a:solidFill>
              <a:latin typeface="微软雅黑" panose="020B0503020204020204" charset="-122"/>
              <a:ea typeface="微软雅黑" panose="020B0503020204020204" charset="-122"/>
              <a:cs typeface="+mn-cs"/>
            </a:rPr>
            <a:t>信息安全</a:t>
          </a:r>
        </a:p>
      </dsp:txBody>
      <dsp:txXfrm>
        <a:off x="3417715" y="1070334"/>
        <a:ext cx="945469" cy="592132"/>
      </dsp:txXfrm>
    </dsp:sp>
    <dsp:sp modelId="{60E063E7-F53F-4DE0-8044-586AEB134DC6}">
      <dsp:nvSpPr>
        <dsp:cNvPr id="0" name=""/>
        <dsp:cNvSpPr/>
      </dsp:nvSpPr>
      <dsp:spPr>
        <a:xfrm>
          <a:off x="1294142" y="376516"/>
          <a:ext cx="2625128" cy="2625128"/>
        </a:xfrm>
        <a:custGeom>
          <a:avLst/>
          <a:gdLst/>
          <a:ahLst/>
          <a:cxnLst/>
          <a:rect l="0" t="0" r="0" b="0"/>
          <a:pathLst>
            <a:path>
              <a:moveTo>
                <a:pt x="2625068" y="1325064"/>
              </a:moveTo>
              <a:arcTo wR="1312564" hR="1312564" stAng="32741" swAng="1840739"/>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4C9A68F4-2260-4A10-8C13-6EB43992C90C}">
      <dsp:nvSpPr>
        <dsp:cNvPr id="0" name=""/>
        <dsp:cNvSpPr/>
      </dsp:nvSpPr>
      <dsp:spPr>
        <a:xfrm>
          <a:off x="2903892" y="2375552"/>
          <a:ext cx="1009535" cy="656198"/>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solidFill>
                <a:sysClr val="window" lastClr="FFFFFF"/>
              </a:solidFill>
              <a:latin typeface="微软雅黑" panose="020B0503020204020204" charset="-122"/>
              <a:ea typeface="微软雅黑" panose="020B0503020204020204" charset="-122"/>
              <a:cs typeface="+mn-cs"/>
            </a:rPr>
            <a:t>便捷管理</a:t>
          </a:r>
        </a:p>
      </dsp:txBody>
      <dsp:txXfrm>
        <a:off x="2935925" y="2407585"/>
        <a:ext cx="945469" cy="592132"/>
      </dsp:txXfrm>
    </dsp:sp>
    <dsp:sp modelId="{9E07A7AF-6193-48FF-8192-FAE4719CB5BC}">
      <dsp:nvSpPr>
        <dsp:cNvPr id="0" name=""/>
        <dsp:cNvSpPr/>
      </dsp:nvSpPr>
      <dsp:spPr>
        <a:xfrm>
          <a:off x="1324590" y="329200"/>
          <a:ext cx="2625128" cy="2625128"/>
        </a:xfrm>
        <a:custGeom>
          <a:avLst/>
          <a:gdLst/>
          <a:ahLst/>
          <a:cxnLst/>
          <a:rect l="0" t="0" r="0" b="0"/>
          <a:pathLst>
            <a:path>
              <a:moveTo>
                <a:pt x="1574076" y="2598812"/>
              </a:moveTo>
              <a:arcTo wR="1312564" hR="1312564" stAng="4710457" swAng="1379086"/>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0000B9F1-54B7-4719-9AC0-BF31FD7CED24}">
      <dsp:nvSpPr>
        <dsp:cNvPr id="0" name=""/>
        <dsp:cNvSpPr/>
      </dsp:nvSpPr>
      <dsp:spPr>
        <a:xfrm>
          <a:off x="1360881" y="2375552"/>
          <a:ext cx="1009535" cy="656198"/>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solidFill>
                <a:sysClr val="window" lastClr="FFFFFF"/>
              </a:solidFill>
              <a:latin typeface="微软雅黑" panose="020B0503020204020204" charset="-122"/>
              <a:ea typeface="微软雅黑" panose="020B0503020204020204" charset="-122"/>
              <a:cs typeface="+mn-cs"/>
            </a:rPr>
            <a:t>移动办公</a:t>
          </a:r>
        </a:p>
      </dsp:txBody>
      <dsp:txXfrm>
        <a:off x="1392914" y="2407585"/>
        <a:ext cx="945469" cy="592132"/>
      </dsp:txXfrm>
    </dsp:sp>
    <dsp:sp modelId="{577B6C1D-EE06-45AC-AF65-6B439AAE03ED}">
      <dsp:nvSpPr>
        <dsp:cNvPr id="0" name=""/>
        <dsp:cNvSpPr/>
      </dsp:nvSpPr>
      <dsp:spPr>
        <a:xfrm>
          <a:off x="1341382" y="354740"/>
          <a:ext cx="2625128" cy="2625128"/>
        </a:xfrm>
        <a:custGeom>
          <a:avLst/>
          <a:gdLst/>
          <a:ahLst/>
          <a:cxnLst/>
          <a:rect l="0" t="0" r="0" b="0"/>
          <a:pathLst>
            <a:path>
              <a:moveTo>
                <a:pt x="203655" y="2014807"/>
              </a:moveTo>
              <a:arcTo wR="1312564" hR="1312564" stAng="8859297" swAng="1850839"/>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FF87FEEA-45A0-44B0-B195-4708747FF2BC}">
      <dsp:nvSpPr>
        <dsp:cNvPr id="0" name=""/>
        <dsp:cNvSpPr/>
      </dsp:nvSpPr>
      <dsp:spPr>
        <a:xfrm>
          <a:off x="865402" y="1038296"/>
          <a:ext cx="1009535" cy="656198"/>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solidFill>
                <a:sysClr val="window" lastClr="FFFFFF"/>
              </a:solidFill>
              <a:latin typeface="微软雅黑" panose="020B0503020204020204" charset="-122"/>
              <a:ea typeface="微软雅黑" panose="020B0503020204020204" charset="-122"/>
              <a:cs typeface="+mn-cs"/>
            </a:rPr>
            <a:t>全球通邮</a:t>
          </a:r>
        </a:p>
      </dsp:txBody>
      <dsp:txXfrm>
        <a:off x="897435" y="1070329"/>
        <a:ext cx="945469" cy="592132"/>
      </dsp:txXfrm>
    </dsp:sp>
    <dsp:sp modelId="{7E8DB98B-61CC-43BD-9D23-D55561E96959}">
      <dsp:nvSpPr>
        <dsp:cNvPr id="0" name=""/>
        <dsp:cNvSpPr/>
      </dsp:nvSpPr>
      <dsp:spPr>
        <a:xfrm>
          <a:off x="1347705" y="319310"/>
          <a:ext cx="2625128" cy="2625128"/>
        </a:xfrm>
        <a:custGeom>
          <a:avLst/>
          <a:gdLst/>
          <a:ahLst/>
          <a:cxnLst/>
          <a:rect l="0" t="0" r="0" b="0"/>
          <a:pathLst>
            <a:path>
              <a:moveTo>
                <a:pt x="145913" y="711107"/>
              </a:moveTo>
              <a:arcTo wR="1312564" hR="1312564" stAng="12436378" swAng="2317586"/>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3">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934"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1048935"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37D9F8-8E69-B44B-B7FB-6ABB3BFE386B}" type="datetimeFigureOut">
              <a:rPr kumimoji="1" lang="zh-CN" altLang="en-US" smtClean="0"/>
              <a:t>2022/2/24</a:t>
            </a:fld>
            <a:endParaRPr kumimoji="1" lang="zh-CN" altLang="en-US"/>
          </a:p>
        </p:txBody>
      </p:sp>
      <p:sp>
        <p:nvSpPr>
          <p:cNvPr id="1048936"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1048937"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030F4B-150A-4542-8528-72B977B783EB}" type="slidenum">
              <a:rPr kumimoji="1" lang="zh-CN" altLang="en-US" smtClean="0"/>
              <a:t>‹#›</a:t>
            </a:fld>
            <a:endParaRPr kumimoji="1"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928"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929"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849CC6-7876-461E-B359-CCE8D09F6DE8}" type="datetimeFigureOut">
              <a:rPr lang="zh-CN" altLang="en-US" smtClean="0"/>
              <a:t>2022/2/24</a:t>
            </a:fld>
            <a:endParaRPr lang="zh-CN" altLang="en-US"/>
          </a:p>
        </p:txBody>
      </p:sp>
      <p:sp>
        <p:nvSpPr>
          <p:cNvPr id="1048930"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8931"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932"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933"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F5E860-37AA-4DDA-A7E6-A39A8B871C5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4" name="备注占位符 1"/>
          <p:cNvSpPr>
            <a:spLocks noGrp="1"/>
          </p:cNvSpPr>
          <p:nvPr>
            <p:ph type="body" idx="1"/>
          </p:nvPr>
        </p:nvSpPr>
        <p:spPr/>
        <p:txBody>
          <a:bodyPr/>
          <a:lstStyle/>
          <a:p>
            <a:endParaRPr 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8" name="备注占位符 1"/>
          <p:cNvSpPr>
            <a:spLocks noGrp="1"/>
          </p:cNvSpPr>
          <p:nvPr>
            <p:ph type="body" idx="1"/>
          </p:nvPr>
        </p:nvSpPr>
        <p:spPr/>
        <p:txBody>
          <a:bodyPr/>
          <a:lstStyle/>
          <a:p>
            <a:endParaRPr 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49" name="备注占位符 1"/>
          <p:cNvSpPr>
            <a:spLocks noGrp="1"/>
          </p:cNvSpPr>
          <p:nvPr>
            <p:ph type="body" idx="1"/>
          </p:nvPr>
        </p:nvSpPr>
        <p:spPr/>
        <p:txBody>
          <a:bodyPr/>
          <a:lstStyle/>
          <a:p>
            <a:endParaRPr 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8" name="Shape 483"/>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048889" name="Shape 484"/>
          <p:cNvSpPr>
            <a:spLocks noGrp="1"/>
          </p:cNvSpPr>
          <p:nvPr>
            <p:ph type="body" sz="quarter" idx="1"/>
          </p:nvPr>
        </p:nvSpPr>
        <p:spPr>
          <a:prstGeom prst="rect">
            <a:avLst/>
          </a:prstGeom>
        </p:spPr>
        <p:txBody>
          <a:bodyPr/>
          <a:lstStyle/>
          <a:p>
            <a:r>
              <a:rPr dirty="0" err="1"/>
              <a:t>产品更新、最新案例都会在公众号上第一时间更新，另外在公众号也可以获得客服等服务</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备注占位符 1"/>
          <p:cNvSpPr>
            <a:spLocks noGrp="1"/>
          </p:cNvSpPr>
          <p:nvPr>
            <p:ph type="body" idx="1"/>
          </p:nvPr>
        </p:nvSpPr>
        <p:spPr/>
        <p:txBody>
          <a:bodyPr/>
          <a:lstStyle/>
          <a:p>
            <a:endParaRPr 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1" name="幻灯片图像占位符 1"/>
          <p:cNvSpPr>
            <a:spLocks noGrp="1" noRot="1" noChangeAspect="1"/>
          </p:cNvSpPr>
          <p:nvPr>
            <p:ph type="sldImg"/>
          </p:nvPr>
        </p:nvSpPr>
        <p:spPr/>
      </p:sp>
      <p:sp>
        <p:nvSpPr>
          <p:cNvPr id="1048672" name="备注占位符 2"/>
          <p:cNvSpPr>
            <a:spLocks noGrp="1"/>
          </p:cNvSpPr>
          <p:nvPr>
            <p:ph type="body" idx="1"/>
          </p:nvPr>
        </p:nvSpPr>
        <p:spPr/>
        <p:txBody>
          <a:bodyPr/>
          <a:lstStyle/>
          <a:p>
            <a:endParaRPr kumimoji="1" lang="zh-CN" altLang="en-US"/>
          </a:p>
        </p:txBody>
      </p:sp>
      <p:sp>
        <p:nvSpPr>
          <p:cNvPr id="1048673" name="灯片编号占位符 3"/>
          <p:cNvSpPr>
            <a:spLocks noGrp="1"/>
          </p:cNvSpPr>
          <p:nvPr>
            <p:ph type="sldNum" sz="quarter" idx="5"/>
          </p:nvPr>
        </p:nvSpPr>
        <p:spPr/>
        <p:txBody>
          <a:bodyPr/>
          <a:lstStyle/>
          <a:p>
            <a:fld id="{46F5E860-37AA-4DDA-A7E6-A39A8B871C5B}"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3" name="备注占位符 1"/>
          <p:cNvSpPr>
            <a:spLocks noGrp="1"/>
          </p:cNvSpPr>
          <p:nvPr>
            <p:ph type="body" idx="1"/>
          </p:nvPr>
        </p:nvSpPr>
        <p:spPr/>
        <p:txBody>
          <a:bodyPr/>
          <a:lstStyle/>
          <a:p>
            <a:endParaRPr 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7" name="备注占位符 1"/>
          <p:cNvSpPr>
            <a:spLocks noGrp="1"/>
          </p:cNvSpPr>
          <p:nvPr>
            <p:ph type="body" idx="1"/>
          </p:nvPr>
        </p:nvSpPr>
        <p:spPr/>
        <p:txBody>
          <a:bodyPr/>
          <a:lstStyle/>
          <a:p>
            <a:endParaRPr 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2" name="幻灯片图像占位符 1"/>
          <p:cNvSpPr>
            <a:spLocks noGrp="1" noRot="1" noChangeAspect="1"/>
          </p:cNvSpPr>
          <p:nvPr>
            <p:ph type="sldImg"/>
          </p:nvPr>
        </p:nvSpPr>
        <p:spPr/>
      </p:sp>
      <p:sp>
        <p:nvSpPr>
          <p:cNvPr id="104871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r>
              <a:rPr lang="zh-CN" altLang="en-US" sz="1200" dirty="0">
                <a:latin typeface="微软雅黑" panose="020B0503020204020204" charset="-122"/>
                <a:ea typeface="微软雅黑" panose="020B0503020204020204" charset="-122"/>
              </a:rPr>
              <a:t>为方便企业管理，腾讯企业邮箱赋予管理员多项管理权限</a:t>
            </a:r>
            <a:endParaRPr lang="zh-CN" altLang="zh-CN" sz="1200" dirty="0">
              <a:latin typeface="微软雅黑" panose="020B0503020204020204" charset="-122"/>
              <a:ea typeface="微软雅黑" panose="020B0503020204020204" charset="-122"/>
            </a:endParaRPr>
          </a:p>
          <a:p>
            <a:endParaRPr kumimoji="1" lang="zh-CN" altLang="en-US" dirty="0"/>
          </a:p>
        </p:txBody>
      </p:sp>
      <p:sp>
        <p:nvSpPr>
          <p:cNvPr id="1048714" name="灯片编号占位符 3"/>
          <p:cNvSpPr>
            <a:spLocks noGrp="1"/>
          </p:cNvSpPr>
          <p:nvPr>
            <p:ph type="sldNum" sz="quarter" idx="5"/>
          </p:nvPr>
        </p:nvSpPr>
        <p:spPr/>
        <p:txBody>
          <a:bodyPr/>
          <a:lstStyle/>
          <a:p>
            <a:fld id="{46F5E860-37AA-4DDA-A7E6-A39A8B871C5B}" type="slidenum">
              <a:rPr lang="zh-CN" altLang="en-US" smtClean="0"/>
              <a:t>12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7" name="备注占位符 1"/>
          <p:cNvSpPr>
            <a:spLocks noGrp="1"/>
          </p:cNvSpPr>
          <p:nvPr>
            <p:ph type="body" idx="1"/>
          </p:nvPr>
        </p:nvSpPr>
        <p:spPr/>
        <p:txBody>
          <a:bodyPr/>
          <a:lstStyle/>
          <a:p>
            <a:endParaRPr 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7" name="幻灯片图像占位符 1"/>
          <p:cNvSpPr>
            <a:spLocks noGrp="1" noRot="1" noChangeAspect="1"/>
          </p:cNvSpPr>
          <p:nvPr>
            <p:ph type="sldImg"/>
          </p:nvPr>
        </p:nvSpPr>
        <p:spPr/>
      </p:sp>
      <p:sp>
        <p:nvSpPr>
          <p:cNvPr id="1048778"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en-US" altLang="zh-CN" sz="1200" b="0" dirty="0">
              <a:solidFill>
                <a:schemeClr val="tx1">
                  <a:lumMod val="95000"/>
                  <a:lumOff val="5000"/>
                </a:schemeClr>
              </a:solidFill>
              <a:latin typeface="微软雅黑" panose="020B0503020204020204" charset="-122"/>
              <a:ea typeface="微软雅黑" panose="020B0503020204020204" charset="-122"/>
            </a:endParaRPr>
          </a:p>
        </p:txBody>
      </p:sp>
      <p:sp>
        <p:nvSpPr>
          <p:cNvPr id="1048779" name="灯片编号占位符 3"/>
          <p:cNvSpPr>
            <a:spLocks noGrp="1"/>
          </p:cNvSpPr>
          <p:nvPr>
            <p:ph type="sldNum" sz="quarter" idx="5"/>
          </p:nvPr>
        </p:nvSpPr>
        <p:spPr/>
        <p:txBody>
          <a:bodyPr/>
          <a:lstStyle/>
          <a:p>
            <a:fld id="{46F5E860-37AA-4DDA-A7E6-A39A8B871C5B}" type="slidenum">
              <a:rPr lang="zh-CN" altLang="en-US" smtClean="0"/>
              <a:t>23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8" name="幻灯片图像占位符 1"/>
          <p:cNvSpPr>
            <a:spLocks noGrp="1" noRot="1" noChangeAspect="1"/>
          </p:cNvSpPr>
          <p:nvPr>
            <p:ph type="sldImg"/>
          </p:nvPr>
        </p:nvSpPr>
        <p:spPr/>
      </p:sp>
      <p:sp>
        <p:nvSpPr>
          <p:cNvPr id="1048809"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en-US" altLang="zh-CN" sz="1200" dirty="0">
              <a:latin typeface="微软雅黑" panose="020B0503020204020204" charset="-122"/>
              <a:ea typeface="微软雅黑" panose="020B0503020204020204" charset="-122"/>
            </a:endParaRPr>
          </a:p>
        </p:txBody>
      </p:sp>
      <p:sp>
        <p:nvSpPr>
          <p:cNvPr id="1048810" name="灯片编号占位符 3"/>
          <p:cNvSpPr>
            <a:spLocks noGrp="1"/>
          </p:cNvSpPr>
          <p:nvPr>
            <p:ph type="sldNum" sz="quarter" idx="5"/>
          </p:nvPr>
        </p:nvSpPr>
        <p:spPr/>
        <p:txBody>
          <a:bodyPr/>
          <a:lstStyle/>
          <a:p>
            <a:fld id="{46F5E860-37AA-4DDA-A7E6-A39A8B871C5B}" type="slidenum">
              <a:rPr lang="zh-CN" altLang="en-US" smtClean="0"/>
              <a:t>31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1048890" name="内容占位符 2"/>
          <p:cNvSpPr>
            <a:spLocks noGrp="1"/>
          </p:cNvSpPr>
          <p:nvPr>
            <p:ph sz="quarter" idx="10"/>
          </p:nvPr>
        </p:nvSpPr>
        <p:spPr>
          <a:xfrm>
            <a:off x="695325" y="2202738"/>
            <a:ext cx="6553200" cy="1157287"/>
          </a:xfrm>
          <a:prstGeom prst="rect">
            <a:avLst/>
          </a:prstGeom>
        </p:spPr>
        <p:txBody>
          <a:bodyPr/>
          <a:lstStyle>
            <a:lvl1pPr marL="0" indent="0" algn="l" defTabSz="914400" rtl="0" eaLnBrk="1" latinLnBrk="0" hangingPunct="1">
              <a:lnSpc>
                <a:spcPct val="130000"/>
              </a:lnSpc>
              <a:spcBef>
                <a:spcPct val="0"/>
              </a:spcBef>
              <a:buNone/>
              <a:defRPr lang="zh-CN" altLang="en-US" sz="3800" b="1" i="0" kern="1200" spc="100" baseline="0" dirty="0" smtClean="0">
                <a:solidFill>
                  <a:srgbClr val="0281FF"/>
                </a:solidFill>
                <a:latin typeface="TencentSans W7" panose="020C04030202040F0204" pitchFamily="34" charset="-122"/>
                <a:ea typeface="TencentSans W7" panose="020C04030202040F0204" pitchFamily="34" charset="-122"/>
                <a:cs typeface="微软雅黑" panose="020B0503020204020204" charset="-122"/>
              </a:defRPr>
            </a:lvl1pPr>
          </a:lstStyle>
          <a:p>
            <a:pPr lvl="0"/>
            <a:r>
              <a:rPr kumimoji="1" lang="zh-CN" altLang="en-US" dirty="0"/>
              <a:t>单击此处编辑母版文本样式</a:t>
            </a:r>
          </a:p>
        </p:txBody>
      </p:sp>
      <p:pic>
        <p:nvPicPr>
          <p:cNvPr id="2097375" name="图片 14"/>
          <p:cNvPicPr>
            <a:picLocks noChangeAspect="1"/>
          </p:cNvPicPr>
          <p:nvPr userDrawn="1"/>
        </p:nvPicPr>
        <p:blipFill>
          <a:blip r:embed="rId2" cstate="print"/>
          <a:stretch>
            <a:fillRect/>
          </a:stretch>
        </p:blipFill>
        <p:spPr>
          <a:xfrm>
            <a:off x="695325" y="582839"/>
            <a:ext cx="1196590" cy="279400"/>
          </a:xfrm>
          <a:prstGeom prst="rect">
            <a:avLst/>
          </a:prstGeom>
        </p:spPr>
      </p:pic>
      <p:sp>
        <p:nvSpPr>
          <p:cNvPr id="1048891" name="矩形 3"/>
          <p:cNvSpPr/>
          <p:nvPr userDrawn="1"/>
        </p:nvSpPr>
        <p:spPr>
          <a:xfrm>
            <a:off x="695325" y="3145754"/>
            <a:ext cx="9123589" cy="26003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92" name="矩形 5"/>
          <p:cNvSpPr/>
          <p:nvPr userDrawn="1"/>
        </p:nvSpPr>
        <p:spPr>
          <a:xfrm>
            <a:off x="1085850" y="3479129"/>
            <a:ext cx="8134350" cy="1933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93" name="文本占位符 8"/>
          <p:cNvSpPr>
            <a:spLocks noGrp="1"/>
          </p:cNvSpPr>
          <p:nvPr>
            <p:ph type="body" sz="quarter" idx="11"/>
          </p:nvPr>
        </p:nvSpPr>
        <p:spPr>
          <a:xfrm>
            <a:off x="1293620" y="3530722"/>
            <a:ext cx="3743325" cy="1544637"/>
          </a:xfrm>
          <a:prstGeom prst="rect">
            <a:avLst/>
          </a:prstGeom>
        </p:spPr>
        <p:txBody>
          <a:bodyPr/>
          <a:lstStyle>
            <a:lvl1pPr marL="0" algn="l" defTabSz="914400" rtl="0" eaLnBrk="1" latinLnBrk="0" hangingPunct="1">
              <a:lnSpc>
                <a:spcPct val="150000"/>
              </a:lnSpc>
              <a:defRPr lang="zh-CN" altLang="en-US" sz="1400" b="0" i="0" kern="1200" dirty="0" smtClean="0">
                <a:solidFill>
                  <a:schemeClr val="tx1"/>
                </a:solidFill>
                <a:latin typeface="TencentSans W3" panose="020C04030202040F0204" pitchFamily="34" charset="-122"/>
                <a:ea typeface="TencentSans W3" panose="020C04030202040F0204" pitchFamily="34" charset="-122"/>
                <a:cs typeface="+mn-cs"/>
              </a:defRPr>
            </a:lvl1pPr>
            <a:lvl2pPr marL="0" algn="l" defTabSz="914400" rtl="0" eaLnBrk="1" latinLnBrk="0" hangingPunct="1">
              <a:lnSpc>
                <a:spcPct val="150000"/>
              </a:lnSpc>
              <a:defRPr lang="zh-CN" altLang="en-US" sz="1400" b="0" i="0" kern="1200" dirty="0" smtClean="0">
                <a:solidFill>
                  <a:schemeClr val="tx1"/>
                </a:solidFill>
                <a:latin typeface="TencentSans W3" panose="020C04030202040F0204" pitchFamily="34" charset="-122"/>
                <a:ea typeface="TencentSans W3" panose="020C04030202040F0204" pitchFamily="34" charset="-122"/>
                <a:cs typeface="+mn-cs"/>
              </a:defRPr>
            </a:lvl2pPr>
            <a:lvl3pPr marL="0" algn="l" defTabSz="914400" rtl="0" eaLnBrk="1" latinLnBrk="0" hangingPunct="1">
              <a:lnSpc>
                <a:spcPct val="150000"/>
              </a:lnSpc>
              <a:defRPr lang="zh-CN" altLang="en-US" sz="1400" b="0" i="0" kern="1200" dirty="0" smtClean="0">
                <a:solidFill>
                  <a:schemeClr val="tx1"/>
                </a:solidFill>
                <a:latin typeface="TencentSans W3" panose="020C04030202040F0204" pitchFamily="34" charset="-122"/>
                <a:ea typeface="TencentSans W3" panose="020C04030202040F0204" pitchFamily="34" charset="-122"/>
                <a:cs typeface="+mn-cs"/>
              </a:defRPr>
            </a:lvl3pPr>
            <a:lvl4pPr marL="0" algn="l" defTabSz="914400" rtl="0" eaLnBrk="1" latinLnBrk="0" hangingPunct="1">
              <a:lnSpc>
                <a:spcPct val="150000"/>
              </a:lnSpc>
              <a:defRPr lang="zh-CN" altLang="en-US" sz="1400" b="0" i="0" kern="1200" dirty="0" smtClean="0">
                <a:solidFill>
                  <a:schemeClr val="tx1"/>
                </a:solidFill>
                <a:latin typeface="TencentSans W3" panose="020C04030202040F0204" pitchFamily="34" charset="-122"/>
                <a:ea typeface="TencentSans W3" panose="020C04030202040F0204" pitchFamily="34" charset="-122"/>
                <a:cs typeface="+mn-cs"/>
              </a:defRPr>
            </a:lvl4pPr>
            <a:lvl5pPr marL="0" algn="l" defTabSz="914400" rtl="0" eaLnBrk="1" latinLnBrk="0" hangingPunct="1">
              <a:lnSpc>
                <a:spcPct val="150000"/>
              </a:lnSpc>
              <a:defRPr lang="zh-CN" altLang="en-US" sz="1400" b="0" i="0" kern="1200" dirty="0">
                <a:solidFill>
                  <a:schemeClr val="tx1"/>
                </a:solidFill>
                <a:latin typeface="TencentSans W3" panose="020C04030202040F0204" pitchFamily="34" charset="-122"/>
                <a:ea typeface="TencentSans W3" panose="020C04030202040F0204" pitchFamily="34" charset="-122"/>
                <a:cs typeface="+mn-cs"/>
              </a:defRPr>
            </a:lvl5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1048576" name="标题 1"/>
          <p:cNvSpPr>
            <a:spLocks noGrp="1"/>
          </p:cNvSpPr>
          <p:nvPr>
            <p:ph type="ctrTitle"/>
          </p:nvPr>
        </p:nvSpPr>
        <p:spPr>
          <a:xfrm>
            <a:off x="695325" y="1052514"/>
            <a:ext cx="9123589" cy="627430"/>
          </a:xfrm>
          <a:prstGeom prst="rect">
            <a:avLst/>
          </a:prstGeom>
        </p:spPr>
        <p:txBody>
          <a:bodyPr lIns="0" tIns="0" rIns="0" bIns="0" anchor="b">
            <a:noAutofit/>
          </a:bodyPr>
          <a:lstStyle>
            <a:lvl1pPr algn="l">
              <a:lnSpc>
                <a:spcPct val="130000"/>
              </a:lnSpc>
              <a:defRPr sz="3800" b="1" i="0" spc="100" baseline="0">
                <a:solidFill>
                  <a:srgbClr val="0281FF"/>
                </a:solidFill>
                <a:latin typeface="TencentSans W7" panose="020C04030202040F0204" pitchFamily="34" charset="-122"/>
                <a:ea typeface="TencentSans W7" panose="020C04030202040F0204" pitchFamily="34" charset="-122"/>
                <a:cs typeface="TencentSans W7" panose="020C04030202040F0204" pitchFamily="34" charset="-122"/>
              </a:defRPr>
            </a:lvl1pPr>
          </a:lstStyle>
          <a:p>
            <a:endParaRPr kumimoji="1" lang="zh-CN" altLang="en-US" dirty="0"/>
          </a:p>
        </p:txBody>
      </p:sp>
      <p:pic>
        <p:nvPicPr>
          <p:cNvPr id="2097152" name="图片 14"/>
          <p:cNvPicPr>
            <a:picLocks noChangeAspect="1"/>
          </p:cNvPicPr>
          <p:nvPr userDrawn="1"/>
        </p:nvPicPr>
        <p:blipFill>
          <a:blip r:embed="rId2" cstate="print"/>
          <a:stretch>
            <a:fillRect/>
          </a:stretch>
        </p:blipFill>
        <p:spPr>
          <a:xfrm>
            <a:off x="695325" y="582839"/>
            <a:ext cx="1196590" cy="2794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大图">
    <p:spTree>
      <p:nvGrpSpPr>
        <p:cNvPr id="1" name=""/>
        <p:cNvGrpSpPr/>
        <p:nvPr/>
      </p:nvGrpSpPr>
      <p:grpSpPr>
        <a:xfrm>
          <a:off x="0" y="0"/>
          <a:ext cx="0" cy="0"/>
          <a:chOff x="0" y="0"/>
          <a:chExt cx="0" cy="0"/>
        </a:xfrm>
      </p:grpSpPr>
      <p:sp>
        <p:nvSpPr>
          <p:cNvPr id="1048911" name="标题 1"/>
          <p:cNvSpPr>
            <a:spLocks noGrp="1"/>
          </p:cNvSpPr>
          <p:nvPr>
            <p:ph type="title"/>
          </p:nvPr>
        </p:nvSpPr>
        <p:spPr>
          <a:xfrm>
            <a:off x="695326" y="990091"/>
            <a:ext cx="3355680" cy="399144"/>
          </a:xfrm>
          <a:prstGeom prst="rect">
            <a:avLst/>
          </a:prstGeom>
        </p:spPr>
        <p:txBody>
          <a:bodyPr lIns="0" anchor="ctr">
            <a:noAutofit/>
          </a:bodyPr>
          <a:lstStyle>
            <a:lvl1pPr>
              <a:defRPr sz="1800" b="1" spc="100" baseline="0">
                <a:solidFill>
                  <a:srgbClr val="0281FF"/>
                </a:solidFill>
                <a:latin typeface="微软雅黑" panose="020B0503020204020204" charset="-122"/>
                <a:ea typeface="微软雅黑" panose="020B0503020204020204" charset="-122"/>
              </a:defRPr>
            </a:lvl1pPr>
          </a:lstStyle>
          <a:p>
            <a:r>
              <a:rPr kumimoji="1" lang="zh-CN" altLang="en-US" dirty="0"/>
              <a:t>单击此处编辑母版标题样式</a:t>
            </a:r>
          </a:p>
        </p:txBody>
      </p:sp>
      <p:sp>
        <p:nvSpPr>
          <p:cNvPr id="1048912" name="图片占位符 2"/>
          <p:cNvSpPr>
            <a:spLocks noGrp="1"/>
          </p:cNvSpPr>
          <p:nvPr>
            <p:ph type="pic" idx="1"/>
          </p:nvPr>
        </p:nvSpPr>
        <p:spPr>
          <a:xfrm>
            <a:off x="4471987" y="1052513"/>
            <a:ext cx="7024687" cy="5292725"/>
          </a:xfrm>
          <a:prstGeom prst="rect">
            <a:avLst/>
          </a:prstGeom>
        </p:spPr>
        <p:txBody>
          <a:bodyPr/>
          <a:lstStyle>
            <a:lvl1pPr marL="0" indent="0">
              <a:buNone/>
              <a:defRPr sz="3200">
                <a:latin typeface="微软雅黑" panose="020B0503020204020204" charset="-122"/>
                <a:ea typeface="微软雅黑" panose="020B050302020402020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dirty="0"/>
          </a:p>
        </p:txBody>
      </p:sp>
      <p:sp>
        <p:nvSpPr>
          <p:cNvPr id="1048913" name="文本占位符 3"/>
          <p:cNvSpPr>
            <a:spLocks noGrp="1"/>
          </p:cNvSpPr>
          <p:nvPr>
            <p:ph type="body" sz="half" idx="2" hasCustomPrompt="1"/>
          </p:nvPr>
        </p:nvSpPr>
        <p:spPr>
          <a:xfrm>
            <a:off x="695326" y="1715919"/>
            <a:ext cx="3355680" cy="3710520"/>
          </a:xfrm>
          <a:prstGeom prst="rect">
            <a:avLst/>
          </a:prstGeom>
        </p:spPr>
        <p:txBody>
          <a:bodyPr lIns="0">
            <a:noAutofit/>
          </a:bodyPr>
          <a:lstStyle>
            <a:lvl1pPr marL="0" indent="0" algn="just">
              <a:lnSpc>
                <a:spcPct val="160000"/>
              </a:lnSpc>
              <a:spcBef>
                <a:spcPts val="0"/>
              </a:spcBef>
              <a:spcAft>
                <a:spcPts val="2000"/>
              </a:spcAft>
              <a:buNone/>
              <a:defRPr lang="zh-CN" altLang="en-US" sz="1100" spc="130" baseline="0" smtClean="0">
                <a:solidFill>
                  <a:srgbClr val="1E2530"/>
                </a:solidFill>
                <a:effectLst/>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dirty="0">
                <a:solidFill>
                  <a:srgbClr val="1E2530"/>
                </a:solidFill>
                <a:effectLst/>
                <a:latin typeface="PingFang SC" panose="020B0400000000000000" charset="-122"/>
              </a:rPr>
              <a:t>正文部分：字间距</a:t>
            </a:r>
            <a:r>
              <a:rPr lang="en-US" altLang="zh-CN" dirty="0">
                <a:solidFill>
                  <a:srgbClr val="1E2530"/>
                </a:solidFill>
                <a:effectLst/>
                <a:latin typeface="PingFang SC" panose="020B0400000000000000" charset="-122"/>
              </a:rPr>
              <a:t>11%</a:t>
            </a:r>
            <a:r>
              <a:rPr lang="zh-CN" altLang="en-US" dirty="0">
                <a:solidFill>
                  <a:srgbClr val="1E2530"/>
                </a:solidFill>
                <a:effectLst/>
                <a:latin typeface="PingFang SC" panose="020B0400000000000000" charset="-122"/>
              </a:rPr>
              <a:t>，行间距</a:t>
            </a:r>
            <a:r>
              <a:rPr lang="en-US" altLang="zh-CN" dirty="0">
                <a:solidFill>
                  <a:srgbClr val="1E2530"/>
                </a:solidFill>
                <a:effectLst/>
                <a:latin typeface="PingFang SC" panose="020B0400000000000000" charset="-122"/>
              </a:rPr>
              <a:t>1.3</a:t>
            </a:r>
            <a:r>
              <a:rPr lang="zh-CN" altLang="en-US" dirty="0">
                <a:solidFill>
                  <a:srgbClr val="1E2530"/>
                </a:solidFill>
                <a:effectLst/>
                <a:latin typeface="PingFang SC" panose="020B0400000000000000" charset="-122"/>
              </a:rPr>
              <a:t>磅。</a:t>
            </a:r>
          </a:p>
          <a:p>
            <a:r>
              <a:rPr lang="zh-CN" altLang="en-US" dirty="0">
                <a:solidFill>
                  <a:srgbClr val="1E2530"/>
                </a:solidFill>
                <a:effectLst/>
                <a:latin typeface="PingFang SC" panose="020B0400000000000000" charset="-122"/>
              </a:rPr>
              <a:t>正文的字间距和行间距已经设置好，如果发现内容过多，请先减少字间距，或缩减正文内容。请勿调整行间距，内容真的过多请跨页处理。</a:t>
            </a:r>
            <a:endParaRPr lang="en-US" altLang="zh-CN" dirty="0">
              <a:solidFill>
                <a:srgbClr val="1E2530"/>
              </a:solidFill>
              <a:effectLst/>
              <a:latin typeface="PingFang SC" panose="020B0400000000000000" charset="-122"/>
            </a:endParaRPr>
          </a:p>
          <a:p>
            <a:r>
              <a:rPr lang="zh-CN" altLang="en-US" dirty="0">
                <a:solidFill>
                  <a:srgbClr val="1E2530"/>
                </a:solidFill>
                <a:effectLst/>
                <a:latin typeface="PingFang SC" panose="020B0400000000000000" charset="-122"/>
              </a:rPr>
              <a:t>段落开始不缩进，段落直接空一行作为段间距来处理。</a:t>
            </a:r>
          </a:p>
          <a:p>
            <a:r>
              <a:rPr lang="zh-CN" altLang="en-US" dirty="0">
                <a:solidFill>
                  <a:srgbClr val="1E2530"/>
                </a:solidFill>
                <a:effectLst/>
                <a:latin typeface="PingFang SC" panose="020B0400000000000000" charset="-122"/>
              </a:rPr>
              <a:t>图片可直接替换，遮罩已经建好，在这个大小范围内裁切照片，请勿调整图片范围大小。方法见下页。</a:t>
            </a:r>
          </a:p>
          <a:p>
            <a:r>
              <a:rPr lang="zh-CN" altLang="en-US" dirty="0">
                <a:solidFill>
                  <a:srgbClr val="1E2530"/>
                </a:solidFill>
                <a:effectLst/>
                <a:latin typeface="PingFang SC" panose="020B0400000000000000" charset="-122"/>
              </a:rPr>
              <a:t>此处为内容最底部高度，请不要继续往下添加。</a:t>
            </a:r>
          </a:p>
        </p:txBody>
      </p:sp>
      <p:sp>
        <p:nvSpPr>
          <p:cNvPr id="1048914" name="文本占位符 3"/>
          <p:cNvSpPr>
            <a:spLocks noGrp="1"/>
          </p:cNvSpPr>
          <p:nvPr>
            <p:ph type="body" sz="half" idx="10" hasCustomPrompt="1"/>
          </p:nvPr>
        </p:nvSpPr>
        <p:spPr>
          <a:xfrm>
            <a:off x="695326" y="5739887"/>
            <a:ext cx="3355680" cy="634379"/>
          </a:xfrm>
          <a:prstGeom prst="rect">
            <a:avLst/>
          </a:prstGeom>
        </p:spPr>
        <p:txBody>
          <a:bodyPr lIns="0" bIns="0" anchor="b">
            <a:noAutofit/>
          </a:bodyPr>
          <a:lstStyle>
            <a:lvl1pPr marL="0" indent="0">
              <a:lnSpc>
                <a:spcPct val="150000"/>
              </a:lnSpc>
              <a:spcBef>
                <a:spcPts val="0"/>
              </a:spcBef>
              <a:spcAft>
                <a:spcPts val="0"/>
              </a:spcAft>
              <a:buNone/>
              <a:defRPr lang="zh-CN" altLang="en-US" sz="1100" spc="130" baseline="0" smtClean="0">
                <a:solidFill>
                  <a:srgbClr val="1E2530"/>
                </a:solidFill>
                <a:effectLst/>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dirty="0">
                <a:solidFill>
                  <a:srgbClr val="1E2530"/>
                </a:solidFill>
                <a:effectLst/>
                <a:latin typeface="PingFang SC" panose="020B0400000000000000" charset="-122"/>
              </a:rPr>
              <a:t>来自访谈：此内容保持一行，过多请缩减字间距</a:t>
            </a:r>
          </a:p>
          <a:p>
            <a:r>
              <a:rPr lang="zh-CN" altLang="en-US" dirty="0">
                <a:solidFill>
                  <a:srgbClr val="1E2530"/>
                </a:solidFill>
                <a:effectLst/>
                <a:latin typeface="PingFang SC" panose="020B0400000000000000" charset="-122"/>
              </a:rPr>
              <a:t>第三方服务商：</a:t>
            </a:r>
          </a:p>
        </p:txBody>
      </p:sp>
      <p:sp>
        <p:nvSpPr>
          <p:cNvPr id="1048915" name="文本占位符 12"/>
          <p:cNvSpPr>
            <a:spLocks noGrp="1"/>
          </p:cNvSpPr>
          <p:nvPr>
            <p:ph type="body" sz="quarter" idx="11" hasCustomPrompt="1"/>
          </p:nvPr>
        </p:nvSpPr>
        <p:spPr>
          <a:xfrm>
            <a:off x="695326" y="484586"/>
            <a:ext cx="3355680" cy="263525"/>
          </a:xfrm>
          <a:prstGeom prst="rect">
            <a:avLst/>
          </a:prstGeom>
        </p:spPr>
        <p:txBody>
          <a:bodyPr lIns="0">
            <a:noAutofit/>
          </a:bodyPr>
          <a:lstStyle>
            <a:lvl1pPr marL="0" indent="0">
              <a:buNone/>
              <a:defRPr sz="950" spc="130" baseline="0">
                <a:solidFill>
                  <a:srgbClr val="0281FF"/>
                </a:solidFill>
                <a:latin typeface="微软雅黑" panose="020B0503020204020204" charset="-122"/>
                <a:ea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pPr>
            <a:r>
              <a:rPr kumimoji="1" lang="zh-CN" altLang="en-US" dirty="0"/>
              <a:t>章节</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双图">
    <p:spTree>
      <p:nvGrpSpPr>
        <p:cNvPr id="1" name=""/>
        <p:cNvGrpSpPr/>
        <p:nvPr/>
      </p:nvGrpSpPr>
      <p:grpSpPr>
        <a:xfrm>
          <a:off x="0" y="0"/>
          <a:ext cx="0" cy="0"/>
          <a:chOff x="0" y="0"/>
          <a:chExt cx="0" cy="0"/>
        </a:xfrm>
      </p:grpSpPr>
      <p:sp>
        <p:nvSpPr>
          <p:cNvPr id="1048916" name="标题 1"/>
          <p:cNvSpPr>
            <a:spLocks noGrp="1"/>
          </p:cNvSpPr>
          <p:nvPr>
            <p:ph type="title"/>
          </p:nvPr>
        </p:nvSpPr>
        <p:spPr>
          <a:xfrm>
            <a:off x="695326" y="990091"/>
            <a:ext cx="3355680" cy="399144"/>
          </a:xfrm>
          <a:prstGeom prst="rect">
            <a:avLst/>
          </a:prstGeom>
        </p:spPr>
        <p:txBody>
          <a:bodyPr lIns="0" anchor="ctr">
            <a:noAutofit/>
          </a:bodyPr>
          <a:lstStyle>
            <a:lvl1pPr>
              <a:defRPr sz="1800" b="1" spc="100" baseline="0">
                <a:solidFill>
                  <a:srgbClr val="0281FF"/>
                </a:solidFill>
                <a:latin typeface="微软雅黑" panose="020B0503020204020204" charset="-122"/>
                <a:ea typeface="微软雅黑" panose="020B0503020204020204" charset="-122"/>
              </a:defRPr>
            </a:lvl1pPr>
          </a:lstStyle>
          <a:p>
            <a:r>
              <a:rPr kumimoji="1" lang="zh-CN" altLang="en-US" dirty="0"/>
              <a:t>单击此处编辑母版标题样式</a:t>
            </a:r>
          </a:p>
        </p:txBody>
      </p:sp>
      <p:sp>
        <p:nvSpPr>
          <p:cNvPr id="1048917" name="图片占位符 2"/>
          <p:cNvSpPr>
            <a:spLocks noGrp="1"/>
          </p:cNvSpPr>
          <p:nvPr>
            <p:ph type="pic" idx="1"/>
          </p:nvPr>
        </p:nvSpPr>
        <p:spPr>
          <a:xfrm>
            <a:off x="5005499" y="1052512"/>
            <a:ext cx="2975670" cy="5292725"/>
          </a:xfrm>
          <a:prstGeom prst="rect">
            <a:avLst/>
          </a:prstGeom>
          <a:ln w="6350">
            <a:solidFill>
              <a:srgbClr val="1E2530">
                <a:alpha val="25000"/>
              </a:srgbClr>
            </a:solidFill>
          </a:ln>
        </p:spPr>
        <p:txBody>
          <a:bodyPr/>
          <a:lstStyle>
            <a:lvl1pPr marL="0" indent="0">
              <a:buNone/>
              <a:defRPr sz="3200">
                <a:latin typeface="微软雅黑" panose="020B0503020204020204" charset="-122"/>
                <a:ea typeface="微软雅黑" panose="020B050302020402020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dirty="0"/>
          </a:p>
        </p:txBody>
      </p:sp>
      <p:sp>
        <p:nvSpPr>
          <p:cNvPr id="1048918" name="文本占位符 3"/>
          <p:cNvSpPr>
            <a:spLocks noGrp="1"/>
          </p:cNvSpPr>
          <p:nvPr>
            <p:ph type="body" sz="half" idx="2" hasCustomPrompt="1"/>
          </p:nvPr>
        </p:nvSpPr>
        <p:spPr>
          <a:xfrm>
            <a:off x="695326" y="1715919"/>
            <a:ext cx="3355680" cy="3725511"/>
          </a:xfrm>
          <a:prstGeom prst="rect">
            <a:avLst/>
          </a:prstGeom>
        </p:spPr>
        <p:txBody>
          <a:bodyPr lIns="0">
            <a:noAutofit/>
          </a:bodyPr>
          <a:lstStyle>
            <a:lvl1pPr marL="0" indent="0" algn="just">
              <a:lnSpc>
                <a:spcPct val="160000"/>
              </a:lnSpc>
              <a:spcBef>
                <a:spcPts val="0"/>
              </a:spcBef>
              <a:spcAft>
                <a:spcPts val="2000"/>
              </a:spcAft>
              <a:buNone/>
              <a:defRPr lang="zh-CN" altLang="en-US" sz="1100" spc="130" baseline="0" smtClean="0">
                <a:solidFill>
                  <a:srgbClr val="1E2530"/>
                </a:solidFill>
                <a:effectLst/>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dirty="0">
                <a:solidFill>
                  <a:srgbClr val="1E2530"/>
                </a:solidFill>
                <a:effectLst/>
                <a:latin typeface="PingFang SC" panose="020B0400000000000000" charset="-122"/>
              </a:rPr>
              <a:t>正文部分：字间距</a:t>
            </a:r>
            <a:r>
              <a:rPr lang="en-US" altLang="zh-CN" dirty="0">
                <a:solidFill>
                  <a:srgbClr val="1E2530"/>
                </a:solidFill>
                <a:effectLst/>
                <a:latin typeface="PingFang SC" panose="020B0400000000000000" charset="-122"/>
              </a:rPr>
              <a:t>11%</a:t>
            </a:r>
            <a:r>
              <a:rPr lang="zh-CN" altLang="en-US" dirty="0">
                <a:solidFill>
                  <a:srgbClr val="1E2530"/>
                </a:solidFill>
                <a:effectLst/>
                <a:latin typeface="PingFang SC" panose="020B0400000000000000" charset="-122"/>
              </a:rPr>
              <a:t>，行间距</a:t>
            </a:r>
            <a:r>
              <a:rPr lang="en-US" altLang="zh-CN" dirty="0">
                <a:solidFill>
                  <a:srgbClr val="1E2530"/>
                </a:solidFill>
                <a:effectLst/>
                <a:latin typeface="PingFang SC" panose="020B0400000000000000" charset="-122"/>
              </a:rPr>
              <a:t>1.3</a:t>
            </a:r>
            <a:r>
              <a:rPr lang="zh-CN" altLang="en-US" dirty="0">
                <a:solidFill>
                  <a:srgbClr val="1E2530"/>
                </a:solidFill>
                <a:effectLst/>
                <a:latin typeface="PingFang SC" panose="020B0400000000000000" charset="-122"/>
              </a:rPr>
              <a:t>磅。</a:t>
            </a:r>
          </a:p>
          <a:p>
            <a:r>
              <a:rPr lang="zh-CN" altLang="en-US" dirty="0">
                <a:solidFill>
                  <a:srgbClr val="1E2530"/>
                </a:solidFill>
                <a:effectLst/>
                <a:latin typeface="PingFang SC" panose="020B0400000000000000" charset="-122"/>
              </a:rPr>
              <a:t>正文的字间距和行间距已经设置好，如果发现内容过多，请先减少字间距，或缩减正文内容。请勿调整行间距，内容真的过多请跨页处理。</a:t>
            </a:r>
            <a:endParaRPr lang="en-US" altLang="zh-CN" dirty="0">
              <a:solidFill>
                <a:srgbClr val="1E2530"/>
              </a:solidFill>
              <a:effectLst/>
              <a:latin typeface="PingFang SC" panose="020B0400000000000000" charset="-122"/>
            </a:endParaRPr>
          </a:p>
          <a:p>
            <a:r>
              <a:rPr lang="zh-CN" altLang="en-US" dirty="0">
                <a:solidFill>
                  <a:srgbClr val="1E2530"/>
                </a:solidFill>
                <a:effectLst/>
                <a:latin typeface="PingFang SC" panose="020B0400000000000000" charset="-122"/>
              </a:rPr>
              <a:t>段落开始不缩进，段落直接空一行作为段间距来处理。</a:t>
            </a:r>
          </a:p>
          <a:p>
            <a:r>
              <a:rPr lang="zh-CN" altLang="en-US" dirty="0">
                <a:solidFill>
                  <a:srgbClr val="1E2530"/>
                </a:solidFill>
                <a:effectLst/>
                <a:latin typeface="PingFang SC" panose="020B0400000000000000" charset="-122"/>
              </a:rPr>
              <a:t>图片可直接替换，遮罩已经建好，在这个大小范围内裁切照片，请勿调整图片范围大小。方法见下页。</a:t>
            </a:r>
          </a:p>
          <a:p>
            <a:r>
              <a:rPr lang="zh-CN" altLang="en-US" dirty="0">
                <a:solidFill>
                  <a:srgbClr val="1E2530"/>
                </a:solidFill>
                <a:effectLst/>
                <a:latin typeface="PingFang SC" panose="020B0400000000000000" charset="-122"/>
              </a:rPr>
              <a:t>此处为内容最底部高度，请不要继续往下添加。</a:t>
            </a:r>
          </a:p>
        </p:txBody>
      </p:sp>
      <p:sp>
        <p:nvSpPr>
          <p:cNvPr id="1048919" name="文本占位符 3"/>
          <p:cNvSpPr>
            <a:spLocks noGrp="1"/>
          </p:cNvSpPr>
          <p:nvPr>
            <p:ph type="body" sz="half" idx="10" hasCustomPrompt="1"/>
          </p:nvPr>
        </p:nvSpPr>
        <p:spPr>
          <a:xfrm>
            <a:off x="695326" y="5739887"/>
            <a:ext cx="3355680" cy="634379"/>
          </a:xfrm>
          <a:prstGeom prst="rect">
            <a:avLst/>
          </a:prstGeom>
        </p:spPr>
        <p:txBody>
          <a:bodyPr lIns="0" bIns="0" anchor="b">
            <a:noAutofit/>
          </a:bodyPr>
          <a:lstStyle>
            <a:lvl1pPr marL="0" indent="0">
              <a:lnSpc>
                <a:spcPct val="150000"/>
              </a:lnSpc>
              <a:spcBef>
                <a:spcPts val="0"/>
              </a:spcBef>
              <a:spcAft>
                <a:spcPts val="0"/>
              </a:spcAft>
              <a:buNone/>
              <a:defRPr lang="zh-CN" altLang="en-US" sz="1100" spc="130" baseline="0" smtClean="0">
                <a:solidFill>
                  <a:srgbClr val="1E2530"/>
                </a:solidFill>
                <a:effectLst/>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dirty="0">
                <a:solidFill>
                  <a:srgbClr val="1E2530"/>
                </a:solidFill>
                <a:effectLst/>
                <a:latin typeface="PingFang SC" panose="020B0400000000000000" charset="-122"/>
              </a:rPr>
              <a:t>来自访谈：此内容保持一行，过多请缩减字间距</a:t>
            </a:r>
          </a:p>
          <a:p>
            <a:r>
              <a:rPr lang="zh-CN" altLang="en-US" dirty="0">
                <a:solidFill>
                  <a:srgbClr val="1E2530"/>
                </a:solidFill>
                <a:effectLst/>
                <a:latin typeface="PingFang SC" panose="020B0400000000000000" charset="-122"/>
              </a:rPr>
              <a:t>第三方服务商：</a:t>
            </a:r>
          </a:p>
        </p:txBody>
      </p:sp>
      <p:sp>
        <p:nvSpPr>
          <p:cNvPr id="1048920" name="文本占位符 12"/>
          <p:cNvSpPr>
            <a:spLocks noGrp="1"/>
          </p:cNvSpPr>
          <p:nvPr>
            <p:ph type="body" sz="quarter" idx="11" hasCustomPrompt="1"/>
          </p:nvPr>
        </p:nvSpPr>
        <p:spPr>
          <a:xfrm>
            <a:off x="695326" y="484586"/>
            <a:ext cx="3355680" cy="263525"/>
          </a:xfrm>
          <a:prstGeom prst="rect">
            <a:avLst/>
          </a:prstGeom>
        </p:spPr>
        <p:txBody>
          <a:bodyPr lIns="0">
            <a:noAutofit/>
          </a:bodyPr>
          <a:lstStyle>
            <a:lvl1pPr marL="0" indent="0">
              <a:buNone/>
              <a:defRPr sz="950" spc="130" baseline="0">
                <a:solidFill>
                  <a:srgbClr val="0281FF"/>
                </a:solidFill>
                <a:latin typeface="微软雅黑" panose="020B0503020204020204" charset="-122"/>
                <a:ea typeface="微软雅黑" panose="020B0503020204020204" charset="-122"/>
              </a:defRPr>
            </a:lvl1pPr>
          </a:lstStyle>
          <a:p>
            <a:pPr marL="228600" marR="0" lvl="0" indent="-228600" algn="l" defTabSz="914400" rtl="0" eaLnBrk="1" fontAlgn="auto" latinLnBrk="0" hangingPunct="1">
              <a:lnSpc>
                <a:spcPct val="90000"/>
              </a:lnSpc>
              <a:spcBef>
                <a:spcPts val="1000"/>
              </a:spcBef>
              <a:spcAft>
                <a:spcPts val="0"/>
              </a:spcAft>
              <a:buClrTx/>
              <a:buSzTx/>
            </a:pPr>
            <a:r>
              <a:rPr kumimoji="1" lang="zh-CN" altLang="en-US" dirty="0"/>
              <a:t>章节</a:t>
            </a:r>
          </a:p>
        </p:txBody>
      </p:sp>
      <p:sp>
        <p:nvSpPr>
          <p:cNvPr id="1048921" name="图片占位符 2"/>
          <p:cNvSpPr>
            <a:spLocks noGrp="1"/>
          </p:cNvSpPr>
          <p:nvPr>
            <p:ph type="pic" idx="12"/>
          </p:nvPr>
        </p:nvSpPr>
        <p:spPr>
          <a:xfrm>
            <a:off x="8521005" y="1052511"/>
            <a:ext cx="2975670" cy="5292725"/>
          </a:xfrm>
          <a:prstGeom prst="rect">
            <a:avLst/>
          </a:prstGeom>
          <a:ln w="6350">
            <a:solidFill>
              <a:srgbClr val="1E2530">
                <a:alpha val="25000"/>
              </a:srgbClr>
            </a:solidFill>
          </a:ln>
        </p:spPr>
        <p:txBody>
          <a:bodyPr/>
          <a:lstStyle>
            <a:lvl1pPr marL="0" indent="0">
              <a:buNone/>
              <a:defRPr sz="3200">
                <a:latin typeface="微软雅黑" panose="020B0503020204020204" charset="-122"/>
                <a:ea typeface="微软雅黑" panose="020B050302020402020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痛点对比">
    <p:spTree>
      <p:nvGrpSpPr>
        <p:cNvPr id="1" name=""/>
        <p:cNvGrpSpPr/>
        <p:nvPr/>
      </p:nvGrpSpPr>
      <p:grpSpPr>
        <a:xfrm>
          <a:off x="0" y="0"/>
          <a:ext cx="0" cy="0"/>
          <a:chOff x="0" y="0"/>
          <a:chExt cx="0" cy="0"/>
        </a:xfrm>
      </p:grpSpPr>
      <p:graphicFrame>
        <p:nvGraphicFramePr>
          <p:cNvPr id="4194309" name="表格 7"/>
          <p:cNvGraphicFramePr>
            <a:graphicFrameLocks noGrp="1"/>
          </p:cNvGraphicFramePr>
          <p:nvPr userDrawn="1"/>
        </p:nvGraphicFramePr>
        <p:xfrm>
          <a:off x="695325" y="1707546"/>
          <a:ext cx="10801350" cy="4647664"/>
        </p:xfrm>
        <a:graphic>
          <a:graphicData uri="http://schemas.openxmlformats.org/drawingml/2006/table">
            <a:tbl>
              <a:tblPr bandRow="1">
                <a:tableStyleId>{F5AB1C69-6EDB-4FF4-983F-18BD219EF322}</a:tableStyleId>
              </a:tblPr>
              <a:tblGrid>
                <a:gridCol w="5400675">
                  <a:extLst>
                    <a:ext uri="{9D8B030D-6E8A-4147-A177-3AD203B41FA5}">
                      <a16:colId xmlns:a16="http://schemas.microsoft.com/office/drawing/2014/main" val="20000"/>
                    </a:ext>
                  </a:extLst>
                </a:gridCol>
                <a:gridCol w="5400675">
                  <a:extLst>
                    <a:ext uri="{9D8B030D-6E8A-4147-A177-3AD203B41FA5}">
                      <a16:colId xmlns:a16="http://schemas.microsoft.com/office/drawing/2014/main" val="20001"/>
                    </a:ext>
                  </a:extLst>
                </a:gridCol>
              </a:tblGrid>
              <a:tr h="663952">
                <a:tc>
                  <a:txBody>
                    <a:bodyPr/>
                    <a:lstStyle/>
                    <a:p>
                      <a:r>
                        <a:rPr lang="zh-CN" altLang="en-US" dirty="0"/>
                        <a:t> </a:t>
                      </a:r>
                    </a:p>
                  </a:txBody>
                  <a:tcPr>
                    <a:lnL w="12700" cmpd="sng">
                      <a:noFill/>
                    </a:lnL>
                    <a:lnR w="12700" cmpd="sng">
                      <a:noFill/>
                    </a:lnR>
                    <a:lnT w="12700" cap="flat" cmpd="sng" algn="ctr">
                      <a:noFill/>
                      <a:prstDash val="solid"/>
                      <a:round/>
                      <a:headEnd type="none" w="med" len="med"/>
                      <a:tailEnd type="none" w="med" len="med"/>
                    </a:lnT>
                    <a:lnB w="12700" cmpd="sng">
                      <a:noFill/>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solidFill>
                      <a:schemeClr val="bg1"/>
                    </a:solidFill>
                  </a:tcPr>
                </a:tc>
                <a:tc>
                  <a:txBody>
                    <a:bodyPr/>
                    <a:lstStyle/>
                    <a:p>
                      <a:endParaRPr lang="zh-CN" altLang="en-US" dirty="0"/>
                    </a:p>
                  </a:txBody>
                  <a:tcPr>
                    <a:lnL w="12700" cmpd="sng">
                      <a:noFill/>
                    </a:lnL>
                    <a:lnR w="12700" cmpd="sng">
                      <a:noFill/>
                    </a:lnR>
                    <a:lnT w="12700" cap="flat" cmpd="sng" algn="ctr">
                      <a:noFill/>
                      <a:prstDash val="solid"/>
                      <a:round/>
                      <a:headEnd type="none" w="med" len="med"/>
                      <a:tailEnd type="none" w="med" len="med"/>
                    </a:lnT>
                    <a:lnB w="12700" cmpd="sng">
                      <a:noFill/>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solidFill>
                      <a:schemeClr val="bg1"/>
                    </a:solidFill>
                  </a:tcPr>
                </a:tc>
                <a:extLst>
                  <a:ext uri="{0D108BD9-81ED-4DB2-BD59-A6C34878D82A}">
                    <a16:rowId xmlns:a16="http://schemas.microsoft.com/office/drawing/2014/main" val="10000"/>
                  </a:ext>
                </a:extLst>
              </a:tr>
              <a:tr h="663952">
                <a:tc>
                  <a:txBody>
                    <a:bodyPr/>
                    <a:lstStyle/>
                    <a:p>
                      <a:endParaRPr lang="zh-CN" alt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FEFEF"/>
                    </a:solidFill>
                  </a:tcPr>
                </a:tc>
                <a:tc>
                  <a:txBody>
                    <a:bodyPr/>
                    <a:lstStyle/>
                    <a:p>
                      <a:endParaRPr lang="zh-CN" alt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FEFEF"/>
                    </a:solidFill>
                  </a:tcPr>
                </a:tc>
                <a:extLst>
                  <a:ext uri="{0D108BD9-81ED-4DB2-BD59-A6C34878D82A}">
                    <a16:rowId xmlns:a16="http://schemas.microsoft.com/office/drawing/2014/main" val="10001"/>
                  </a:ext>
                </a:extLst>
              </a:tr>
              <a:tr h="663952">
                <a:tc>
                  <a:txBody>
                    <a:bodyPr/>
                    <a:lstStyle/>
                    <a:p>
                      <a:endParaRPr lang="zh-CN" alt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zh-CN" alt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63952">
                <a:tc>
                  <a:txBody>
                    <a:bodyPr/>
                    <a:lstStyle/>
                    <a:p>
                      <a:endParaRPr lang="zh-CN" alt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FEFEF"/>
                    </a:solidFill>
                  </a:tcPr>
                </a:tc>
                <a:tc>
                  <a:txBody>
                    <a:bodyPr/>
                    <a:lstStyle/>
                    <a:p>
                      <a:endParaRPr lang="zh-CN" alt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FEFEF"/>
                    </a:solidFill>
                  </a:tcPr>
                </a:tc>
                <a:extLst>
                  <a:ext uri="{0D108BD9-81ED-4DB2-BD59-A6C34878D82A}">
                    <a16:rowId xmlns:a16="http://schemas.microsoft.com/office/drawing/2014/main" val="10003"/>
                  </a:ext>
                </a:extLst>
              </a:tr>
              <a:tr h="663952">
                <a:tc>
                  <a:txBody>
                    <a:bodyPr/>
                    <a:lstStyle/>
                    <a:p>
                      <a:endParaRPr lang="zh-CN" alt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zh-CN" alt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63952">
                <a:tc>
                  <a:txBody>
                    <a:bodyPr/>
                    <a:lstStyle/>
                    <a:p>
                      <a:endParaRPr lang="zh-CN" alt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FEFEF"/>
                    </a:solidFill>
                  </a:tcPr>
                </a:tc>
                <a:tc>
                  <a:txBody>
                    <a:bodyPr/>
                    <a:lstStyle/>
                    <a:p>
                      <a:endParaRPr lang="zh-CN" alt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FEFEF"/>
                    </a:solidFill>
                  </a:tcPr>
                </a:tc>
                <a:extLst>
                  <a:ext uri="{0D108BD9-81ED-4DB2-BD59-A6C34878D82A}">
                    <a16:rowId xmlns:a16="http://schemas.microsoft.com/office/drawing/2014/main" val="10005"/>
                  </a:ext>
                </a:extLst>
              </a:tr>
              <a:tr h="663952">
                <a:tc>
                  <a:txBody>
                    <a:bodyPr/>
                    <a:lstStyle/>
                    <a:p>
                      <a:endParaRPr lang="zh-CN" alt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zh-CN" alt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cxnSp>
        <p:nvCxnSpPr>
          <p:cNvPr id="3145804" name="直线连接符 18"/>
          <p:cNvCxnSpPr/>
          <p:nvPr userDrawn="1"/>
        </p:nvCxnSpPr>
        <p:spPr>
          <a:xfrm>
            <a:off x="695324" y="1707544"/>
            <a:ext cx="10801351" cy="0"/>
          </a:xfrm>
          <a:prstGeom prst="line">
            <a:avLst/>
          </a:prstGeom>
          <a:ln w="25400">
            <a:solidFill>
              <a:srgbClr val="1E2530"/>
            </a:solidFill>
          </a:ln>
        </p:spPr>
        <p:style>
          <a:lnRef idx="1">
            <a:schemeClr val="accent1"/>
          </a:lnRef>
          <a:fillRef idx="0">
            <a:schemeClr val="accent1"/>
          </a:fillRef>
          <a:effectRef idx="0">
            <a:schemeClr val="accent1"/>
          </a:effectRef>
          <a:fontRef idx="minor">
            <a:schemeClr val="tx1"/>
          </a:fontRef>
        </p:style>
      </p:cxnSp>
      <p:sp>
        <p:nvSpPr>
          <p:cNvPr id="1048922" name="文本占位符 26"/>
          <p:cNvSpPr>
            <a:spLocks noGrp="1"/>
          </p:cNvSpPr>
          <p:nvPr>
            <p:ph type="body" sz="quarter" idx="14" hasCustomPrompt="1"/>
          </p:nvPr>
        </p:nvSpPr>
        <p:spPr>
          <a:xfrm>
            <a:off x="695325" y="1075758"/>
            <a:ext cx="5130580" cy="512762"/>
          </a:xfrm>
          <a:prstGeom prst="rect">
            <a:avLst/>
          </a:prstGeom>
        </p:spPr>
        <p:txBody>
          <a:bodyPr lIns="0" rIns="0" anchor="ctr">
            <a:normAutofit/>
          </a:bodyPr>
          <a:lstStyle>
            <a:lvl1pPr marL="0" indent="0">
              <a:buFontTx/>
              <a:buNone/>
              <a:defRPr sz="1800" b="1" spc="100" baseline="0">
                <a:solidFill>
                  <a:srgbClr val="1E2530"/>
                </a:solidFill>
                <a:latin typeface="微软雅黑" panose="020B0503020204020204" charset="-122"/>
                <a:ea typeface="微软雅黑" panose="020B0503020204020204" charset="-122"/>
              </a:defRPr>
            </a:lvl1pPr>
            <a:lvl2pPr marL="457200" indent="0">
              <a:buFontTx/>
              <a:buNone/>
            </a:lvl2pPr>
            <a:lvl3pPr marL="914400" indent="0">
              <a:buFontTx/>
              <a:buNone/>
            </a:lvl3pPr>
            <a:lvl4pPr marL="1371600" indent="0">
              <a:buFontTx/>
              <a:buNone/>
            </a:lvl4pPr>
            <a:lvl5pPr marL="1828800" indent="0">
              <a:buFontTx/>
              <a:buNone/>
            </a:lvl5pPr>
          </a:lstStyle>
          <a:p>
            <a:r>
              <a:rPr lang="zh-CN" altLang="en-US" dirty="0">
                <a:solidFill>
                  <a:srgbClr val="000000"/>
                </a:solidFill>
                <a:latin typeface="PingFang SC" panose="020B0400000000000000" charset="-122"/>
              </a:rPr>
              <a:t>传统连锁零售行业痛点</a:t>
            </a:r>
            <a:endParaRPr lang="zh-CN" altLang="en-US" dirty="0">
              <a:solidFill>
                <a:srgbClr val="000000"/>
              </a:solidFill>
              <a:latin typeface="PingFang SC Semibold" panose="020B0400000000000000" charset="-122"/>
            </a:endParaRPr>
          </a:p>
        </p:txBody>
      </p:sp>
      <p:sp>
        <p:nvSpPr>
          <p:cNvPr id="1048923" name="文本占位符 26"/>
          <p:cNvSpPr>
            <a:spLocks noGrp="1"/>
          </p:cNvSpPr>
          <p:nvPr>
            <p:ph type="body" sz="quarter" idx="13" hasCustomPrompt="1"/>
          </p:nvPr>
        </p:nvSpPr>
        <p:spPr>
          <a:xfrm>
            <a:off x="6366095" y="1075758"/>
            <a:ext cx="5130580" cy="512762"/>
          </a:xfrm>
          <a:prstGeom prst="rect">
            <a:avLst/>
          </a:prstGeom>
        </p:spPr>
        <p:txBody>
          <a:bodyPr lIns="0" rIns="0" anchor="ctr">
            <a:normAutofit/>
          </a:bodyPr>
          <a:lstStyle>
            <a:lvl1pPr marL="0" indent="0">
              <a:buFontTx/>
              <a:buNone/>
              <a:defRPr sz="1800" b="1" spc="100" baseline="0">
                <a:solidFill>
                  <a:srgbClr val="1E2530"/>
                </a:solidFill>
                <a:latin typeface="微软雅黑" panose="020B0503020204020204" charset="-122"/>
                <a:ea typeface="微软雅黑" panose="020B0503020204020204" charset="-122"/>
              </a:defRPr>
            </a:lvl1pPr>
            <a:lvl2pPr marL="457200" indent="0">
              <a:buFontTx/>
              <a:buNone/>
            </a:lvl2pPr>
            <a:lvl3pPr marL="914400" indent="0">
              <a:buFontTx/>
              <a:buNone/>
            </a:lvl3pPr>
            <a:lvl4pPr marL="1371600" indent="0">
              <a:buFontTx/>
              <a:buNone/>
            </a:lvl4pPr>
            <a:lvl5pPr marL="1828800" indent="0">
              <a:buFontTx/>
              <a:buNone/>
            </a:lvl5pPr>
          </a:lstStyle>
          <a:p>
            <a:r>
              <a:rPr lang="zh-CN" altLang="en-US" dirty="0">
                <a:solidFill>
                  <a:srgbClr val="000000"/>
                </a:solidFill>
                <a:latin typeface="PingFang SC" panose="020B0400000000000000" charset="-122"/>
              </a:rPr>
              <a:t>企业微信解决方案</a:t>
            </a:r>
            <a:endParaRPr lang="zh-CN" altLang="en-US" dirty="0">
              <a:solidFill>
                <a:srgbClr val="000000"/>
              </a:solidFill>
              <a:latin typeface="PingFang SC Semibold" panose="020B0400000000000000" charset="-122"/>
            </a:endParaRPr>
          </a:p>
        </p:txBody>
      </p:sp>
      <p:sp>
        <p:nvSpPr>
          <p:cNvPr id="1048924" name="文本占位符 3"/>
          <p:cNvSpPr>
            <a:spLocks noGrp="1"/>
          </p:cNvSpPr>
          <p:nvPr>
            <p:ph type="body" sz="half" idx="15" hasCustomPrompt="1"/>
          </p:nvPr>
        </p:nvSpPr>
        <p:spPr>
          <a:xfrm>
            <a:off x="695324" y="1707543"/>
            <a:ext cx="5130580" cy="4647667"/>
          </a:xfrm>
          <a:prstGeom prst="rect">
            <a:avLst/>
          </a:prstGeom>
        </p:spPr>
        <p:txBody>
          <a:bodyPr lIns="0" tIns="198000" rIns="0" bIns="198000">
            <a:noAutofit/>
          </a:bodyPr>
          <a:lstStyle>
            <a:lvl1pPr marL="0" marR="0" indent="0" algn="l" defTabSz="914400" rtl="0" eaLnBrk="1" fontAlgn="auto" latinLnBrk="0" hangingPunct="1">
              <a:lnSpc>
                <a:spcPct val="160000"/>
              </a:lnSpc>
              <a:spcBef>
                <a:spcPts val="0"/>
              </a:spcBef>
              <a:spcAft>
                <a:spcPts val="3100"/>
              </a:spcAft>
              <a:buClrTx/>
              <a:buSzTx/>
              <a:buFont typeface="+mj-lt"/>
              <a:buNone/>
              <a:defRPr lang="zh-CN" altLang="en-US" sz="1100" spc="130" baseline="0" smtClean="0">
                <a:effectLst/>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ltLang="zh-CN" dirty="0">
                <a:solidFill>
                  <a:srgbClr val="1E2530"/>
                </a:solidFill>
                <a:effectLst/>
                <a:latin typeface="DIN-BlackItalicAlt" charset="0"/>
              </a:rPr>
              <a:t>1.  </a:t>
            </a:r>
            <a:r>
              <a:rPr lang="zh-CN" altLang="en-US" dirty="0">
                <a:solidFill>
                  <a:srgbClr val="1E2530"/>
                </a:solidFill>
                <a:effectLst/>
                <a:latin typeface="PingFang SC" panose="020B0400000000000000" charset="-122"/>
              </a:rPr>
              <a:t>人员变动大，企业群管理困难</a:t>
            </a:r>
          </a:p>
          <a:p>
            <a:r>
              <a:rPr lang="en-US" altLang="zh-CN" dirty="0">
                <a:solidFill>
                  <a:srgbClr val="1E2530"/>
                </a:solidFill>
                <a:effectLst/>
                <a:latin typeface="DIN-BlackItalicAlt" charset="0"/>
              </a:rPr>
              <a:t>2.</a:t>
            </a:r>
            <a:r>
              <a:rPr lang="zh-CN" altLang="en-US" dirty="0">
                <a:solidFill>
                  <a:srgbClr val="1E2530"/>
                </a:solidFill>
                <a:effectLst/>
                <a:latin typeface="PingFang SC" panose="020B0400000000000000" charset="-122"/>
              </a:rPr>
              <a:t>  一线业务反馈滞后，处理延时</a:t>
            </a:r>
          </a:p>
          <a:p>
            <a:r>
              <a:rPr lang="en-US" altLang="zh-CN" dirty="0">
                <a:solidFill>
                  <a:srgbClr val="1E2530"/>
                </a:solidFill>
                <a:effectLst/>
                <a:latin typeface="DIN-BlackItalicAlt" charset="0"/>
              </a:rPr>
              <a:t>3.</a:t>
            </a:r>
            <a:r>
              <a:rPr lang="zh-CN" altLang="en-US" dirty="0">
                <a:solidFill>
                  <a:srgbClr val="1E2530"/>
                </a:solidFill>
                <a:effectLst/>
                <a:latin typeface="PingFang SC" panose="020B0400000000000000" charset="-122"/>
              </a:rPr>
              <a:t>  导购获取客户信息不及时，无法精准营销</a:t>
            </a:r>
          </a:p>
          <a:p>
            <a:r>
              <a:rPr lang="en-US" altLang="zh-CN" dirty="0">
                <a:solidFill>
                  <a:srgbClr val="1E2530"/>
                </a:solidFill>
                <a:effectLst/>
                <a:latin typeface="DIN-BlackItalicAlt" charset="0"/>
              </a:rPr>
              <a:t>4.</a:t>
            </a:r>
            <a:r>
              <a:rPr lang="zh-CN" altLang="en-US" dirty="0">
                <a:solidFill>
                  <a:srgbClr val="1E2530"/>
                </a:solidFill>
                <a:effectLst/>
                <a:latin typeface="PingFang SC" panose="020B0400000000000000" charset="-122"/>
              </a:rPr>
              <a:t>  销售数据报表更新查阅不及时</a:t>
            </a:r>
          </a:p>
          <a:p>
            <a:r>
              <a:rPr lang="en-US" altLang="zh-CN" dirty="0">
                <a:solidFill>
                  <a:srgbClr val="1E2530"/>
                </a:solidFill>
                <a:effectLst/>
                <a:latin typeface="DIN-BlackItalicAlt" charset="0"/>
              </a:rPr>
              <a:t>5.</a:t>
            </a:r>
            <a:r>
              <a:rPr lang="zh-CN" altLang="en-US" dirty="0">
                <a:solidFill>
                  <a:srgbClr val="1E2530"/>
                </a:solidFill>
                <a:effectLst/>
                <a:latin typeface="PingFang SC" panose="020B0400000000000000" charset="-122"/>
              </a:rPr>
              <a:t>  产品宣传、包装物料分发管理困难</a:t>
            </a:r>
          </a:p>
          <a:p>
            <a:r>
              <a:rPr lang="en-US" altLang="zh-CN" dirty="0">
                <a:solidFill>
                  <a:srgbClr val="1E2530"/>
                </a:solidFill>
                <a:effectLst/>
                <a:latin typeface="DIN-BlackItalicAlt" charset="0"/>
              </a:rPr>
              <a:t>6.</a:t>
            </a:r>
            <a:r>
              <a:rPr lang="zh-CN" altLang="en-US" dirty="0">
                <a:solidFill>
                  <a:srgbClr val="1E2530"/>
                </a:solidFill>
                <a:effectLst/>
                <a:latin typeface="PingFang SC" panose="020B0400000000000000" charset="-122"/>
              </a:rPr>
              <a:t>  门店分布广，人员变动大，培训困难</a:t>
            </a:r>
            <a:endParaRPr lang="en-US" altLang="zh-CN" dirty="0">
              <a:solidFill>
                <a:srgbClr val="1E2530"/>
              </a:solidFill>
              <a:effectLst/>
              <a:latin typeface="PingFang SC" panose="020B0400000000000000" charset="-122"/>
            </a:endParaRPr>
          </a:p>
          <a:p>
            <a:pPr marL="0" marR="0" lvl="0" indent="0" algn="l" defTabSz="914400" rtl="0" eaLnBrk="1" fontAlgn="auto" latinLnBrk="0" hangingPunct="1">
              <a:lnSpc>
                <a:spcPct val="160000"/>
              </a:lnSpc>
              <a:spcBef>
                <a:spcPts val="0"/>
              </a:spcBef>
              <a:spcAft>
                <a:spcPts val="3100"/>
              </a:spcAft>
              <a:buClrTx/>
              <a:buSzTx/>
              <a:buFont typeface="+mj-lt"/>
              <a:buNone/>
            </a:pPr>
            <a:r>
              <a:rPr lang="en-US" altLang="zh-CN" dirty="0">
                <a:solidFill>
                  <a:srgbClr val="1E2530"/>
                </a:solidFill>
                <a:effectLst/>
                <a:latin typeface="DIN-BlackItalicAlt" charset="0"/>
              </a:rPr>
              <a:t>7.</a:t>
            </a:r>
            <a:r>
              <a:rPr lang="zh-CN" altLang="en-US" dirty="0">
                <a:solidFill>
                  <a:srgbClr val="1E2530"/>
                </a:solidFill>
                <a:effectLst/>
                <a:latin typeface="PingFang SC" panose="020B0400000000000000" charset="-122"/>
              </a:rPr>
              <a:t>  门店分布广，人员变动大，培训困难</a:t>
            </a:r>
          </a:p>
        </p:txBody>
      </p:sp>
      <p:sp>
        <p:nvSpPr>
          <p:cNvPr id="1048925" name="文本占位符 3"/>
          <p:cNvSpPr>
            <a:spLocks noGrp="1"/>
          </p:cNvSpPr>
          <p:nvPr>
            <p:ph type="body" sz="half" idx="16" hasCustomPrompt="1"/>
          </p:nvPr>
        </p:nvSpPr>
        <p:spPr>
          <a:xfrm>
            <a:off x="6369756" y="1707543"/>
            <a:ext cx="5130580" cy="4647667"/>
          </a:xfrm>
          <a:prstGeom prst="rect">
            <a:avLst/>
          </a:prstGeom>
        </p:spPr>
        <p:txBody>
          <a:bodyPr lIns="0" tIns="198000" rIns="0" bIns="198000">
            <a:noAutofit/>
          </a:bodyPr>
          <a:lstStyle>
            <a:lvl1pPr marL="0" marR="0" indent="0" algn="l" defTabSz="914400" rtl="0" eaLnBrk="1" fontAlgn="auto" latinLnBrk="0" hangingPunct="1">
              <a:lnSpc>
                <a:spcPct val="160000"/>
              </a:lnSpc>
              <a:spcBef>
                <a:spcPts val="0"/>
              </a:spcBef>
              <a:spcAft>
                <a:spcPts val="3100"/>
              </a:spcAft>
              <a:buClrTx/>
              <a:buSzTx/>
              <a:buFont typeface="+mj-lt"/>
              <a:buNone/>
              <a:defRPr lang="zh-CN" altLang="en-US" sz="1100" spc="130" baseline="0" smtClean="0">
                <a:effectLst/>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ltLang="zh-CN" dirty="0">
                <a:solidFill>
                  <a:srgbClr val="1E2530"/>
                </a:solidFill>
                <a:effectLst/>
                <a:latin typeface="DIN-BlackItalicAlt" charset="0"/>
              </a:rPr>
              <a:t>1.</a:t>
            </a:r>
            <a:r>
              <a:rPr lang="zh-CN" altLang="en-US" dirty="0">
                <a:solidFill>
                  <a:srgbClr val="1E2530"/>
                </a:solidFill>
                <a:effectLst/>
                <a:latin typeface="PingFang SC" panose="020B0400000000000000" charset="-122"/>
              </a:rPr>
              <a:t>  人员变动大，企业群管理困难</a:t>
            </a:r>
          </a:p>
          <a:p>
            <a:r>
              <a:rPr lang="en-US" altLang="zh-CN" dirty="0">
                <a:solidFill>
                  <a:srgbClr val="1E2530"/>
                </a:solidFill>
                <a:effectLst/>
                <a:latin typeface="DIN-BlackItalicAlt" charset="0"/>
              </a:rPr>
              <a:t>2.</a:t>
            </a:r>
            <a:r>
              <a:rPr lang="zh-CN" altLang="en-US" dirty="0">
                <a:solidFill>
                  <a:srgbClr val="1E2530"/>
                </a:solidFill>
                <a:effectLst/>
                <a:latin typeface="PingFang SC" panose="020B0400000000000000" charset="-122"/>
              </a:rPr>
              <a:t>  一线业务反馈滞后，处理延时</a:t>
            </a:r>
          </a:p>
          <a:p>
            <a:r>
              <a:rPr lang="en-US" altLang="zh-CN" dirty="0">
                <a:solidFill>
                  <a:srgbClr val="1E2530"/>
                </a:solidFill>
                <a:effectLst/>
                <a:latin typeface="DIN-BlackItalicAlt" charset="0"/>
              </a:rPr>
              <a:t>3.</a:t>
            </a:r>
            <a:r>
              <a:rPr lang="zh-CN" altLang="en-US" dirty="0">
                <a:solidFill>
                  <a:srgbClr val="1E2530"/>
                </a:solidFill>
                <a:effectLst/>
                <a:latin typeface="PingFang SC" panose="020B0400000000000000" charset="-122"/>
              </a:rPr>
              <a:t>  导购获取客户信息不及时，无法精准营销</a:t>
            </a:r>
          </a:p>
          <a:p>
            <a:r>
              <a:rPr lang="en-US" altLang="zh-CN" dirty="0">
                <a:solidFill>
                  <a:srgbClr val="1E2530"/>
                </a:solidFill>
                <a:effectLst/>
                <a:latin typeface="DIN-BlackItalicAlt" charset="0"/>
              </a:rPr>
              <a:t>4.</a:t>
            </a:r>
            <a:r>
              <a:rPr lang="zh-CN" altLang="en-US" dirty="0">
                <a:solidFill>
                  <a:srgbClr val="1E2530"/>
                </a:solidFill>
                <a:effectLst/>
                <a:latin typeface="PingFang SC" panose="020B0400000000000000" charset="-122"/>
              </a:rPr>
              <a:t>  销售数据报表更新查阅不及时</a:t>
            </a:r>
          </a:p>
          <a:p>
            <a:r>
              <a:rPr lang="en-US" altLang="zh-CN" dirty="0">
                <a:solidFill>
                  <a:srgbClr val="1E2530"/>
                </a:solidFill>
                <a:effectLst/>
                <a:latin typeface="DIN-BlackItalicAlt" charset="0"/>
              </a:rPr>
              <a:t>5.</a:t>
            </a:r>
            <a:r>
              <a:rPr lang="zh-CN" altLang="en-US" dirty="0">
                <a:solidFill>
                  <a:srgbClr val="1E2530"/>
                </a:solidFill>
                <a:effectLst/>
                <a:latin typeface="PingFang SC" panose="020B0400000000000000" charset="-122"/>
              </a:rPr>
              <a:t>  产品宣传、包装物料分发管理困难</a:t>
            </a:r>
          </a:p>
          <a:p>
            <a:r>
              <a:rPr lang="en-US" altLang="zh-CN" dirty="0">
                <a:solidFill>
                  <a:srgbClr val="1E2530"/>
                </a:solidFill>
                <a:effectLst/>
                <a:latin typeface="DIN-BlackItalicAlt" charset="0"/>
              </a:rPr>
              <a:t>6.</a:t>
            </a:r>
            <a:r>
              <a:rPr lang="zh-CN" altLang="en-US" dirty="0">
                <a:solidFill>
                  <a:srgbClr val="1E2530"/>
                </a:solidFill>
                <a:effectLst/>
                <a:latin typeface="PingFang SC" panose="020B0400000000000000" charset="-122"/>
              </a:rPr>
              <a:t>  门店分布广，人员变动大，培训困难</a:t>
            </a:r>
            <a:endParaRPr lang="en-US" altLang="zh-CN" dirty="0">
              <a:solidFill>
                <a:srgbClr val="1E2530"/>
              </a:solidFill>
              <a:effectLst/>
              <a:latin typeface="PingFang SC" panose="020B0400000000000000" charset="-122"/>
            </a:endParaRPr>
          </a:p>
          <a:p>
            <a:pPr marL="0" marR="0" lvl="0" indent="0" algn="l" defTabSz="914400" rtl="0" eaLnBrk="1" fontAlgn="auto" latinLnBrk="0" hangingPunct="1">
              <a:lnSpc>
                <a:spcPct val="160000"/>
              </a:lnSpc>
              <a:spcBef>
                <a:spcPts val="0"/>
              </a:spcBef>
              <a:spcAft>
                <a:spcPts val="3100"/>
              </a:spcAft>
              <a:buClrTx/>
              <a:buSzTx/>
              <a:buFont typeface="+mj-lt"/>
              <a:buNone/>
            </a:pPr>
            <a:r>
              <a:rPr lang="en-US" altLang="zh-CN" dirty="0">
                <a:solidFill>
                  <a:srgbClr val="1E2530"/>
                </a:solidFill>
                <a:effectLst/>
                <a:latin typeface="DIN-BlackItalicAlt" charset="0"/>
              </a:rPr>
              <a:t>7.</a:t>
            </a:r>
            <a:r>
              <a:rPr lang="zh-CN" altLang="en-US" dirty="0">
                <a:solidFill>
                  <a:srgbClr val="1E2530"/>
                </a:solidFill>
                <a:effectLst/>
                <a:latin typeface="PingFang SC" panose="020B0400000000000000" charset="-122"/>
              </a:rPr>
              <a:t>  门店分布广，人员变动大，培训困难</a:t>
            </a:r>
            <a:endParaRPr lang="en-US" altLang="zh-CN" dirty="0">
              <a:solidFill>
                <a:srgbClr val="1E2530"/>
              </a:solidFill>
              <a:effectLst/>
              <a:latin typeface="PingFang SC" panose="020B0400000000000000"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企业微信解决方案">
    <p:spTree>
      <p:nvGrpSpPr>
        <p:cNvPr id="1" name=""/>
        <p:cNvGrpSpPr/>
        <p:nvPr/>
      </p:nvGrpSpPr>
      <p:grpSpPr>
        <a:xfrm>
          <a:off x="0" y="0"/>
          <a:ext cx="0" cy="0"/>
          <a:chOff x="0" y="0"/>
          <a:chExt cx="0" cy="0"/>
        </a:xfrm>
      </p:grpSpPr>
      <p:graphicFrame>
        <p:nvGraphicFramePr>
          <p:cNvPr id="4194308" name="表格 8"/>
          <p:cNvGraphicFramePr>
            <a:graphicFrameLocks noGrp="1"/>
          </p:cNvGraphicFramePr>
          <p:nvPr userDrawn="1"/>
        </p:nvGraphicFramePr>
        <p:xfrm>
          <a:off x="716091" y="1631215"/>
          <a:ext cx="10801352" cy="4934477"/>
        </p:xfrm>
        <a:graphic>
          <a:graphicData uri="http://schemas.openxmlformats.org/drawingml/2006/table">
            <a:tbl>
              <a:tblPr firstRow="1" bandRow="1">
                <a:tableStyleId>{5C22544A-7EE6-4342-B048-85BDC9FD1C3A}</a:tableStyleId>
              </a:tblPr>
              <a:tblGrid>
                <a:gridCol w="1779310">
                  <a:extLst>
                    <a:ext uri="{9D8B030D-6E8A-4147-A177-3AD203B41FA5}">
                      <a16:colId xmlns:a16="http://schemas.microsoft.com/office/drawing/2014/main" val="20000"/>
                    </a:ext>
                  </a:extLst>
                </a:gridCol>
                <a:gridCol w="2039815">
                  <a:extLst>
                    <a:ext uri="{9D8B030D-6E8A-4147-A177-3AD203B41FA5}">
                      <a16:colId xmlns:a16="http://schemas.microsoft.com/office/drawing/2014/main" val="20001"/>
                    </a:ext>
                  </a:extLst>
                </a:gridCol>
                <a:gridCol w="2058999">
                  <a:extLst>
                    <a:ext uri="{9D8B030D-6E8A-4147-A177-3AD203B41FA5}">
                      <a16:colId xmlns:a16="http://schemas.microsoft.com/office/drawing/2014/main" val="20002"/>
                    </a:ext>
                  </a:extLst>
                </a:gridCol>
                <a:gridCol w="4923228">
                  <a:extLst>
                    <a:ext uri="{9D8B030D-6E8A-4147-A177-3AD203B41FA5}">
                      <a16:colId xmlns:a16="http://schemas.microsoft.com/office/drawing/2014/main" val="20003"/>
                    </a:ext>
                  </a:extLst>
                </a:gridCol>
              </a:tblGrid>
              <a:tr h="552809">
                <a:tc>
                  <a:txBody>
                    <a:bodyPr/>
                    <a:lstStyle/>
                    <a:p>
                      <a:pPr algn="r"/>
                      <a:endParaRPr lang="zh-CN" altLang="en-US" dirty="0"/>
                    </a:p>
                  </a:txBody>
                  <a:tcPr>
                    <a:lnL w="19050" cap="flat" cmpd="sng" algn="ctr">
                      <a:noFill/>
                      <a:prstDash val="solid"/>
                      <a:round/>
                      <a:headEnd type="none" w="med" len="med"/>
                      <a:tailEnd type="none" w="med" len="med"/>
                    </a:lnL>
                    <a:lnR w="6350" cap="flat" cmpd="sng" algn="ctr">
                      <a:solidFill>
                        <a:srgbClr val="1E2530">
                          <a:alpha val="29804"/>
                        </a:srgbClr>
                      </a:solidFill>
                      <a:prstDash val="solid"/>
                      <a:round/>
                      <a:headEnd type="none" w="med" len="med"/>
                      <a:tailEnd type="none" w="med" len="med"/>
                    </a:lnR>
                    <a:lnT w="12700" cap="flat" cmpd="sng" algn="ctr">
                      <a:solidFill>
                        <a:srgbClr val="1E2530"/>
                      </a:solidFill>
                      <a:prstDash val="solid"/>
                      <a:round/>
                      <a:headEnd type="none" w="med" len="med"/>
                      <a:tailEnd type="none" w="med" len="med"/>
                    </a:lnT>
                    <a:lnB w="12700" cap="flat" cmpd="sng" algn="ctr">
                      <a:solidFill>
                        <a:srgbClr val="1E2530"/>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tc>
                  <a:txBody>
                    <a:bodyPr/>
                    <a:lstStyle/>
                    <a:p>
                      <a:pPr algn="r"/>
                      <a:endParaRPr lang="zh-CN" altLang="en-US" dirty="0"/>
                    </a:p>
                  </a:txBody>
                  <a:tcPr>
                    <a:lnL w="6350" cap="flat" cmpd="sng" algn="ctr">
                      <a:solidFill>
                        <a:srgbClr val="1E2530">
                          <a:alpha val="29804"/>
                        </a:srgbClr>
                      </a:solidFill>
                      <a:prstDash val="solid"/>
                      <a:round/>
                      <a:headEnd type="none" w="med" len="med"/>
                      <a:tailEnd type="none" w="med" len="med"/>
                    </a:lnL>
                    <a:lnR w="6350" cap="flat" cmpd="sng" algn="ctr">
                      <a:solidFill>
                        <a:srgbClr val="1E2530">
                          <a:alpha val="29804"/>
                        </a:srgbClr>
                      </a:solidFill>
                      <a:prstDash val="solid"/>
                      <a:round/>
                      <a:headEnd type="none" w="med" len="med"/>
                      <a:tailEnd type="none" w="med" len="med"/>
                    </a:lnR>
                    <a:lnT w="12700" cap="flat" cmpd="sng" algn="ctr">
                      <a:solidFill>
                        <a:srgbClr val="1E2530"/>
                      </a:solidFill>
                      <a:prstDash val="solid"/>
                      <a:round/>
                      <a:headEnd type="none" w="med" len="med"/>
                      <a:tailEnd type="none" w="med" len="med"/>
                    </a:lnT>
                    <a:lnB w="12700" cap="flat" cmpd="sng" algn="ctr">
                      <a:solidFill>
                        <a:srgbClr val="1E2530"/>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tc>
                  <a:txBody>
                    <a:bodyPr/>
                    <a:lstStyle/>
                    <a:p>
                      <a:pPr algn="r"/>
                      <a:endParaRPr lang="zh-CN" altLang="en-US" dirty="0"/>
                    </a:p>
                  </a:txBody>
                  <a:tcPr>
                    <a:lnL w="6350" cap="flat" cmpd="sng" algn="ctr">
                      <a:solidFill>
                        <a:srgbClr val="1E2530">
                          <a:alpha val="29804"/>
                        </a:srgbClr>
                      </a:solidFill>
                      <a:prstDash val="solid"/>
                      <a:round/>
                      <a:headEnd type="none" w="med" len="med"/>
                      <a:tailEnd type="none" w="med" len="med"/>
                    </a:lnL>
                    <a:lnR w="6350" cap="flat" cmpd="sng" algn="ctr">
                      <a:solidFill>
                        <a:srgbClr val="1E2530">
                          <a:alpha val="29804"/>
                        </a:srgbClr>
                      </a:solidFill>
                      <a:prstDash val="solid"/>
                      <a:round/>
                      <a:headEnd type="none" w="med" len="med"/>
                      <a:tailEnd type="none" w="med" len="med"/>
                    </a:lnR>
                    <a:lnT w="12700" cap="flat" cmpd="sng" algn="ctr">
                      <a:solidFill>
                        <a:srgbClr val="1E2530"/>
                      </a:solidFill>
                      <a:prstDash val="solid"/>
                      <a:round/>
                      <a:headEnd type="none" w="med" len="med"/>
                      <a:tailEnd type="none" w="med" len="med"/>
                    </a:lnT>
                    <a:lnB w="12700" cap="flat" cmpd="sng" algn="ctr">
                      <a:solidFill>
                        <a:srgbClr val="1E2530"/>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tc>
                  <a:txBody>
                    <a:bodyPr/>
                    <a:lstStyle/>
                    <a:p>
                      <a:pPr algn="r"/>
                      <a:endParaRPr lang="zh-CN" altLang="en-US" dirty="0"/>
                    </a:p>
                  </a:txBody>
                  <a:tcPr>
                    <a:lnL w="6350" cap="flat" cmpd="sng" algn="ctr">
                      <a:solidFill>
                        <a:srgbClr val="1E2530">
                          <a:alpha val="29804"/>
                        </a:srgbClr>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1E2530"/>
                      </a:solidFill>
                      <a:prstDash val="solid"/>
                      <a:round/>
                      <a:headEnd type="none" w="med" len="med"/>
                      <a:tailEnd type="none" w="med" len="med"/>
                    </a:lnT>
                    <a:lnB w="12700" cap="flat" cmpd="sng" algn="ctr">
                      <a:solidFill>
                        <a:srgbClr val="1E2530"/>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extLst>
                  <a:ext uri="{0D108BD9-81ED-4DB2-BD59-A6C34878D82A}">
                    <a16:rowId xmlns:a16="http://schemas.microsoft.com/office/drawing/2014/main" val="10000"/>
                  </a:ext>
                </a:extLst>
              </a:tr>
              <a:tr h="1173773">
                <a:tc>
                  <a:txBody>
                    <a:bodyPr/>
                    <a:lstStyle/>
                    <a:p>
                      <a:pPr algn="r"/>
                      <a:endParaRPr lang="zh-CN" altLang="en-US" dirty="0"/>
                    </a:p>
                  </a:txBody>
                  <a:tcPr>
                    <a:lnL w="19050" cap="flat" cmpd="sng" algn="ctr">
                      <a:noFill/>
                      <a:prstDash val="solid"/>
                      <a:round/>
                      <a:headEnd type="none" w="med" len="med"/>
                      <a:tailEnd type="none" w="med" len="med"/>
                    </a:lnL>
                    <a:lnR w="6350" cap="flat" cmpd="sng" algn="ctr">
                      <a:solidFill>
                        <a:srgbClr val="1E2530">
                          <a:alpha val="29804"/>
                        </a:srgbClr>
                      </a:solidFill>
                      <a:prstDash val="solid"/>
                      <a:round/>
                      <a:headEnd type="none" w="med" len="med"/>
                      <a:tailEnd type="none" w="med" len="med"/>
                    </a:lnR>
                    <a:lnT w="12700" cap="flat" cmpd="sng" algn="ctr">
                      <a:solidFill>
                        <a:srgbClr val="1E2530"/>
                      </a:solidFill>
                      <a:prstDash val="solid"/>
                      <a:round/>
                      <a:headEnd type="none" w="med" len="med"/>
                      <a:tailEnd type="none" w="med" len="med"/>
                    </a:lnT>
                    <a:lnB w="6350" cap="flat" cmpd="sng" algn="ctr">
                      <a:solidFill>
                        <a:srgbClr val="1E2530">
                          <a:alpha val="29804"/>
                        </a:srgbClr>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tc>
                  <a:txBody>
                    <a:bodyPr/>
                    <a:lstStyle/>
                    <a:p>
                      <a:pPr algn="r"/>
                      <a:endParaRPr lang="zh-CN" altLang="en-US" dirty="0"/>
                    </a:p>
                  </a:txBody>
                  <a:tcPr>
                    <a:lnL w="6350" cap="flat" cmpd="sng" algn="ctr">
                      <a:solidFill>
                        <a:srgbClr val="1E2530">
                          <a:alpha val="29804"/>
                        </a:srgbClr>
                      </a:solidFill>
                      <a:prstDash val="solid"/>
                      <a:round/>
                      <a:headEnd type="none" w="med" len="med"/>
                      <a:tailEnd type="none" w="med" len="med"/>
                    </a:lnL>
                    <a:lnR w="6350" cap="flat" cmpd="sng" algn="ctr">
                      <a:solidFill>
                        <a:srgbClr val="1E2530">
                          <a:alpha val="29804"/>
                        </a:srgbClr>
                      </a:solidFill>
                      <a:prstDash val="solid"/>
                      <a:round/>
                      <a:headEnd type="none" w="med" len="med"/>
                      <a:tailEnd type="none" w="med" len="med"/>
                    </a:lnR>
                    <a:lnT w="12700" cap="flat" cmpd="sng" algn="ctr">
                      <a:solidFill>
                        <a:srgbClr val="1E2530"/>
                      </a:solidFill>
                      <a:prstDash val="solid"/>
                      <a:round/>
                      <a:headEnd type="none" w="med" len="med"/>
                      <a:tailEnd type="none" w="med" len="med"/>
                    </a:lnT>
                    <a:lnB w="6350" cap="flat" cmpd="sng" algn="ctr">
                      <a:solidFill>
                        <a:srgbClr val="1E2530">
                          <a:alpha val="29804"/>
                        </a:srgbClr>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tc>
                  <a:txBody>
                    <a:bodyPr/>
                    <a:lstStyle/>
                    <a:p>
                      <a:pPr algn="r"/>
                      <a:endParaRPr lang="zh-CN" altLang="en-US"/>
                    </a:p>
                  </a:txBody>
                  <a:tcPr>
                    <a:lnL w="6350" cap="flat" cmpd="sng" algn="ctr">
                      <a:solidFill>
                        <a:srgbClr val="1E2530">
                          <a:alpha val="29804"/>
                        </a:srgbClr>
                      </a:solidFill>
                      <a:prstDash val="solid"/>
                      <a:round/>
                      <a:headEnd type="none" w="med" len="med"/>
                      <a:tailEnd type="none" w="med" len="med"/>
                    </a:lnL>
                    <a:lnR w="6350" cap="flat" cmpd="sng" algn="ctr">
                      <a:solidFill>
                        <a:srgbClr val="1E2530">
                          <a:alpha val="29804"/>
                        </a:srgbClr>
                      </a:solidFill>
                      <a:prstDash val="solid"/>
                      <a:round/>
                      <a:headEnd type="none" w="med" len="med"/>
                      <a:tailEnd type="none" w="med" len="med"/>
                    </a:lnR>
                    <a:lnT w="12700" cap="flat" cmpd="sng" algn="ctr">
                      <a:solidFill>
                        <a:srgbClr val="1E2530"/>
                      </a:solidFill>
                      <a:prstDash val="solid"/>
                      <a:round/>
                      <a:headEnd type="none" w="med" len="med"/>
                      <a:tailEnd type="none" w="med" len="med"/>
                    </a:lnT>
                    <a:lnB w="6350" cap="flat" cmpd="sng" algn="ctr">
                      <a:solidFill>
                        <a:srgbClr val="1E2530">
                          <a:alpha val="29804"/>
                        </a:srgbClr>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tc>
                  <a:txBody>
                    <a:bodyPr/>
                    <a:lstStyle/>
                    <a:p>
                      <a:pPr algn="r"/>
                      <a:endParaRPr lang="zh-CN" altLang="en-US" dirty="0"/>
                    </a:p>
                  </a:txBody>
                  <a:tcPr>
                    <a:lnL w="6350" cap="flat" cmpd="sng" algn="ctr">
                      <a:solidFill>
                        <a:srgbClr val="1E2530">
                          <a:alpha val="29804"/>
                        </a:srgbClr>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1E2530"/>
                      </a:solidFill>
                      <a:prstDash val="solid"/>
                      <a:round/>
                      <a:headEnd type="none" w="med" len="med"/>
                      <a:tailEnd type="none" w="med" len="med"/>
                    </a:lnT>
                    <a:lnB w="6350" cap="flat" cmpd="sng" algn="ctr">
                      <a:solidFill>
                        <a:srgbClr val="1E2530">
                          <a:alpha val="29804"/>
                        </a:srgbClr>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extLst>
                  <a:ext uri="{0D108BD9-81ED-4DB2-BD59-A6C34878D82A}">
                    <a16:rowId xmlns:a16="http://schemas.microsoft.com/office/drawing/2014/main" val="10001"/>
                  </a:ext>
                </a:extLst>
              </a:tr>
              <a:tr h="1236688">
                <a:tc>
                  <a:txBody>
                    <a:bodyPr/>
                    <a:lstStyle/>
                    <a:p>
                      <a:pPr algn="r"/>
                      <a:endParaRPr lang="zh-CN" altLang="en-US" dirty="0"/>
                    </a:p>
                  </a:txBody>
                  <a:tcPr>
                    <a:lnL w="19050" cap="flat" cmpd="sng" algn="ctr">
                      <a:noFill/>
                      <a:prstDash val="solid"/>
                      <a:round/>
                      <a:headEnd type="none" w="med" len="med"/>
                      <a:tailEnd type="none" w="med" len="med"/>
                    </a:lnL>
                    <a:lnR w="6350" cap="flat" cmpd="sng" algn="ctr">
                      <a:solidFill>
                        <a:srgbClr val="1E2530">
                          <a:alpha val="29804"/>
                        </a:srgbClr>
                      </a:solidFill>
                      <a:prstDash val="solid"/>
                      <a:round/>
                      <a:headEnd type="none" w="med" len="med"/>
                      <a:tailEnd type="none" w="med" len="med"/>
                    </a:lnR>
                    <a:lnT w="6350" cap="flat" cmpd="sng" algn="ctr">
                      <a:solidFill>
                        <a:srgbClr val="1E2530">
                          <a:alpha val="29804"/>
                        </a:srgbClr>
                      </a:solidFill>
                      <a:prstDash val="solid"/>
                      <a:round/>
                      <a:headEnd type="none" w="med" len="med"/>
                      <a:tailEnd type="none" w="med" len="med"/>
                    </a:lnT>
                    <a:lnB w="6350" cap="flat" cmpd="sng" algn="ctr">
                      <a:solidFill>
                        <a:srgbClr val="1E2530">
                          <a:alpha val="29804"/>
                        </a:srgbClr>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tc>
                  <a:txBody>
                    <a:bodyPr/>
                    <a:lstStyle/>
                    <a:p>
                      <a:pPr algn="r"/>
                      <a:endParaRPr lang="zh-CN" altLang="en-US" dirty="0"/>
                    </a:p>
                  </a:txBody>
                  <a:tcPr>
                    <a:lnL w="6350" cap="flat" cmpd="sng" algn="ctr">
                      <a:solidFill>
                        <a:srgbClr val="1E2530">
                          <a:alpha val="29804"/>
                        </a:srgbClr>
                      </a:solidFill>
                      <a:prstDash val="solid"/>
                      <a:round/>
                      <a:headEnd type="none" w="med" len="med"/>
                      <a:tailEnd type="none" w="med" len="med"/>
                    </a:lnL>
                    <a:lnR w="6350" cap="flat" cmpd="sng" algn="ctr">
                      <a:solidFill>
                        <a:srgbClr val="1E2530">
                          <a:alpha val="29804"/>
                        </a:srgbClr>
                      </a:solidFill>
                      <a:prstDash val="solid"/>
                      <a:round/>
                      <a:headEnd type="none" w="med" len="med"/>
                      <a:tailEnd type="none" w="med" len="med"/>
                    </a:lnR>
                    <a:lnT w="6350" cap="flat" cmpd="sng" algn="ctr">
                      <a:solidFill>
                        <a:srgbClr val="1E2530">
                          <a:alpha val="29804"/>
                        </a:srgbClr>
                      </a:solidFill>
                      <a:prstDash val="solid"/>
                      <a:round/>
                      <a:headEnd type="none" w="med" len="med"/>
                      <a:tailEnd type="none" w="med" len="med"/>
                    </a:lnT>
                    <a:lnB w="6350" cap="flat" cmpd="sng" algn="ctr">
                      <a:solidFill>
                        <a:srgbClr val="1E2530">
                          <a:alpha val="29804"/>
                        </a:srgbClr>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tc>
                  <a:txBody>
                    <a:bodyPr/>
                    <a:lstStyle/>
                    <a:p>
                      <a:pPr algn="r"/>
                      <a:endParaRPr lang="zh-CN" altLang="en-US" dirty="0"/>
                    </a:p>
                  </a:txBody>
                  <a:tcPr>
                    <a:lnL w="6350" cap="flat" cmpd="sng" algn="ctr">
                      <a:solidFill>
                        <a:srgbClr val="1E2530">
                          <a:alpha val="29804"/>
                        </a:srgbClr>
                      </a:solidFill>
                      <a:prstDash val="solid"/>
                      <a:round/>
                      <a:headEnd type="none" w="med" len="med"/>
                      <a:tailEnd type="none" w="med" len="med"/>
                    </a:lnL>
                    <a:lnR w="6350" cap="flat" cmpd="sng" algn="ctr">
                      <a:solidFill>
                        <a:srgbClr val="1E2530">
                          <a:alpha val="29804"/>
                        </a:srgbClr>
                      </a:solidFill>
                      <a:prstDash val="solid"/>
                      <a:round/>
                      <a:headEnd type="none" w="med" len="med"/>
                      <a:tailEnd type="none" w="med" len="med"/>
                    </a:lnR>
                    <a:lnT w="6350" cap="flat" cmpd="sng" algn="ctr">
                      <a:solidFill>
                        <a:srgbClr val="1E2530">
                          <a:alpha val="29804"/>
                        </a:srgbClr>
                      </a:solidFill>
                      <a:prstDash val="solid"/>
                      <a:round/>
                      <a:headEnd type="none" w="med" len="med"/>
                      <a:tailEnd type="none" w="med" len="med"/>
                    </a:lnT>
                    <a:lnB w="6350" cap="flat" cmpd="sng" algn="ctr">
                      <a:solidFill>
                        <a:srgbClr val="1E2530">
                          <a:alpha val="29804"/>
                        </a:srgbClr>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tc>
                  <a:txBody>
                    <a:bodyPr/>
                    <a:lstStyle/>
                    <a:p>
                      <a:pPr algn="r"/>
                      <a:endParaRPr lang="zh-CN" altLang="en-US" dirty="0"/>
                    </a:p>
                  </a:txBody>
                  <a:tcPr>
                    <a:lnL w="6350" cap="flat" cmpd="sng" algn="ctr">
                      <a:solidFill>
                        <a:srgbClr val="1E2530">
                          <a:alpha val="29804"/>
                        </a:srgbClr>
                      </a:solidFill>
                      <a:prstDash val="solid"/>
                      <a:round/>
                      <a:headEnd type="none" w="med" len="med"/>
                      <a:tailEnd type="none" w="med" len="med"/>
                    </a:lnL>
                    <a:lnR w="19050" cap="flat" cmpd="sng" algn="ctr">
                      <a:noFill/>
                      <a:prstDash val="solid"/>
                      <a:round/>
                      <a:headEnd type="none" w="med" len="med"/>
                      <a:tailEnd type="none" w="med" len="med"/>
                    </a:lnR>
                    <a:lnT w="6350" cap="flat" cmpd="sng" algn="ctr">
                      <a:solidFill>
                        <a:srgbClr val="1E2530">
                          <a:alpha val="29804"/>
                        </a:srgbClr>
                      </a:solidFill>
                      <a:prstDash val="solid"/>
                      <a:round/>
                      <a:headEnd type="none" w="med" len="med"/>
                      <a:tailEnd type="none" w="med" len="med"/>
                    </a:lnT>
                    <a:lnB w="6350" cap="flat" cmpd="sng" algn="ctr">
                      <a:solidFill>
                        <a:srgbClr val="1E2530">
                          <a:alpha val="29804"/>
                        </a:srgbClr>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extLst>
                  <a:ext uri="{0D108BD9-81ED-4DB2-BD59-A6C34878D82A}">
                    <a16:rowId xmlns:a16="http://schemas.microsoft.com/office/drawing/2014/main" val="10002"/>
                  </a:ext>
                </a:extLst>
              </a:tr>
              <a:tr h="1971207">
                <a:tc>
                  <a:txBody>
                    <a:bodyPr/>
                    <a:lstStyle/>
                    <a:p>
                      <a:pPr algn="r"/>
                      <a:endParaRPr lang="zh-CN" altLang="en-US" dirty="0"/>
                    </a:p>
                  </a:txBody>
                  <a:tcPr>
                    <a:lnL w="19050" cap="flat" cmpd="sng" algn="ctr">
                      <a:noFill/>
                      <a:prstDash val="solid"/>
                      <a:round/>
                      <a:headEnd type="none" w="med" len="med"/>
                      <a:tailEnd type="none" w="med" len="med"/>
                    </a:lnL>
                    <a:lnR w="6350" cap="flat" cmpd="sng" algn="ctr">
                      <a:solidFill>
                        <a:srgbClr val="1E2530">
                          <a:alpha val="29804"/>
                        </a:srgbClr>
                      </a:solidFill>
                      <a:prstDash val="solid"/>
                      <a:round/>
                      <a:headEnd type="none" w="med" len="med"/>
                      <a:tailEnd type="none" w="med" len="med"/>
                    </a:lnR>
                    <a:lnT w="6350" cap="flat" cmpd="sng" algn="ctr">
                      <a:solidFill>
                        <a:srgbClr val="1E2530">
                          <a:alpha val="29804"/>
                        </a:srgbClr>
                      </a:solidFill>
                      <a:prstDash val="solid"/>
                      <a:round/>
                      <a:headEnd type="none" w="med" len="med"/>
                      <a:tailEnd type="none" w="med" len="med"/>
                    </a:lnT>
                    <a:lnB w="19050" cap="flat" cmpd="sng" algn="ctr">
                      <a:solidFill>
                        <a:srgbClr val="1E2530"/>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tc>
                  <a:txBody>
                    <a:bodyPr/>
                    <a:lstStyle/>
                    <a:p>
                      <a:pPr algn="r"/>
                      <a:endParaRPr lang="zh-CN" altLang="en-US" dirty="0"/>
                    </a:p>
                  </a:txBody>
                  <a:tcPr>
                    <a:lnL w="6350" cap="flat" cmpd="sng" algn="ctr">
                      <a:solidFill>
                        <a:srgbClr val="1E2530">
                          <a:alpha val="29804"/>
                        </a:srgbClr>
                      </a:solidFill>
                      <a:prstDash val="solid"/>
                      <a:round/>
                      <a:headEnd type="none" w="med" len="med"/>
                      <a:tailEnd type="none" w="med" len="med"/>
                    </a:lnL>
                    <a:lnR w="6350" cap="flat" cmpd="sng" algn="ctr">
                      <a:solidFill>
                        <a:srgbClr val="1E2530">
                          <a:alpha val="29804"/>
                        </a:srgbClr>
                      </a:solidFill>
                      <a:prstDash val="solid"/>
                      <a:round/>
                      <a:headEnd type="none" w="med" len="med"/>
                      <a:tailEnd type="none" w="med" len="med"/>
                    </a:lnR>
                    <a:lnT w="6350" cap="flat" cmpd="sng" algn="ctr">
                      <a:solidFill>
                        <a:srgbClr val="1E2530">
                          <a:alpha val="29804"/>
                        </a:srgbClr>
                      </a:solidFill>
                      <a:prstDash val="solid"/>
                      <a:round/>
                      <a:headEnd type="none" w="med" len="med"/>
                      <a:tailEnd type="none" w="med" len="med"/>
                    </a:lnT>
                    <a:lnB w="19050" cap="flat" cmpd="sng" algn="ctr">
                      <a:solidFill>
                        <a:srgbClr val="1E2530"/>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tc>
                  <a:txBody>
                    <a:bodyPr/>
                    <a:lstStyle/>
                    <a:p>
                      <a:pPr algn="r"/>
                      <a:endParaRPr lang="zh-CN" altLang="en-US" dirty="0"/>
                    </a:p>
                  </a:txBody>
                  <a:tcPr>
                    <a:lnL w="6350" cap="flat" cmpd="sng" algn="ctr">
                      <a:solidFill>
                        <a:srgbClr val="1E2530">
                          <a:alpha val="29804"/>
                        </a:srgbClr>
                      </a:solidFill>
                      <a:prstDash val="solid"/>
                      <a:round/>
                      <a:headEnd type="none" w="med" len="med"/>
                      <a:tailEnd type="none" w="med" len="med"/>
                    </a:lnL>
                    <a:lnR w="6350" cap="flat" cmpd="sng" algn="ctr">
                      <a:solidFill>
                        <a:srgbClr val="1E2530">
                          <a:alpha val="29804"/>
                        </a:srgbClr>
                      </a:solidFill>
                      <a:prstDash val="solid"/>
                      <a:round/>
                      <a:headEnd type="none" w="med" len="med"/>
                      <a:tailEnd type="none" w="med" len="med"/>
                    </a:lnR>
                    <a:lnT w="6350" cap="flat" cmpd="sng" algn="ctr">
                      <a:solidFill>
                        <a:srgbClr val="1E2530">
                          <a:alpha val="29804"/>
                        </a:srgbClr>
                      </a:solidFill>
                      <a:prstDash val="solid"/>
                      <a:round/>
                      <a:headEnd type="none" w="med" len="med"/>
                      <a:tailEnd type="none" w="med" len="med"/>
                    </a:lnT>
                    <a:lnB w="19050" cap="flat" cmpd="sng" algn="ctr">
                      <a:solidFill>
                        <a:srgbClr val="1E2530"/>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tc>
                  <a:txBody>
                    <a:bodyPr/>
                    <a:lstStyle/>
                    <a:p>
                      <a:pPr algn="r"/>
                      <a:endParaRPr lang="zh-CN" altLang="en-US" dirty="0"/>
                    </a:p>
                  </a:txBody>
                  <a:tcPr>
                    <a:lnL w="6350" cap="flat" cmpd="sng" algn="ctr">
                      <a:solidFill>
                        <a:srgbClr val="1E2530">
                          <a:alpha val="29804"/>
                        </a:srgbClr>
                      </a:solidFill>
                      <a:prstDash val="solid"/>
                      <a:round/>
                      <a:headEnd type="none" w="med" len="med"/>
                      <a:tailEnd type="none" w="med" len="med"/>
                    </a:lnL>
                    <a:lnR w="19050" cap="flat" cmpd="sng" algn="ctr">
                      <a:noFill/>
                      <a:prstDash val="solid"/>
                      <a:round/>
                      <a:headEnd type="none" w="med" len="med"/>
                      <a:tailEnd type="none" w="med" len="med"/>
                    </a:lnR>
                    <a:lnT w="6350" cap="flat" cmpd="sng" algn="ctr">
                      <a:solidFill>
                        <a:srgbClr val="1E2530">
                          <a:alpha val="29804"/>
                        </a:srgbClr>
                      </a:solidFill>
                      <a:prstDash val="solid"/>
                      <a:round/>
                      <a:headEnd type="none" w="med" len="med"/>
                      <a:tailEnd type="none" w="med" len="med"/>
                    </a:lnT>
                    <a:lnB w="19050" cap="flat" cmpd="sng" algn="ctr">
                      <a:solidFill>
                        <a:srgbClr val="1E2530"/>
                      </a:solidFill>
                      <a:prstDash val="solid"/>
                      <a:round/>
                      <a:headEnd type="none" w="med" len="med"/>
                      <a:tailEnd type="none" w="med" len="med"/>
                    </a:lnB>
                    <a:lnTlToBr w="12700" cmpd="sng">
                      <a:noFill/>
                      <a:prstDash val="solid"/>
                      <a:headEnd type="none" w="med" len="med"/>
                      <a:tailEnd type="none" w="med" len="med"/>
                    </a:lnTlToBr>
                    <a:lnBlToTr w="12700" cmpd="sng">
                      <a:noFill/>
                      <a:prstDash val="solid"/>
                      <a:headEnd type="none" w="med" len="med"/>
                      <a:tailEnd type="none" w="med" len="med"/>
                    </a:lnBlToTr>
                    <a:noFill/>
                  </a:tcPr>
                </a:tc>
                <a:extLst>
                  <a:ext uri="{0D108BD9-81ED-4DB2-BD59-A6C34878D82A}">
                    <a16:rowId xmlns:a16="http://schemas.microsoft.com/office/drawing/2014/main" val="10003"/>
                  </a:ext>
                </a:extLst>
              </a:tr>
            </a:tbl>
          </a:graphicData>
        </a:graphic>
      </p:graphicFrame>
      <p:sp>
        <p:nvSpPr>
          <p:cNvPr id="1048894" name="标题 1"/>
          <p:cNvSpPr>
            <a:spLocks noGrp="1"/>
          </p:cNvSpPr>
          <p:nvPr>
            <p:ph type="title" hasCustomPrompt="1"/>
          </p:nvPr>
        </p:nvSpPr>
        <p:spPr>
          <a:xfrm>
            <a:off x="695325" y="990091"/>
            <a:ext cx="10801350" cy="399144"/>
          </a:xfrm>
          <a:prstGeom prst="rect">
            <a:avLst/>
          </a:prstGeom>
        </p:spPr>
        <p:txBody>
          <a:bodyPr lIns="0" anchor="ctr">
            <a:noAutofit/>
          </a:bodyPr>
          <a:lstStyle>
            <a:lvl1pPr>
              <a:defRPr sz="1800" b="1" spc="100" baseline="0">
                <a:solidFill>
                  <a:srgbClr val="0281FF"/>
                </a:solidFill>
                <a:latin typeface="微软雅黑" panose="020B0503020204020204" charset="-122"/>
                <a:ea typeface="微软雅黑" panose="020B0503020204020204" charset="-122"/>
              </a:defRPr>
            </a:lvl1pPr>
          </a:lstStyle>
          <a:p>
            <a:r>
              <a:rPr kumimoji="1" lang="zh-CN" altLang="en-US" dirty="0"/>
              <a:t>连锁零售行业企业微信解决方案</a:t>
            </a:r>
          </a:p>
        </p:txBody>
      </p:sp>
      <p:sp>
        <p:nvSpPr>
          <p:cNvPr id="1048895" name="文本占位符 3"/>
          <p:cNvSpPr>
            <a:spLocks noGrp="1"/>
          </p:cNvSpPr>
          <p:nvPr>
            <p:ph type="body" sz="half" idx="2" hasCustomPrompt="1"/>
          </p:nvPr>
        </p:nvSpPr>
        <p:spPr>
          <a:xfrm>
            <a:off x="717810" y="2120532"/>
            <a:ext cx="1772916" cy="1080655"/>
          </a:xfrm>
          <a:prstGeom prst="rect">
            <a:avLst/>
          </a:prstGeom>
        </p:spPr>
        <p:txBody>
          <a:bodyPr lIns="0" tIns="125999" rIns="270000" bIns="125999">
            <a:noAutofit/>
          </a:bodyPr>
          <a:lstStyle>
            <a:lvl1pPr marL="0" indent="0">
              <a:lnSpc>
                <a:spcPct val="150000"/>
              </a:lnSpc>
              <a:spcBef>
                <a:spcPts val="0"/>
              </a:spcBef>
              <a:spcAft>
                <a:spcPts val="0"/>
              </a:spcAft>
              <a:buNone/>
              <a:defRPr lang="zh-CN" altLang="en-US" sz="1100" baseline="0" smtClean="0">
                <a:effectLst/>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ltLang="zh-CN" dirty="0">
                <a:solidFill>
                  <a:srgbClr val="1E2530"/>
                </a:solidFill>
                <a:effectLst/>
                <a:latin typeface="DIN-BlackItalicAlt" charset="0"/>
              </a:rPr>
              <a:t>Step</a:t>
            </a:r>
            <a:r>
              <a:rPr lang="zh-CN" altLang="en-US" dirty="0">
                <a:solidFill>
                  <a:srgbClr val="1E2530"/>
                </a:solidFill>
                <a:effectLst/>
                <a:latin typeface="DIN-BlackItalicAlt" charset="0"/>
              </a:rPr>
              <a:t> </a:t>
            </a:r>
            <a:r>
              <a:rPr lang="en-US" altLang="zh-CN" dirty="0">
                <a:solidFill>
                  <a:srgbClr val="1E2530"/>
                </a:solidFill>
                <a:effectLst/>
                <a:latin typeface="DIN-BlackItalicAlt" charset="0"/>
              </a:rPr>
              <a:t>1</a:t>
            </a:r>
            <a:r>
              <a:rPr lang="zh-CN" altLang="en-US" dirty="0">
                <a:solidFill>
                  <a:srgbClr val="1E2530"/>
                </a:solidFill>
                <a:effectLst/>
                <a:latin typeface="PingFang SC" panose="020B0400000000000000" charset="-122"/>
              </a:rPr>
              <a:t>  </a:t>
            </a:r>
            <a:endParaRPr lang="en-US" altLang="zh-CN" dirty="0">
              <a:solidFill>
                <a:srgbClr val="1E2530"/>
              </a:solidFill>
              <a:effectLst/>
              <a:latin typeface="PingFang SC" panose="020B0400000000000000" charset="-122"/>
            </a:endParaRPr>
          </a:p>
          <a:p>
            <a:r>
              <a:rPr lang="zh-CN" altLang="en-US" dirty="0">
                <a:solidFill>
                  <a:srgbClr val="1E2530"/>
                </a:solidFill>
                <a:effectLst/>
                <a:latin typeface="PingFang SC" panose="020B0400000000000000" charset="-122"/>
              </a:rPr>
              <a:t>沟通管理</a:t>
            </a:r>
          </a:p>
        </p:txBody>
      </p:sp>
      <p:sp>
        <p:nvSpPr>
          <p:cNvPr id="1048896" name="文本占位符 3"/>
          <p:cNvSpPr>
            <a:spLocks noGrp="1"/>
          </p:cNvSpPr>
          <p:nvPr>
            <p:ph type="body" sz="half" idx="12" hasCustomPrompt="1"/>
          </p:nvPr>
        </p:nvSpPr>
        <p:spPr>
          <a:xfrm>
            <a:off x="717810" y="1652849"/>
            <a:ext cx="1772916" cy="511551"/>
          </a:xfrm>
          <a:prstGeom prst="rect">
            <a:avLst/>
          </a:prstGeom>
        </p:spPr>
        <p:txBody>
          <a:bodyPr lIns="0" tIns="25200" anchor="ctr">
            <a:noAutofit/>
          </a:bodyPr>
          <a:lstStyle>
            <a:lvl1pPr marL="0" indent="0">
              <a:lnSpc>
                <a:spcPct val="160000"/>
              </a:lnSpc>
              <a:spcBef>
                <a:spcPts val="0"/>
              </a:spcBef>
              <a:spcAft>
                <a:spcPts val="0"/>
              </a:spcAft>
              <a:buNone/>
              <a:defRPr lang="zh-CN" altLang="en-US" sz="1100" b="1" smtClean="0">
                <a:effectLst/>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dirty="0">
                <a:solidFill>
                  <a:srgbClr val="1E2530"/>
                </a:solidFill>
                <a:effectLst/>
                <a:latin typeface="PingFang SC" panose="020B0400000000000000" charset="-122"/>
              </a:rPr>
              <a:t>实施步骤</a:t>
            </a:r>
          </a:p>
        </p:txBody>
      </p:sp>
      <p:sp>
        <p:nvSpPr>
          <p:cNvPr id="1048897" name="文本占位符 3"/>
          <p:cNvSpPr>
            <a:spLocks noGrp="1"/>
          </p:cNvSpPr>
          <p:nvPr>
            <p:ph type="body" sz="half" idx="13" hasCustomPrompt="1"/>
          </p:nvPr>
        </p:nvSpPr>
        <p:spPr>
          <a:xfrm>
            <a:off x="2490726" y="1652849"/>
            <a:ext cx="2052604" cy="511551"/>
          </a:xfrm>
          <a:prstGeom prst="rect">
            <a:avLst/>
          </a:prstGeom>
        </p:spPr>
        <p:txBody>
          <a:bodyPr lIns="270000" tIns="25200" rIns="90000" anchor="ctr">
            <a:noAutofit/>
          </a:bodyPr>
          <a:lstStyle>
            <a:lvl1pPr marL="0" indent="0">
              <a:lnSpc>
                <a:spcPct val="160000"/>
              </a:lnSpc>
              <a:spcBef>
                <a:spcPts val="0"/>
              </a:spcBef>
              <a:spcAft>
                <a:spcPts val="0"/>
              </a:spcAft>
              <a:buNone/>
              <a:defRPr lang="zh-CN" altLang="en-US" sz="1100" b="1" smtClean="0">
                <a:effectLst/>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dirty="0">
                <a:solidFill>
                  <a:srgbClr val="1E2530"/>
                </a:solidFill>
                <a:effectLst/>
                <a:latin typeface="PingFang SC" panose="020B0400000000000000" charset="-122"/>
              </a:rPr>
              <a:t>管理场景</a:t>
            </a:r>
          </a:p>
        </p:txBody>
      </p:sp>
      <p:sp>
        <p:nvSpPr>
          <p:cNvPr id="1048898" name="文本占位符 3"/>
          <p:cNvSpPr>
            <a:spLocks noGrp="1"/>
          </p:cNvSpPr>
          <p:nvPr>
            <p:ph type="body" sz="half" idx="14" hasCustomPrompt="1"/>
          </p:nvPr>
        </p:nvSpPr>
        <p:spPr>
          <a:xfrm>
            <a:off x="4543330" y="1652849"/>
            <a:ext cx="2052604" cy="511551"/>
          </a:xfrm>
          <a:prstGeom prst="rect">
            <a:avLst/>
          </a:prstGeom>
        </p:spPr>
        <p:txBody>
          <a:bodyPr lIns="270000" tIns="25200" rIns="90000" anchor="ctr">
            <a:noAutofit/>
          </a:bodyPr>
          <a:lstStyle>
            <a:lvl1pPr marL="0" indent="0">
              <a:lnSpc>
                <a:spcPct val="160000"/>
              </a:lnSpc>
              <a:spcBef>
                <a:spcPts val="0"/>
              </a:spcBef>
              <a:spcAft>
                <a:spcPts val="0"/>
              </a:spcAft>
              <a:buNone/>
              <a:defRPr lang="zh-CN" altLang="en-US" sz="1100" b="1" smtClean="0">
                <a:effectLst/>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dirty="0">
                <a:solidFill>
                  <a:srgbClr val="1E2530"/>
                </a:solidFill>
                <a:effectLst/>
                <a:latin typeface="PingFang SC" panose="020B0400000000000000" charset="-122"/>
              </a:rPr>
              <a:t>实施难度</a:t>
            </a:r>
          </a:p>
        </p:txBody>
      </p:sp>
      <p:sp>
        <p:nvSpPr>
          <p:cNvPr id="1048899" name="文本占位符 3"/>
          <p:cNvSpPr>
            <a:spLocks noGrp="1"/>
          </p:cNvSpPr>
          <p:nvPr>
            <p:ph type="body" sz="half" idx="15" hasCustomPrompt="1"/>
          </p:nvPr>
        </p:nvSpPr>
        <p:spPr>
          <a:xfrm>
            <a:off x="6595934" y="1652849"/>
            <a:ext cx="4923226" cy="511551"/>
          </a:xfrm>
          <a:prstGeom prst="rect">
            <a:avLst/>
          </a:prstGeom>
        </p:spPr>
        <p:txBody>
          <a:bodyPr lIns="270000" tIns="25200" rIns="90000" anchor="ctr">
            <a:noAutofit/>
          </a:bodyPr>
          <a:lstStyle>
            <a:lvl1pPr marL="0" indent="0">
              <a:lnSpc>
                <a:spcPct val="160000"/>
              </a:lnSpc>
              <a:spcBef>
                <a:spcPts val="0"/>
              </a:spcBef>
              <a:spcAft>
                <a:spcPts val="0"/>
              </a:spcAft>
              <a:buNone/>
              <a:defRPr lang="zh-CN" altLang="en-US" sz="1100" b="1" smtClean="0">
                <a:effectLst/>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dirty="0">
                <a:solidFill>
                  <a:srgbClr val="1E2530"/>
                </a:solidFill>
                <a:effectLst/>
                <a:latin typeface="PingFang SC" panose="020B0400000000000000" charset="-122"/>
              </a:rPr>
              <a:t>实施方式</a:t>
            </a:r>
          </a:p>
        </p:txBody>
      </p:sp>
      <p:sp>
        <p:nvSpPr>
          <p:cNvPr id="1048900" name="文本占位符 3"/>
          <p:cNvSpPr>
            <a:spLocks noGrp="1"/>
          </p:cNvSpPr>
          <p:nvPr>
            <p:ph type="body" sz="half" idx="16" hasCustomPrompt="1"/>
          </p:nvPr>
        </p:nvSpPr>
        <p:spPr>
          <a:xfrm>
            <a:off x="717812" y="3336631"/>
            <a:ext cx="1772916" cy="1317246"/>
          </a:xfrm>
          <a:prstGeom prst="rect">
            <a:avLst/>
          </a:prstGeom>
        </p:spPr>
        <p:txBody>
          <a:bodyPr lIns="0" tIns="125999" rIns="270000" bIns="125999">
            <a:noAutofit/>
          </a:bodyPr>
          <a:lstStyle>
            <a:lvl1pPr marL="0" indent="0">
              <a:lnSpc>
                <a:spcPct val="150000"/>
              </a:lnSpc>
              <a:spcBef>
                <a:spcPts val="0"/>
              </a:spcBef>
              <a:spcAft>
                <a:spcPts val="0"/>
              </a:spcAft>
              <a:buNone/>
              <a:defRPr lang="zh-CN" altLang="en-US" sz="1100" b="0" i="0" baseline="0" smtClean="0">
                <a:effectLst/>
                <a:latin typeface="微软雅黑" panose="020B0503020204020204" charset="-122"/>
                <a:ea typeface="微软雅黑" panose="020B0503020204020204" charset="-122"/>
                <a:cs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ltLang="zh-CN" dirty="0">
                <a:solidFill>
                  <a:srgbClr val="1E2530"/>
                </a:solidFill>
                <a:effectLst/>
                <a:latin typeface="DIN-BlackItalicAlt" charset="0"/>
              </a:rPr>
              <a:t>Step</a:t>
            </a:r>
            <a:r>
              <a:rPr lang="zh-CN" altLang="en-US" dirty="0">
                <a:solidFill>
                  <a:srgbClr val="1E2530"/>
                </a:solidFill>
                <a:effectLst/>
                <a:latin typeface="DIN-BlackItalicAlt" charset="0"/>
              </a:rPr>
              <a:t> </a:t>
            </a:r>
            <a:r>
              <a:rPr lang="en-US" altLang="zh-CN" dirty="0">
                <a:solidFill>
                  <a:srgbClr val="1E2530"/>
                </a:solidFill>
                <a:effectLst/>
                <a:latin typeface="DIN-BlackItalicAlt" charset="0"/>
              </a:rPr>
              <a:t>2</a:t>
            </a:r>
            <a:r>
              <a:rPr lang="zh-CN" altLang="en-US" dirty="0">
                <a:solidFill>
                  <a:srgbClr val="1E2530"/>
                </a:solidFill>
                <a:effectLst/>
                <a:latin typeface="PingFang SC" panose="020B0400000000000000" charset="-122"/>
              </a:rPr>
              <a:t>  </a:t>
            </a:r>
            <a:endParaRPr lang="en-US" altLang="zh-CN" dirty="0">
              <a:solidFill>
                <a:srgbClr val="1E2530"/>
              </a:solidFill>
              <a:effectLst/>
              <a:latin typeface="PingFang SC" panose="020B0400000000000000" charset="-122"/>
            </a:endParaRPr>
          </a:p>
          <a:p>
            <a:r>
              <a:rPr lang="zh-CN" altLang="en-US" dirty="0">
                <a:solidFill>
                  <a:srgbClr val="1E2530"/>
                </a:solidFill>
                <a:effectLst/>
                <a:latin typeface="PingFang SC" panose="020B0400000000000000" charset="-122"/>
              </a:rPr>
              <a:t>信息同步</a:t>
            </a:r>
            <a:endParaRPr lang="en-US" altLang="zh-CN" dirty="0">
              <a:solidFill>
                <a:srgbClr val="1E2530"/>
              </a:solidFill>
              <a:effectLst/>
              <a:latin typeface="PingFang SC" panose="020B0400000000000000" charset="-122"/>
            </a:endParaRPr>
          </a:p>
        </p:txBody>
      </p:sp>
      <p:sp>
        <p:nvSpPr>
          <p:cNvPr id="1048901" name="文本占位符 3"/>
          <p:cNvSpPr>
            <a:spLocks noGrp="1"/>
          </p:cNvSpPr>
          <p:nvPr>
            <p:ph type="body" sz="half" idx="17" hasCustomPrompt="1"/>
          </p:nvPr>
        </p:nvSpPr>
        <p:spPr>
          <a:xfrm>
            <a:off x="717812" y="4561735"/>
            <a:ext cx="1772916" cy="1822408"/>
          </a:xfrm>
          <a:prstGeom prst="rect">
            <a:avLst/>
          </a:prstGeom>
        </p:spPr>
        <p:txBody>
          <a:bodyPr lIns="0" tIns="125999" rIns="270000" bIns="125999">
            <a:noAutofit/>
          </a:bodyPr>
          <a:lstStyle>
            <a:lvl1pPr marL="0" indent="0">
              <a:lnSpc>
                <a:spcPct val="150000"/>
              </a:lnSpc>
              <a:spcBef>
                <a:spcPts val="0"/>
              </a:spcBef>
              <a:spcAft>
                <a:spcPts val="0"/>
              </a:spcAft>
              <a:buNone/>
              <a:defRPr lang="zh-CN" altLang="en-US" sz="1100" baseline="0" smtClean="0">
                <a:effectLst/>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ltLang="zh-CN" dirty="0">
                <a:solidFill>
                  <a:srgbClr val="1E2530"/>
                </a:solidFill>
                <a:effectLst/>
                <a:latin typeface="DIN-BlackItalicAlt" charset="0"/>
              </a:rPr>
              <a:t>Step</a:t>
            </a:r>
            <a:r>
              <a:rPr lang="zh-CN" altLang="en-US" dirty="0">
                <a:solidFill>
                  <a:srgbClr val="1E2530"/>
                </a:solidFill>
                <a:effectLst/>
                <a:latin typeface="DIN-BlackItalicAlt" charset="0"/>
              </a:rPr>
              <a:t> </a:t>
            </a:r>
            <a:r>
              <a:rPr lang="en-US" altLang="zh-CN" dirty="0">
                <a:solidFill>
                  <a:srgbClr val="1E2530"/>
                </a:solidFill>
                <a:effectLst/>
                <a:latin typeface="DIN-BlackItalicAlt" charset="0"/>
              </a:rPr>
              <a:t>3</a:t>
            </a:r>
            <a:r>
              <a:rPr lang="zh-CN" altLang="en-US" dirty="0">
                <a:solidFill>
                  <a:srgbClr val="1E2530"/>
                </a:solidFill>
                <a:effectLst/>
                <a:latin typeface="PingFang SC" panose="020B0400000000000000" charset="-122"/>
              </a:rPr>
              <a:t> </a:t>
            </a:r>
            <a:endParaRPr lang="en-US" altLang="zh-CN" dirty="0">
              <a:solidFill>
                <a:srgbClr val="1E2530"/>
              </a:solidFill>
              <a:effectLst/>
              <a:latin typeface="PingFang SC" panose="020B0400000000000000" charset="-122"/>
            </a:endParaRPr>
          </a:p>
          <a:p>
            <a:r>
              <a:rPr lang="zh-CN" altLang="en-US" dirty="0">
                <a:solidFill>
                  <a:srgbClr val="1E2530"/>
                </a:solidFill>
                <a:effectLst/>
                <a:latin typeface="PingFang SC" panose="020B0400000000000000" charset="-122"/>
              </a:rPr>
              <a:t>业务提升 </a:t>
            </a:r>
            <a:endParaRPr lang="en-US" altLang="zh-CN" dirty="0">
              <a:solidFill>
                <a:srgbClr val="1E2530"/>
              </a:solidFill>
              <a:effectLst/>
              <a:latin typeface="PingFang SC" panose="020B0400000000000000" charset="-122"/>
            </a:endParaRPr>
          </a:p>
        </p:txBody>
      </p:sp>
      <p:sp>
        <p:nvSpPr>
          <p:cNvPr id="1048902" name="文本占位符 3"/>
          <p:cNvSpPr>
            <a:spLocks noGrp="1"/>
          </p:cNvSpPr>
          <p:nvPr>
            <p:ph type="body" sz="half" idx="18" hasCustomPrompt="1"/>
          </p:nvPr>
        </p:nvSpPr>
        <p:spPr>
          <a:xfrm>
            <a:off x="2490724" y="2120532"/>
            <a:ext cx="2052604" cy="1080655"/>
          </a:xfrm>
          <a:prstGeom prst="rect">
            <a:avLst/>
          </a:prstGeom>
        </p:spPr>
        <p:txBody>
          <a:bodyPr lIns="270000" tIns="125999" rIns="270000" bIns="125999">
            <a:noAutofit/>
          </a:bodyPr>
          <a:lstStyle>
            <a:lvl1pPr marL="0" marR="0" indent="0" algn="l" defTabSz="914400" rtl="0" eaLnBrk="1" fontAlgn="auto" latinLnBrk="0" hangingPunct="1">
              <a:lnSpc>
                <a:spcPct val="150000"/>
              </a:lnSpc>
              <a:spcBef>
                <a:spcPts val="0"/>
              </a:spcBef>
              <a:spcAft>
                <a:spcPts val="0"/>
              </a:spcAft>
              <a:buClrTx/>
              <a:buSzTx/>
              <a:buFont typeface="Arial" panose="020B0604020202020204"/>
              <a:buNone/>
              <a:defRPr lang="zh-CN" altLang="en-US" sz="1100" smtClean="0">
                <a:effectLst/>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dirty="0">
                <a:solidFill>
                  <a:srgbClr val="1E2530"/>
                </a:solidFill>
                <a:effectLst/>
                <a:latin typeface="PingFang SC" panose="020B0400000000000000" charset="-122"/>
              </a:rPr>
              <a:t>通讯录管理</a:t>
            </a:r>
            <a:endParaRPr lang="en-US" altLang="zh-CN" dirty="0">
              <a:solidFill>
                <a:srgbClr val="1E2530"/>
              </a:solidFill>
              <a:effectLst/>
              <a:latin typeface="PingFang SC" panose="020B0400000000000000" charset="-122"/>
            </a:endParaRPr>
          </a:p>
          <a:p>
            <a:r>
              <a:rPr lang="zh-CN" altLang="en-US" dirty="0">
                <a:solidFill>
                  <a:srgbClr val="1E2530"/>
                </a:solidFill>
                <a:effectLst/>
                <a:latin typeface="PingFang SC" panose="020B0400000000000000" charset="-122"/>
              </a:rPr>
              <a:t>通讯录管理</a:t>
            </a:r>
          </a:p>
          <a:p>
            <a:pPr marL="0" marR="0" lvl="0" indent="0" algn="l" defTabSz="914400" rtl="0" eaLnBrk="1" fontAlgn="auto" latinLnBrk="0" hangingPunct="1">
              <a:lnSpc>
                <a:spcPct val="150000"/>
              </a:lnSpc>
              <a:spcBef>
                <a:spcPts val="0"/>
              </a:spcBef>
              <a:spcAft>
                <a:spcPts val="0"/>
              </a:spcAft>
              <a:buClrTx/>
              <a:buSzTx/>
              <a:buFont typeface="Arial" panose="020B0604020202020204"/>
              <a:buNone/>
            </a:pPr>
            <a:r>
              <a:rPr lang="zh-CN" altLang="en-US" dirty="0">
                <a:solidFill>
                  <a:srgbClr val="1E2530"/>
                </a:solidFill>
                <a:effectLst/>
                <a:latin typeface="PingFang SC" panose="020B0400000000000000" charset="-122"/>
              </a:rPr>
              <a:t>通讯录管理</a:t>
            </a:r>
            <a:endParaRPr lang="en-US" altLang="zh-CN" dirty="0">
              <a:solidFill>
                <a:srgbClr val="1E2530"/>
              </a:solidFill>
              <a:effectLst/>
              <a:latin typeface="PingFang SC" panose="020B0400000000000000" charset="-122"/>
            </a:endParaRPr>
          </a:p>
          <a:p>
            <a:pPr marL="0" marR="0" lvl="0" indent="0" algn="l" defTabSz="914400" rtl="0" eaLnBrk="1" fontAlgn="auto" latinLnBrk="0" hangingPunct="1">
              <a:lnSpc>
                <a:spcPct val="150000"/>
              </a:lnSpc>
              <a:spcBef>
                <a:spcPts val="0"/>
              </a:spcBef>
              <a:spcAft>
                <a:spcPts val="0"/>
              </a:spcAft>
              <a:buClrTx/>
              <a:buSzTx/>
              <a:buFont typeface="Arial" panose="020B0604020202020204"/>
              <a:buNone/>
            </a:pPr>
            <a:r>
              <a:rPr lang="zh-CN" altLang="en-US" dirty="0">
                <a:solidFill>
                  <a:srgbClr val="1E2530"/>
                </a:solidFill>
                <a:effectLst/>
                <a:latin typeface="PingFang SC" panose="020B0400000000000000" charset="-122"/>
              </a:rPr>
              <a:t>通讯录管理</a:t>
            </a:r>
          </a:p>
        </p:txBody>
      </p:sp>
      <p:sp>
        <p:nvSpPr>
          <p:cNvPr id="1048903" name="文本占位符 3"/>
          <p:cNvSpPr>
            <a:spLocks noGrp="1"/>
          </p:cNvSpPr>
          <p:nvPr>
            <p:ph type="body" sz="half" idx="19" hasCustomPrompt="1"/>
          </p:nvPr>
        </p:nvSpPr>
        <p:spPr>
          <a:xfrm>
            <a:off x="2490726" y="3336631"/>
            <a:ext cx="2052604" cy="1317246"/>
          </a:xfrm>
          <a:prstGeom prst="rect">
            <a:avLst/>
          </a:prstGeom>
        </p:spPr>
        <p:txBody>
          <a:bodyPr lIns="270000" tIns="125999" rIns="270000" bIns="125999">
            <a:noAutofit/>
          </a:bodyPr>
          <a:lstStyle>
            <a:lvl1pPr marL="0" marR="0" indent="0" algn="l" defTabSz="914400" rtl="0" eaLnBrk="1" fontAlgn="auto" latinLnBrk="0" hangingPunct="1">
              <a:lnSpc>
                <a:spcPct val="150000"/>
              </a:lnSpc>
              <a:spcBef>
                <a:spcPts val="0"/>
              </a:spcBef>
              <a:spcAft>
                <a:spcPts val="0"/>
              </a:spcAft>
              <a:buClrTx/>
              <a:buSzTx/>
              <a:buFont typeface="Arial" panose="020B0604020202020204"/>
              <a:buNone/>
              <a:defRPr lang="zh-CN" altLang="en-US" sz="1100" b="0" i="0" smtClean="0">
                <a:effectLst/>
                <a:latin typeface="微软雅黑" panose="020B0503020204020204" charset="-122"/>
                <a:ea typeface="微软雅黑" panose="020B0503020204020204" charset="-122"/>
                <a:cs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dirty="0">
                <a:solidFill>
                  <a:srgbClr val="1E2530"/>
                </a:solidFill>
                <a:effectLst/>
                <a:latin typeface="PingFang SC" panose="020B0400000000000000" charset="-122"/>
              </a:rPr>
              <a:t>通讯录管理</a:t>
            </a:r>
            <a:endParaRPr lang="en-US" altLang="zh-CN" dirty="0">
              <a:solidFill>
                <a:srgbClr val="1E2530"/>
              </a:solidFill>
              <a:effectLst/>
              <a:latin typeface="PingFang SC" panose="020B0400000000000000" charset="-122"/>
            </a:endParaRPr>
          </a:p>
          <a:p>
            <a:r>
              <a:rPr lang="zh-CN" altLang="en-US" dirty="0">
                <a:solidFill>
                  <a:srgbClr val="1E2530"/>
                </a:solidFill>
                <a:effectLst/>
                <a:latin typeface="PingFang SC" panose="020B0400000000000000" charset="-122"/>
              </a:rPr>
              <a:t>通讯录管理</a:t>
            </a:r>
          </a:p>
          <a:p>
            <a:r>
              <a:rPr lang="zh-CN" altLang="en-US" dirty="0">
                <a:solidFill>
                  <a:srgbClr val="1E2530"/>
                </a:solidFill>
                <a:effectLst/>
                <a:latin typeface="PingFang SC" panose="020B0400000000000000" charset="-122"/>
              </a:rPr>
              <a:t>通讯录管理</a:t>
            </a:r>
            <a:endParaRPr lang="en-US" altLang="zh-CN" dirty="0">
              <a:solidFill>
                <a:srgbClr val="1E2530"/>
              </a:solidFill>
              <a:effectLst/>
              <a:latin typeface="PingFang SC" panose="020B0400000000000000" charset="-122"/>
            </a:endParaRPr>
          </a:p>
          <a:p>
            <a:r>
              <a:rPr lang="zh-CN" altLang="en-US" dirty="0">
                <a:solidFill>
                  <a:srgbClr val="1E2530"/>
                </a:solidFill>
                <a:effectLst/>
                <a:latin typeface="PingFang SC" panose="020B0400000000000000" charset="-122"/>
              </a:rPr>
              <a:t>通讯录管理</a:t>
            </a:r>
          </a:p>
          <a:p>
            <a:endParaRPr lang="zh-CN" altLang="en-US" dirty="0">
              <a:solidFill>
                <a:srgbClr val="1E2530"/>
              </a:solidFill>
              <a:effectLst/>
              <a:latin typeface="PingFang SC" panose="020B0400000000000000" charset="-122"/>
            </a:endParaRPr>
          </a:p>
        </p:txBody>
      </p:sp>
      <p:sp>
        <p:nvSpPr>
          <p:cNvPr id="1048904" name="文本占位符 3"/>
          <p:cNvSpPr>
            <a:spLocks noGrp="1"/>
          </p:cNvSpPr>
          <p:nvPr>
            <p:ph type="body" sz="half" idx="20" hasCustomPrompt="1"/>
          </p:nvPr>
        </p:nvSpPr>
        <p:spPr>
          <a:xfrm>
            <a:off x="2511494" y="4561735"/>
            <a:ext cx="2052604" cy="1822408"/>
          </a:xfrm>
          <a:prstGeom prst="rect">
            <a:avLst/>
          </a:prstGeom>
        </p:spPr>
        <p:txBody>
          <a:bodyPr lIns="270000" tIns="125999" rIns="270000" bIns="125999">
            <a:noAutofit/>
          </a:bodyPr>
          <a:lstStyle>
            <a:lvl1pPr marL="0" marR="0" indent="0" algn="l" defTabSz="914400" rtl="0" eaLnBrk="1" fontAlgn="auto" latinLnBrk="0" hangingPunct="1">
              <a:lnSpc>
                <a:spcPct val="150000"/>
              </a:lnSpc>
              <a:spcBef>
                <a:spcPts val="0"/>
              </a:spcBef>
              <a:spcAft>
                <a:spcPts val="0"/>
              </a:spcAft>
              <a:buClrTx/>
              <a:buSzTx/>
              <a:buFont typeface="Arial" panose="020B0604020202020204"/>
              <a:buNone/>
              <a:defRPr lang="zh-CN" altLang="en-US" sz="1100" smtClean="0">
                <a:effectLst/>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dirty="0">
                <a:solidFill>
                  <a:srgbClr val="1E2530"/>
                </a:solidFill>
                <a:effectLst/>
                <a:latin typeface="PingFang SC" panose="020B0400000000000000" charset="-122"/>
              </a:rPr>
              <a:t>通讯录管理</a:t>
            </a:r>
          </a:p>
          <a:p>
            <a:r>
              <a:rPr lang="zh-CN" altLang="en-US" dirty="0">
                <a:solidFill>
                  <a:srgbClr val="1E2530"/>
                </a:solidFill>
                <a:effectLst/>
                <a:latin typeface="PingFang SC" panose="020B0400000000000000" charset="-122"/>
              </a:rPr>
              <a:t>通讯录管理</a:t>
            </a:r>
            <a:endParaRPr lang="en-US" altLang="zh-CN" dirty="0">
              <a:solidFill>
                <a:srgbClr val="1E2530"/>
              </a:solidFill>
              <a:effectLst/>
              <a:latin typeface="PingFang SC" panose="020B0400000000000000" charset="-122"/>
            </a:endParaRPr>
          </a:p>
          <a:p>
            <a:r>
              <a:rPr lang="zh-CN" altLang="en-US" dirty="0">
                <a:solidFill>
                  <a:srgbClr val="1E2530"/>
                </a:solidFill>
                <a:effectLst/>
                <a:latin typeface="PingFang SC" panose="020B0400000000000000" charset="-122"/>
              </a:rPr>
              <a:t>通讯录管理</a:t>
            </a:r>
          </a:p>
          <a:p>
            <a:r>
              <a:rPr lang="zh-CN" altLang="en-US" dirty="0">
                <a:solidFill>
                  <a:srgbClr val="1E2530"/>
                </a:solidFill>
                <a:effectLst/>
                <a:latin typeface="PingFang SC" panose="020B0400000000000000" charset="-122"/>
              </a:rPr>
              <a:t>通讯录管理</a:t>
            </a:r>
          </a:p>
          <a:p>
            <a:r>
              <a:rPr lang="zh-CN" altLang="en-US" dirty="0">
                <a:solidFill>
                  <a:srgbClr val="1E2530"/>
                </a:solidFill>
                <a:effectLst/>
                <a:latin typeface="PingFang SC" panose="020B0400000000000000" charset="-122"/>
              </a:rPr>
              <a:t>通讯录管理</a:t>
            </a:r>
          </a:p>
          <a:p>
            <a:r>
              <a:rPr lang="zh-CN" altLang="en-US" dirty="0">
                <a:solidFill>
                  <a:srgbClr val="1E2530"/>
                </a:solidFill>
                <a:effectLst/>
                <a:latin typeface="PingFang SC" panose="020B0400000000000000" charset="-122"/>
              </a:rPr>
              <a:t>通讯录管理</a:t>
            </a:r>
          </a:p>
          <a:p>
            <a:endParaRPr lang="zh-CN" altLang="en-US" dirty="0">
              <a:solidFill>
                <a:srgbClr val="1E2530"/>
              </a:solidFill>
              <a:effectLst/>
              <a:latin typeface="PingFang SC" panose="020B0400000000000000" charset="-122"/>
            </a:endParaRPr>
          </a:p>
        </p:txBody>
      </p:sp>
      <p:sp>
        <p:nvSpPr>
          <p:cNvPr id="1048905" name="文本占位符 3"/>
          <p:cNvSpPr>
            <a:spLocks noGrp="1"/>
          </p:cNvSpPr>
          <p:nvPr>
            <p:ph type="body" sz="half" idx="21" hasCustomPrompt="1"/>
          </p:nvPr>
        </p:nvSpPr>
        <p:spPr>
          <a:xfrm>
            <a:off x="4543328" y="2120532"/>
            <a:ext cx="2052604" cy="1080655"/>
          </a:xfrm>
          <a:prstGeom prst="rect">
            <a:avLst/>
          </a:prstGeom>
        </p:spPr>
        <p:txBody>
          <a:bodyPr lIns="270000" tIns="125999" rIns="270000" bIns="125999">
            <a:noAutofit/>
          </a:bodyPr>
          <a:lstStyle>
            <a:lvl1pPr marL="0" marR="0" indent="0" algn="l" defTabSz="914400" rtl="0" eaLnBrk="1" fontAlgn="auto" latinLnBrk="0" hangingPunct="1">
              <a:lnSpc>
                <a:spcPct val="150000"/>
              </a:lnSpc>
              <a:spcBef>
                <a:spcPts val="0"/>
              </a:spcBef>
              <a:spcAft>
                <a:spcPts val="0"/>
              </a:spcAft>
              <a:buClrTx/>
              <a:buSzTx/>
              <a:buFont typeface="Arial" panose="020B0604020202020204"/>
              <a:buNone/>
              <a:defRPr lang="zh-CN" altLang="en-US" sz="1100" smtClean="0">
                <a:effectLst/>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dirty="0">
                <a:solidFill>
                  <a:srgbClr val="1E2530"/>
                </a:solidFill>
                <a:effectLst/>
                <a:latin typeface="PingFang SC" panose="020B0400000000000000" charset="-122"/>
              </a:rPr>
              <a:t>通讯录管理</a:t>
            </a:r>
            <a:endParaRPr lang="en-US" altLang="zh-CN" dirty="0">
              <a:solidFill>
                <a:srgbClr val="1E2530"/>
              </a:solidFill>
              <a:effectLst/>
              <a:latin typeface="PingFang SC" panose="020B0400000000000000" charset="-122"/>
            </a:endParaRPr>
          </a:p>
          <a:p>
            <a:r>
              <a:rPr lang="zh-CN" altLang="en-US" dirty="0">
                <a:solidFill>
                  <a:srgbClr val="1E2530"/>
                </a:solidFill>
                <a:effectLst/>
                <a:latin typeface="PingFang SC" panose="020B0400000000000000" charset="-122"/>
              </a:rPr>
              <a:t>通讯录管理</a:t>
            </a:r>
          </a:p>
          <a:p>
            <a:r>
              <a:rPr lang="zh-CN" altLang="en-US" dirty="0">
                <a:solidFill>
                  <a:srgbClr val="1E2530"/>
                </a:solidFill>
                <a:effectLst/>
                <a:latin typeface="PingFang SC" panose="020B0400000000000000" charset="-122"/>
              </a:rPr>
              <a:t>通讯录管理</a:t>
            </a:r>
          </a:p>
          <a:p>
            <a:endParaRPr lang="zh-CN" altLang="en-US" dirty="0">
              <a:solidFill>
                <a:srgbClr val="1E2530"/>
              </a:solidFill>
              <a:effectLst/>
              <a:latin typeface="PingFang SC" panose="020B0400000000000000" charset="-122"/>
            </a:endParaRPr>
          </a:p>
        </p:txBody>
      </p:sp>
      <p:sp>
        <p:nvSpPr>
          <p:cNvPr id="1048906" name="文本占位符 3"/>
          <p:cNvSpPr>
            <a:spLocks noGrp="1"/>
          </p:cNvSpPr>
          <p:nvPr>
            <p:ph type="body" sz="half" idx="22" hasCustomPrompt="1"/>
          </p:nvPr>
        </p:nvSpPr>
        <p:spPr>
          <a:xfrm>
            <a:off x="4543330" y="3336631"/>
            <a:ext cx="2052604" cy="1317246"/>
          </a:xfrm>
          <a:prstGeom prst="rect">
            <a:avLst/>
          </a:prstGeom>
        </p:spPr>
        <p:txBody>
          <a:bodyPr lIns="270000" tIns="125999" rIns="270000" bIns="125999">
            <a:noAutofit/>
          </a:bodyPr>
          <a:lstStyle>
            <a:lvl1pPr marL="0" marR="0" indent="0" algn="l" defTabSz="914400" rtl="0" eaLnBrk="1" fontAlgn="auto" latinLnBrk="0" hangingPunct="1">
              <a:lnSpc>
                <a:spcPct val="150000"/>
              </a:lnSpc>
              <a:spcBef>
                <a:spcPts val="0"/>
              </a:spcBef>
              <a:spcAft>
                <a:spcPts val="0"/>
              </a:spcAft>
              <a:buClrTx/>
              <a:buSzTx/>
              <a:buFont typeface="Arial" panose="020B0604020202020204"/>
              <a:buNone/>
              <a:defRPr lang="zh-CN" altLang="en-US" sz="1100" b="0" i="0" smtClean="0">
                <a:effectLst/>
                <a:latin typeface="微软雅黑" panose="020B0503020204020204" charset="-122"/>
                <a:ea typeface="微软雅黑" panose="020B0503020204020204" charset="-122"/>
                <a:cs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dirty="0">
                <a:solidFill>
                  <a:srgbClr val="1E2530"/>
                </a:solidFill>
                <a:effectLst/>
                <a:latin typeface="PingFang SC" panose="020B0400000000000000" charset="-122"/>
              </a:rPr>
              <a:t>通讯录管理</a:t>
            </a:r>
            <a:endParaRPr lang="en-US" altLang="zh-CN" dirty="0">
              <a:solidFill>
                <a:srgbClr val="1E2530"/>
              </a:solidFill>
              <a:effectLst/>
              <a:latin typeface="PingFang SC" panose="020B0400000000000000" charset="-122"/>
            </a:endParaRPr>
          </a:p>
          <a:p>
            <a:r>
              <a:rPr lang="zh-CN" altLang="en-US" dirty="0">
                <a:solidFill>
                  <a:srgbClr val="1E2530"/>
                </a:solidFill>
                <a:effectLst/>
                <a:latin typeface="PingFang SC" panose="020B0400000000000000" charset="-122"/>
              </a:rPr>
              <a:t>通讯录管理</a:t>
            </a:r>
          </a:p>
          <a:p>
            <a:r>
              <a:rPr lang="zh-CN" altLang="en-US" dirty="0">
                <a:solidFill>
                  <a:srgbClr val="1E2530"/>
                </a:solidFill>
                <a:effectLst/>
                <a:latin typeface="PingFang SC" panose="020B0400000000000000" charset="-122"/>
              </a:rPr>
              <a:t>通讯录管理</a:t>
            </a:r>
            <a:endParaRPr lang="en-US" altLang="zh-CN" dirty="0">
              <a:solidFill>
                <a:srgbClr val="1E2530"/>
              </a:solidFill>
              <a:effectLst/>
              <a:latin typeface="PingFang SC" panose="020B0400000000000000" charset="-122"/>
            </a:endParaRPr>
          </a:p>
          <a:p>
            <a:r>
              <a:rPr lang="zh-CN" altLang="en-US" dirty="0">
                <a:solidFill>
                  <a:srgbClr val="1E2530"/>
                </a:solidFill>
                <a:effectLst/>
                <a:latin typeface="PingFang SC" panose="020B0400000000000000" charset="-122"/>
              </a:rPr>
              <a:t>通讯录管理</a:t>
            </a:r>
          </a:p>
          <a:p>
            <a:endParaRPr lang="zh-CN" altLang="en-US" dirty="0">
              <a:solidFill>
                <a:srgbClr val="1E2530"/>
              </a:solidFill>
              <a:effectLst/>
              <a:latin typeface="PingFang SC" panose="020B0400000000000000" charset="-122"/>
            </a:endParaRPr>
          </a:p>
        </p:txBody>
      </p:sp>
      <p:sp>
        <p:nvSpPr>
          <p:cNvPr id="1048907" name="文本占位符 3"/>
          <p:cNvSpPr>
            <a:spLocks noGrp="1"/>
          </p:cNvSpPr>
          <p:nvPr>
            <p:ph type="body" sz="half" idx="23" hasCustomPrompt="1"/>
          </p:nvPr>
        </p:nvSpPr>
        <p:spPr>
          <a:xfrm>
            <a:off x="4543330" y="4561735"/>
            <a:ext cx="2052604" cy="1822408"/>
          </a:xfrm>
          <a:prstGeom prst="rect">
            <a:avLst/>
          </a:prstGeom>
        </p:spPr>
        <p:txBody>
          <a:bodyPr lIns="270000" tIns="125999" rIns="270000" bIns="125999">
            <a:noAutofit/>
          </a:bodyPr>
          <a:lstStyle>
            <a:lvl1pPr marL="0" marR="0" indent="0" algn="l" defTabSz="914400" rtl="0" eaLnBrk="1" fontAlgn="auto" latinLnBrk="0" hangingPunct="1">
              <a:lnSpc>
                <a:spcPct val="150000"/>
              </a:lnSpc>
              <a:spcBef>
                <a:spcPts val="0"/>
              </a:spcBef>
              <a:spcAft>
                <a:spcPts val="0"/>
              </a:spcAft>
              <a:buClrTx/>
              <a:buSzTx/>
              <a:buFont typeface="Arial" panose="020B0604020202020204"/>
              <a:buNone/>
              <a:defRPr lang="zh-CN" altLang="en-US" sz="1100" smtClean="0">
                <a:effectLst/>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dirty="0">
                <a:solidFill>
                  <a:srgbClr val="1E2530"/>
                </a:solidFill>
                <a:effectLst/>
                <a:latin typeface="PingFang SC" panose="020B0400000000000000" charset="-122"/>
              </a:rPr>
              <a:t>通讯录管理</a:t>
            </a:r>
          </a:p>
          <a:p>
            <a:r>
              <a:rPr lang="zh-CN" altLang="en-US" dirty="0">
                <a:solidFill>
                  <a:srgbClr val="1E2530"/>
                </a:solidFill>
                <a:effectLst/>
                <a:latin typeface="PingFang SC" panose="020B0400000000000000" charset="-122"/>
              </a:rPr>
              <a:t>通讯录管理</a:t>
            </a:r>
            <a:endParaRPr lang="en-US" altLang="zh-CN" dirty="0">
              <a:solidFill>
                <a:srgbClr val="1E2530"/>
              </a:solidFill>
              <a:effectLst/>
              <a:latin typeface="PingFang SC" panose="020B0400000000000000" charset="-122"/>
            </a:endParaRPr>
          </a:p>
          <a:p>
            <a:r>
              <a:rPr lang="zh-CN" altLang="en-US" dirty="0">
                <a:solidFill>
                  <a:srgbClr val="1E2530"/>
                </a:solidFill>
                <a:effectLst/>
                <a:latin typeface="PingFang SC" panose="020B0400000000000000" charset="-122"/>
              </a:rPr>
              <a:t>通讯录管理</a:t>
            </a:r>
          </a:p>
          <a:p>
            <a:r>
              <a:rPr lang="zh-CN" altLang="en-US" dirty="0">
                <a:solidFill>
                  <a:srgbClr val="1E2530"/>
                </a:solidFill>
                <a:effectLst/>
                <a:latin typeface="PingFang SC" panose="020B0400000000000000" charset="-122"/>
              </a:rPr>
              <a:t>通讯录管理</a:t>
            </a:r>
          </a:p>
          <a:p>
            <a:r>
              <a:rPr lang="zh-CN" altLang="en-US" dirty="0">
                <a:solidFill>
                  <a:srgbClr val="1E2530"/>
                </a:solidFill>
                <a:effectLst/>
                <a:latin typeface="PingFang SC" panose="020B0400000000000000" charset="-122"/>
              </a:rPr>
              <a:t>通讯录管理</a:t>
            </a:r>
          </a:p>
          <a:p>
            <a:r>
              <a:rPr lang="zh-CN" altLang="en-US" dirty="0">
                <a:solidFill>
                  <a:srgbClr val="1E2530"/>
                </a:solidFill>
                <a:effectLst/>
                <a:latin typeface="PingFang SC" panose="020B0400000000000000" charset="-122"/>
              </a:rPr>
              <a:t>通讯录管理</a:t>
            </a:r>
          </a:p>
          <a:p>
            <a:endParaRPr lang="zh-CN" altLang="en-US" dirty="0">
              <a:solidFill>
                <a:srgbClr val="1E2530"/>
              </a:solidFill>
              <a:effectLst/>
              <a:latin typeface="PingFang SC" panose="020B0400000000000000" charset="-122"/>
            </a:endParaRPr>
          </a:p>
        </p:txBody>
      </p:sp>
      <p:sp>
        <p:nvSpPr>
          <p:cNvPr id="1048908" name="文本占位符 3"/>
          <p:cNvSpPr>
            <a:spLocks noGrp="1"/>
          </p:cNvSpPr>
          <p:nvPr>
            <p:ph type="body" sz="half" idx="27" hasCustomPrompt="1"/>
          </p:nvPr>
        </p:nvSpPr>
        <p:spPr>
          <a:xfrm>
            <a:off x="6595930" y="2126926"/>
            <a:ext cx="4923230" cy="1080655"/>
          </a:xfrm>
          <a:prstGeom prst="rect">
            <a:avLst/>
          </a:prstGeom>
        </p:spPr>
        <p:txBody>
          <a:bodyPr lIns="270000" tIns="125999" rIns="0" bIns="125999">
            <a:noAutofit/>
          </a:bodyPr>
          <a:lstStyle>
            <a:lvl1pPr marL="228600" marR="0" indent="-228600" algn="l" defTabSz="914400" rtl="0" eaLnBrk="1" fontAlgn="auto" latinLnBrk="0" hangingPunct="1">
              <a:lnSpc>
                <a:spcPct val="150000"/>
              </a:lnSpc>
              <a:spcBef>
                <a:spcPts val="0"/>
              </a:spcBef>
              <a:spcAft>
                <a:spcPts val="0"/>
              </a:spcAft>
              <a:buClrTx/>
              <a:buSzTx/>
              <a:buFont typeface="+mj-lt"/>
              <a:buAutoNum type="arabicPeriod"/>
              <a:defRPr lang="zh-CN" altLang="en-US" sz="1100" spc="130" baseline="0" smtClean="0">
                <a:effectLst/>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dirty="0">
                <a:solidFill>
                  <a:srgbClr val="1E2530"/>
                </a:solidFill>
                <a:effectLst/>
                <a:latin typeface="PingFang SC" panose="020B0400000000000000" charset="-122"/>
              </a:rPr>
              <a:t>通讯录管理</a:t>
            </a:r>
            <a:endParaRPr lang="en-US" altLang="zh-CN" dirty="0">
              <a:solidFill>
                <a:srgbClr val="1E2530"/>
              </a:solidFill>
              <a:effectLst/>
              <a:latin typeface="PingFang SC" panose="020B0400000000000000" charset="-122"/>
            </a:endParaRPr>
          </a:p>
          <a:p>
            <a:r>
              <a:rPr lang="zh-CN" altLang="en-US" dirty="0">
                <a:solidFill>
                  <a:srgbClr val="1E2530"/>
                </a:solidFill>
                <a:effectLst/>
                <a:latin typeface="PingFang SC" panose="020B0400000000000000" charset="-122"/>
              </a:rPr>
              <a:t>通讯录管理</a:t>
            </a:r>
          </a:p>
          <a:p>
            <a:r>
              <a:rPr lang="zh-CN" altLang="en-US" dirty="0">
                <a:solidFill>
                  <a:srgbClr val="1E2530"/>
                </a:solidFill>
                <a:effectLst/>
                <a:latin typeface="PingFang SC" panose="020B0400000000000000" charset="-122"/>
              </a:rPr>
              <a:t>通讯录管理</a:t>
            </a:r>
          </a:p>
          <a:p>
            <a:endParaRPr lang="zh-CN" altLang="en-US" dirty="0">
              <a:solidFill>
                <a:srgbClr val="1E2530"/>
              </a:solidFill>
              <a:effectLst/>
              <a:latin typeface="PingFang SC" panose="020B0400000000000000" charset="-122"/>
            </a:endParaRPr>
          </a:p>
        </p:txBody>
      </p:sp>
      <p:sp>
        <p:nvSpPr>
          <p:cNvPr id="1048909" name="文本占位符 3"/>
          <p:cNvSpPr>
            <a:spLocks noGrp="1"/>
          </p:cNvSpPr>
          <p:nvPr>
            <p:ph type="body" sz="half" idx="28" hasCustomPrompt="1"/>
          </p:nvPr>
        </p:nvSpPr>
        <p:spPr>
          <a:xfrm>
            <a:off x="6595932" y="3343025"/>
            <a:ext cx="4923230" cy="1317246"/>
          </a:xfrm>
          <a:prstGeom prst="rect">
            <a:avLst/>
          </a:prstGeom>
        </p:spPr>
        <p:txBody>
          <a:bodyPr lIns="270000" tIns="125999" rIns="0" bIns="125999">
            <a:noAutofit/>
          </a:bodyPr>
          <a:lstStyle>
            <a:lvl1pPr marL="228600" marR="0" indent="-228600" algn="l" defTabSz="914400" rtl="0" eaLnBrk="1" fontAlgn="auto" latinLnBrk="0" hangingPunct="1">
              <a:lnSpc>
                <a:spcPct val="150000"/>
              </a:lnSpc>
              <a:spcBef>
                <a:spcPts val="0"/>
              </a:spcBef>
              <a:spcAft>
                <a:spcPts val="0"/>
              </a:spcAft>
              <a:buClrTx/>
              <a:buSzTx/>
              <a:buFont typeface="+mj-lt"/>
              <a:buAutoNum type="arabicPeriod"/>
              <a:defRPr lang="zh-CN" altLang="en-US" sz="1100" b="0" i="0" spc="130" baseline="0" smtClean="0">
                <a:effectLst/>
                <a:latin typeface="微软雅黑" panose="020B0503020204020204" charset="-122"/>
                <a:ea typeface="微软雅黑" panose="020B0503020204020204" charset="-122"/>
                <a:cs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dirty="0">
                <a:solidFill>
                  <a:srgbClr val="1E2530"/>
                </a:solidFill>
                <a:effectLst/>
                <a:latin typeface="PingFang SC" panose="020B0400000000000000" charset="-122"/>
              </a:rPr>
              <a:t>通讯录管理</a:t>
            </a:r>
            <a:endParaRPr lang="en-US" altLang="zh-CN" dirty="0">
              <a:solidFill>
                <a:srgbClr val="1E2530"/>
              </a:solidFill>
              <a:effectLst/>
              <a:latin typeface="PingFang SC" panose="020B0400000000000000" charset="-122"/>
            </a:endParaRPr>
          </a:p>
          <a:p>
            <a:r>
              <a:rPr lang="zh-CN" altLang="en-US" dirty="0">
                <a:solidFill>
                  <a:srgbClr val="1E2530"/>
                </a:solidFill>
                <a:effectLst/>
                <a:latin typeface="PingFang SC" panose="020B0400000000000000" charset="-122"/>
              </a:rPr>
              <a:t>通讯录管理</a:t>
            </a:r>
          </a:p>
          <a:p>
            <a:r>
              <a:rPr lang="zh-CN" altLang="en-US" dirty="0">
                <a:solidFill>
                  <a:srgbClr val="1E2530"/>
                </a:solidFill>
                <a:effectLst/>
                <a:latin typeface="PingFang SC" panose="020B0400000000000000" charset="-122"/>
              </a:rPr>
              <a:t>通讯录管理</a:t>
            </a:r>
            <a:endParaRPr lang="en-US" altLang="zh-CN" dirty="0">
              <a:solidFill>
                <a:srgbClr val="1E2530"/>
              </a:solidFill>
              <a:effectLst/>
              <a:latin typeface="PingFang SC" panose="020B0400000000000000" charset="-122"/>
            </a:endParaRPr>
          </a:p>
          <a:p>
            <a:r>
              <a:rPr lang="zh-CN" altLang="en-US" dirty="0">
                <a:solidFill>
                  <a:srgbClr val="1E2530"/>
                </a:solidFill>
                <a:effectLst/>
                <a:latin typeface="PingFang SC" panose="020B0400000000000000" charset="-122"/>
              </a:rPr>
              <a:t>通讯录管理</a:t>
            </a:r>
          </a:p>
          <a:p>
            <a:endParaRPr lang="zh-CN" altLang="en-US" dirty="0">
              <a:solidFill>
                <a:srgbClr val="1E2530"/>
              </a:solidFill>
              <a:effectLst/>
              <a:latin typeface="PingFang SC" panose="020B0400000000000000" charset="-122"/>
            </a:endParaRPr>
          </a:p>
        </p:txBody>
      </p:sp>
      <p:sp>
        <p:nvSpPr>
          <p:cNvPr id="1048910" name="文本占位符 3"/>
          <p:cNvSpPr>
            <a:spLocks noGrp="1"/>
          </p:cNvSpPr>
          <p:nvPr>
            <p:ph type="body" sz="half" idx="29" hasCustomPrompt="1"/>
          </p:nvPr>
        </p:nvSpPr>
        <p:spPr>
          <a:xfrm>
            <a:off x="6595932" y="4561735"/>
            <a:ext cx="4923230" cy="1822408"/>
          </a:xfrm>
          <a:prstGeom prst="rect">
            <a:avLst/>
          </a:prstGeom>
        </p:spPr>
        <p:txBody>
          <a:bodyPr lIns="270000" tIns="125999" rIns="0" bIns="125999">
            <a:noAutofit/>
          </a:bodyPr>
          <a:lstStyle>
            <a:lvl1pPr marL="228600" marR="0" indent="-228600" algn="l" defTabSz="914400" rtl="0" eaLnBrk="1" fontAlgn="auto" latinLnBrk="0" hangingPunct="1">
              <a:lnSpc>
                <a:spcPct val="150000"/>
              </a:lnSpc>
              <a:spcBef>
                <a:spcPts val="0"/>
              </a:spcBef>
              <a:spcAft>
                <a:spcPts val="0"/>
              </a:spcAft>
              <a:buClrTx/>
              <a:buSzTx/>
              <a:buFont typeface="+mj-lt"/>
              <a:buAutoNum type="arabicPeriod"/>
              <a:defRPr lang="zh-CN" altLang="en-US" sz="1100" spc="130" baseline="0" smtClean="0">
                <a:effectLst/>
                <a:latin typeface="微软雅黑" panose="020B0503020204020204" charset="-122"/>
                <a:ea typeface="微软雅黑" panose="020B050302020402020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dirty="0">
                <a:solidFill>
                  <a:srgbClr val="1E2530"/>
                </a:solidFill>
                <a:effectLst/>
                <a:latin typeface="PingFang SC" panose="020B0400000000000000" charset="-122"/>
              </a:rPr>
              <a:t>通讯录管理</a:t>
            </a:r>
          </a:p>
          <a:p>
            <a:r>
              <a:rPr lang="zh-CN" altLang="en-US" dirty="0">
                <a:solidFill>
                  <a:srgbClr val="1E2530"/>
                </a:solidFill>
                <a:effectLst/>
                <a:latin typeface="PingFang SC" panose="020B0400000000000000" charset="-122"/>
              </a:rPr>
              <a:t>通讯录管理</a:t>
            </a:r>
            <a:endParaRPr lang="en-US" altLang="zh-CN" dirty="0">
              <a:solidFill>
                <a:srgbClr val="1E2530"/>
              </a:solidFill>
              <a:effectLst/>
              <a:latin typeface="PingFang SC" panose="020B0400000000000000" charset="-122"/>
            </a:endParaRPr>
          </a:p>
          <a:p>
            <a:r>
              <a:rPr lang="zh-CN" altLang="en-US" dirty="0">
                <a:solidFill>
                  <a:srgbClr val="1E2530"/>
                </a:solidFill>
                <a:effectLst/>
                <a:latin typeface="PingFang SC" panose="020B0400000000000000" charset="-122"/>
              </a:rPr>
              <a:t>通讯录管理</a:t>
            </a:r>
          </a:p>
          <a:p>
            <a:r>
              <a:rPr lang="zh-CN" altLang="en-US" dirty="0">
                <a:solidFill>
                  <a:srgbClr val="1E2530"/>
                </a:solidFill>
                <a:effectLst/>
                <a:latin typeface="PingFang SC" panose="020B0400000000000000" charset="-122"/>
              </a:rPr>
              <a:t>通讯录管理</a:t>
            </a:r>
          </a:p>
          <a:p>
            <a:r>
              <a:rPr lang="zh-CN" altLang="en-US" dirty="0">
                <a:solidFill>
                  <a:srgbClr val="1E2530"/>
                </a:solidFill>
                <a:effectLst/>
                <a:latin typeface="PingFang SC" panose="020B0400000000000000" charset="-122"/>
              </a:rPr>
              <a:t>通讯录管理</a:t>
            </a:r>
          </a:p>
          <a:p>
            <a:r>
              <a:rPr lang="zh-CN" altLang="en-US" dirty="0">
                <a:solidFill>
                  <a:srgbClr val="1E2530"/>
                </a:solidFill>
                <a:effectLst/>
                <a:latin typeface="PingFang SC" panose="020B0400000000000000" charset="-122"/>
              </a:rPr>
              <a:t>通讯录管理</a:t>
            </a:r>
          </a:p>
          <a:p>
            <a:endParaRPr lang="zh-CN" altLang="en-US" dirty="0">
              <a:solidFill>
                <a:srgbClr val="1E2530"/>
              </a:solidFill>
              <a:effectLst/>
              <a:latin typeface="PingFang SC" panose="020B0400000000000000"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手机界面">
    <p:bg>
      <p:bgPr>
        <a:solidFill>
          <a:srgbClr val="FBFBFB"/>
        </a:solidFill>
        <a:effectLst/>
      </p:bgPr>
    </p:bg>
    <p:spTree>
      <p:nvGrpSpPr>
        <p:cNvPr id="1" name=""/>
        <p:cNvGrpSpPr/>
        <p:nvPr/>
      </p:nvGrpSpPr>
      <p:grpSpPr>
        <a:xfrm>
          <a:off x="0" y="0"/>
          <a:ext cx="0" cy="0"/>
          <a:chOff x="0" y="0"/>
          <a:chExt cx="0" cy="0"/>
        </a:xfrm>
      </p:grpSpPr>
      <p:pic>
        <p:nvPicPr>
          <p:cNvPr id="2097376" name="图像" descr="图像"/>
          <p:cNvPicPr>
            <a:picLocks noChangeAspect="1"/>
          </p:cNvPicPr>
          <p:nvPr/>
        </p:nvPicPr>
        <p:blipFill>
          <a:blip r:embed="rId2"/>
          <a:stretch>
            <a:fillRect/>
          </a:stretch>
        </p:blipFill>
        <p:spPr>
          <a:xfrm>
            <a:off x="0" y="9712"/>
            <a:ext cx="3162300" cy="6858001"/>
          </a:xfrm>
          <a:prstGeom prst="rect">
            <a:avLst/>
          </a:prstGeom>
          <a:ln w="12700">
            <a:miter lim="400000"/>
            <a:headEnd/>
            <a:tailEnd/>
          </a:ln>
        </p:spPr>
      </p:pic>
      <p:sp>
        <p:nvSpPr>
          <p:cNvPr id="1048926" name="企业内部通讯工具"/>
          <p:cNvSpPr txBox="1">
            <a:spLocks noGrp="1"/>
          </p:cNvSpPr>
          <p:nvPr>
            <p:ph type="body" sz="quarter" idx="13" hasCustomPrompt="1"/>
          </p:nvPr>
        </p:nvSpPr>
        <p:spPr>
          <a:xfrm>
            <a:off x="346075" y="1339850"/>
            <a:ext cx="2123658" cy="374846"/>
          </a:xfrm>
          <a:prstGeom prst="rect">
            <a:avLst/>
          </a:prstGeom>
        </p:spPr>
        <p:txBody>
          <a:bodyPr wrap="none">
            <a:spAutoFit/>
          </a:bodyPr>
          <a:lstStyle>
            <a:lvl1pPr marL="0" indent="0" defTabSz="6350">
              <a:lnSpc>
                <a:spcPct val="120000"/>
              </a:lnSpc>
              <a:spcBef>
                <a:spcPts val="0"/>
              </a:spcBef>
              <a:buClrTx/>
              <a:buSzTx/>
              <a:buNone/>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800" b="0" i="0" spc="90">
                <a:solidFill>
                  <a:srgbClr val="000000"/>
                </a:solidFill>
                <a:latin typeface="Source Han Sans CN" panose="020B0500000000000000" pitchFamily="34" charset="-128"/>
                <a:ea typeface="Source Han Sans CN" panose="020B0500000000000000" pitchFamily="34" charset="-128"/>
                <a:cs typeface="Source Han Sans CN" panose="020B0500000000000000" pitchFamily="34" charset="-128"/>
                <a:sym typeface="PingFang SC Medium" panose="020B0400000000000000" charset="-122"/>
              </a:defRPr>
            </a:lvl1pPr>
          </a:lstStyle>
          <a:p>
            <a:r>
              <a:rPr dirty="0" err="1"/>
              <a:t>企业内部通讯工具</a:t>
            </a:r>
            <a:endParaRPr dirty="0"/>
          </a:p>
        </p:txBody>
      </p:sp>
      <p:sp>
        <p:nvSpPr>
          <p:cNvPr id="1048927" name="统一的企业通讯录，可管理的内部群聊，与微信一致的沟通体验"/>
          <p:cNvSpPr txBox="1">
            <a:spLocks noGrp="1"/>
          </p:cNvSpPr>
          <p:nvPr>
            <p:ph type="body" sz="quarter" idx="14" hasCustomPrompt="1"/>
          </p:nvPr>
        </p:nvSpPr>
        <p:spPr>
          <a:xfrm>
            <a:off x="346075" y="2221171"/>
            <a:ext cx="2270069" cy="619593"/>
          </a:xfrm>
          <a:prstGeom prst="rect">
            <a:avLst/>
          </a:prstGeom>
        </p:spPr>
        <p:txBody>
          <a:bodyPr anchor="t">
            <a:spAutoFit/>
          </a:bodyPr>
          <a:lstStyle>
            <a:lvl1pPr marL="0" indent="0" algn="just" defTabSz="6350">
              <a:lnSpc>
                <a:spcPts val="2200"/>
              </a:lnSpc>
              <a:spcBef>
                <a:spcPts val="0"/>
              </a:spcBef>
              <a:buClrTx/>
              <a:buSzTx/>
              <a:buNone/>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100" b="0" i="0" spc="22">
                <a:solidFill>
                  <a:srgbClr val="767F8A"/>
                </a:solidFill>
                <a:latin typeface="Source Han Sans CN" panose="020B0500000000000000" pitchFamily="34" charset="-128"/>
                <a:ea typeface="Source Han Sans CN" panose="020B0500000000000000" pitchFamily="34" charset="-128"/>
                <a:cs typeface="Source Han Sans CN" panose="020B0500000000000000" pitchFamily="34" charset="-128"/>
                <a:sym typeface="PingFang SC Regular" panose="020B0400000000000000" charset="-122"/>
              </a:defRPr>
            </a:lvl1pPr>
          </a:lstStyle>
          <a:p>
            <a:r>
              <a:rPr dirty="0" err="1"/>
              <a:t>统一的企业通讯录，可管理的内部群聊，与微信一致的沟通体验</a:t>
            </a:r>
            <a:endParaRPr dirty="0"/>
          </a:p>
        </p:txBody>
      </p:sp>
      <p:pic>
        <p:nvPicPr>
          <p:cNvPr id="2097377" name="图片 1"/>
          <p:cNvPicPr>
            <a:picLocks noChangeAspect="1"/>
          </p:cNvPicPr>
          <p:nvPr userDrawn="1"/>
        </p:nvPicPr>
        <p:blipFill>
          <a:blip r:embed="rId3"/>
          <a:stretch>
            <a:fillRect/>
          </a:stretch>
        </p:blipFill>
        <p:spPr>
          <a:xfrm>
            <a:off x="346075" y="724502"/>
            <a:ext cx="336550" cy="2794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副标题">
    <p:bg>
      <p:bgPr>
        <a:solidFill>
          <a:srgbClr val="FBFBFB"/>
        </a:solidFill>
        <a:effectLst/>
      </p:bgPr>
    </p:bg>
    <p:spTree>
      <p:nvGrpSpPr>
        <p:cNvPr id="1" name=""/>
        <p:cNvGrpSpPr/>
        <p:nvPr/>
      </p:nvGrpSpPr>
      <p:grpSpPr>
        <a:xfrm>
          <a:off x="0" y="0"/>
          <a:ext cx="0" cy="0"/>
          <a:chOff x="0" y="0"/>
          <a:chExt cx="0" cy="0"/>
        </a:xfrm>
      </p:grpSpPr>
      <p:sp>
        <p:nvSpPr>
          <p:cNvPr id="1048579" name="#连接成就智慧企业"/>
          <p:cNvSpPr txBox="1">
            <a:spLocks noGrp="1"/>
          </p:cNvSpPr>
          <p:nvPr>
            <p:ph type="body" idx="13" hasCustomPrompt="1"/>
          </p:nvPr>
        </p:nvSpPr>
        <p:spPr>
          <a:xfrm>
            <a:off x="871686" y="6019800"/>
            <a:ext cx="1315703" cy="228600"/>
          </a:xfrm>
          <a:prstGeom prst="rect">
            <a:avLst/>
          </a:prstGeom>
        </p:spPr>
        <p:txBody>
          <a:bodyPr/>
          <a:lstStyle>
            <a:lvl1pPr marL="0" lvl="0" indent="0" algn="ctr">
              <a:spcBef>
                <a:spcPts val="0"/>
              </a:spcBef>
              <a:buNone/>
              <a:defRPr sz="1000" b="0" i="0">
                <a:solidFill>
                  <a:srgbClr val="B2B2B2"/>
                </a:solidFill>
                <a:latin typeface="微软雅黑" panose="020B0503020204020204" charset="-122"/>
                <a:ea typeface="微软雅黑" panose="020B0503020204020204" charset="-122"/>
              </a:defRPr>
            </a:lvl1pPr>
          </a:lstStyle>
          <a:p>
            <a:pPr>
              <a:defRPr sz="3000"/>
            </a:pPr>
            <a:r>
              <a:rPr sz="1000"/>
              <a:t>#连接成就智慧企业</a:t>
            </a:r>
          </a:p>
        </p:txBody>
      </p:sp>
      <p:sp>
        <p:nvSpPr>
          <p:cNvPr id="1048580" name="安全保障"/>
          <p:cNvSpPr txBox="1">
            <a:spLocks noGrp="1"/>
          </p:cNvSpPr>
          <p:nvPr>
            <p:ph type="body" idx="14" hasCustomPrompt="1"/>
          </p:nvPr>
        </p:nvSpPr>
        <p:spPr>
          <a:xfrm>
            <a:off x="1067858" y="845503"/>
            <a:ext cx="1107996" cy="341632"/>
          </a:xfrm>
          <a:prstGeom prst="rect">
            <a:avLst/>
          </a:prstGeom>
        </p:spPr>
        <p:txBody>
          <a:bodyPr wrap="none">
            <a:spAutoFit/>
          </a:bodyPr>
          <a:lstStyle>
            <a:lvl1pPr marL="0" lvl="0" indent="0">
              <a:spcBef>
                <a:spcPts val="0"/>
              </a:spcBef>
              <a:buNone/>
              <a:defRPr sz="1800" b="0" i="0">
                <a:solidFill>
                  <a:srgbClr val="000000"/>
                </a:solidFill>
                <a:latin typeface="微软雅黑" panose="020B0503020204020204" charset="-122"/>
                <a:ea typeface="微软雅黑" panose="020B0503020204020204" charset="-122"/>
              </a:defRPr>
            </a:lvl1pPr>
          </a:lstStyle>
          <a:p>
            <a:r>
              <a:t>安全保障</a:t>
            </a:r>
          </a:p>
        </p:txBody>
      </p:sp>
      <p:pic>
        <p:nvPicPr>
          <p:cNvPr id="2097156" name="图片 1"/>
          <p:cNvPicPr/>
          <p:nvPr/>
        </p:nvPicPr>
        <p:blipFill>
          <a:blip r:embed="rId2"/>
          <a:stretch>
            <a:fillRect/>
          </a:stretch>
        </p:blipFill>
        <p:spPr>
          <a:xfrm>
            <a:off x="827235" y="965200"/>
            <a:ext cx="88900" cy="889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48589" name="标题 1"/>
          <p:cNvSpPr>
            <a:spLocks noGrp="1"/>
          </p:cNvSpPr>
          <p:nvPr>
            <p:ph type="title"/>
          </p:nvPr>
        </p:nvSpPr>
        <p:spPr/>
        <p:txBody>
          <a:bodyPr/>
          <a:lstStyle/>
          <a:p>
            <a:r>
              <a:rPr lang="zh-CN" altLang="en-US"/>
              <a:t>单击此处编辑母版标题样式</a:t>
            </a:r>
          </a:p>
        </p:txBody>
      </p:sp>
      <p:sp>
        <p:nvSpPr>
          <p:cNvPr id="1048590"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591" name="日期占位符 3"/>
          <p:cNvSpPr>
            <a:spLocks noGrp="1"/>
          </p:cNvSpPr>
          <p:nvPr>
            <p:ph type="dt" sz="half" idx="10"/>
          </p:nvPr>
        </p:nvSpPr>
        <p:spPr/>
        <p:txBody>
          <a:bodyPr/>
          <a:lstStyle/>
          <a:p>
            <a:fld id="{C0B014BD-C619-40B5-B657-9607E29D984E}" type="datetimeFigureOut">
              <a:rPr lang="zh-CN" altLang="en-US" smtClean="0"/>
              <a:t>2022/2/24</a:t>
            </a:fld>
            <a:endParaRPr lang="zh-CN" altLang="en-US"/>
          </a:p>
        </p:txBody>
      </p:sp>
      <p:sp>
        <p:nvSpPr>
          <p:cNvPr id="1048592" name="页脚占位符 4"/>
          <p:cNvSpPr>
            <a:spLocks noGrp="1"/>
          </p:cNvSpPr>
          <p:nvPr>
            <p:ph type="ftr" sz="quarter" idx="11"/>
          </p:nvPr>
        </p:nvSpPr>
        <p:spPr/>
        <p:txBody>
          <a:bodyPr/>
          <a:lstStyle/>
          <a:p>
            <a:endParaRPr lang="zh-CN" altLang="en-US"/>
          </a:p>
        </p:txBody>
      </p:sp>
      <p:sp>
        <p:nvSpPr>
          <p:cNvPr id="1048593" name="灯片编号占位符 5"/>
          <p:cNvSpPr>
            <a:spLocks noGrp="1"/>
          </p:cNvSpPr>
          <p:nvPr>
            <p:ph type="sldNum" sz="quarter" idx="12"/>
          </p:nvPr>
        </p:nvSpPr>
        <p:spPr/>
        <p:txBody>
          <a:bodyPr/>
          <a:lstStyle/>
          <a:p>
            <a:fld id="{81B33522-97B9-4ACF-8103-2170B6196C88}"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tags" Target="../tags/tag28.xml"/><Relationship Id="rId3" Type="http://schemas.openxmlformats.org/officeDocument/2006/relationships/tags" Target="../tags/tag5.xml"/><Relationship Id="rId21" Type="http://schemas.openxmlformats.org/officeDocument/2006/relationships/tags" Target="../tags/tag23.xml"/><Relationship Id="rId34" Type="http://schemas.openxmlformats.org/officeDocument/2006/relationships/image" Target="../media/image7.png"/><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tags" Target="../tags/tag27.xml"/><Relationship Id="rId33" Type="http://schemas.openxmlformats.org/officeDocument/2006/relationships/image" Target="../media/image6.png"/><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29" Type="http://schemas.openxmlformats.org/officeDocument/2006/relationships/image" Target="../media/image36.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tags" Target="../tags/tag26.xml"/><Relationship Id="rId32" Type="http://schemas.openxmlformats.org/officeDocument/2006/relationships/image" Target="../media/image38.png"/><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tags" Target="../tags/tag25.xml"/><Relationship Id="rId28" Type="http://schemas.openxmlformats.org/officeDocument/2006/relationships/image" Target="../media/image11.png"/><Relationship Id="rId10" Type="http://schemas.openxmlformats.org/officeDocument/2006/relationships/tags" Target="../tags/tag12.xml"/><Relationship Id="rId19" Type="http://schemas.openxmlformats.org/officeDocument/2006/relationships/tags" Target="../tags/tag21.xml"/><Relationship Id="rId31" Type="http://schemas.openxmlformats.org/officeDocument/2006/relationships/image" Target="../media/image37.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slideLayout" Target="../slideLayouts/slideLayout9.xml"/><Relationship Id="rId30" Type="http://schemas.openxmlformats.org/officeDocument/2006/relationships/hyperlink" Target="https://exmail.qq.com/qy_mng_logic/doc%231000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2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7.pn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png"/><Relationship Id="rId7"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7.png"/><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png"/><Relationship Id="rId7" Type="http://schemas.openxmlformats.org/officeDocument/2006/relationships/image" Target="../media/image46.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png"/><Relationship Id="rId7" Type="http://schemas.openxmlformats.org/officeDocument/2006/relationships/image" Target="../media/image55.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tags" Target="../tags/tag42.xml"/><Relationship Id="rId18" Type="http://schemas.openxmlformats.org/officeDocument/2006/relationships/tags" Target="../tags/tag47.xml"/><Relationship Id="rId26" Type="http://schemas.openxmlformats.org/officeDocument/2006/relationships/image" Target="../media/image7.png"/><Relationship Id="rId3" Type="http://schemas.openxmlformats.org/officeDocument/2006/relationships/tags" Target="../tags/tag32.xml"/><Relationship Id="rId21" Type="http://schemas.openxmlformats.org/officeDocument/2006/relationships/tags" Target="../tags/tag50.xml"/><Relationship Id="rId34" Type="http://schemas.openxmlformats.org/officeDocument/2006/relationships/image" Target="../media/image11.png"/><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tags" Target="../tags/tag46.xml"/><Relationship Id="rId25" Type="http://schemas.openxmlformats.org/officeDocument/2006/relationships/slideLayout" Target="../slideLayouts/slideLayout9.xml"/><Relationship Id="rId33" Type="http://schemas.openxmlformats.org/officeDocument/2006/relationships/image" Target="../media/image73.png"/><Relationship Id="rId2" Type="http://schemas.openxmlformats.org/officeDocument/2006/relationships/tags" Target="../tags/tag31.xml"/><Relationship Id="rId16" Type="http://schemas.openxmlformats.org/officeDocument/2006/relationships/tags" Target="../tags/tag45.xml"/><Relationship Id="rId20" Type="http://schemas.openxmlformats.org/officeDocument/2006/relationships/tags" Target="../tags/tag49.xml"/><Relationship Id="rId29" Type="http://schemas.openxmlformats.org/officeDocument/2006/relationships/image" Target="../media/image69.png"/><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24" Type="http://schemas.openxmlformats.org/officeDocument/2006/relationships/tags" Target="../tags/tag53.xml"/><Relationship Id="rId32" Type="http://schemas.openxmlformats.org/officeDocument/2006/relationships/image" Target="../media/image72.png"/><Relationship Id="rId5" Type="http://schemas.openxmlformats.org/officeDocument/2006/relationships/tags" Target="../tags/tag34.xml"/><Relationship Id="rId15" Type="http://schemas.openxmlformats.org/officeDocument/2006/relationships/tags" Target="../tags/tag44.xml"/><Relationship Id="rId23" Type="http://schemas.openxmlformats.org/officeDocument/2006/relationships/tags" Target="../tags/tag52.xml"/><Relationship Id="rId28" Type="http://schemas.openxmlformats.org/officeDocument/2006/relationships/image" Target="../media/image68.png"/><Relationship Id="rId10" Type="http://schemas.openxmlformats.org/officeDocument/2006/relationships/tags" Target="../tags/tag39.xml"/><Relationship Id="rId19" Type="http://schemas.openxmlformats.org/officeDocument/2006/relationships/tags" Target="../tags/tag48.xml"/><Relationship Id="rId31" Type="http://schemas.openxmlformats.org/officeDocument/2006/relationships/image" Target="../media/image71.png"/><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tags" Target="../tags/tag43.xml"/><Relationship Id="rId22" Type="http://schemas.openxmlformats.org/officeDocument/2006/relationships/tags" Target="../tags/tag51.xml"/><Relationship Id="rId27" Type="http://schemas.openxmlformats.org/officeDocument/2006/relationships/image" Target="../media/image67.png"/><Relationship Id="rId30"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76.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7.png"/><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chart" Target="../charts/chart1.xml"/><Relationship Id="rId5" Type="http://schemas.openxmlformats.org/officeDocument/2006/relationships/diagramQuickStyle" Target="../diagrams/quickStyle1.xml"/><Relationship Id="rId10" Type="http://schemas.openxmlformats.org/officeDocument/2006/relationships/image" Target="../media/image7.png"/><Relationship Id="rId4" Type="http://schemas.openxmlformats.org/officeDocument/2006/relationships/diagramLayout" Target="../diagrams/layout1.xml"/><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8.png"/><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9.png"/><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80.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1.png"/><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82.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hyperlink" Target="https://www.exmailpro.com/" TargetMode="External"/><Relationship Id="rId3" Type="http://schemas.openxmlformats.org/officeDocument/2006/relationships/image" Target="../media/image83.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5.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7" name="标题 3"/>
          <p:cNvSpPr>
            <a:spLocks noGrp="1"/>
          </p:cNvSpPr>
          <p:nvPr>
            <p:ph type="ctrTitle"/>
          </p:nvPr>
        </p:nvSpPr>
        <p:spPr>
          <a:xfrm>
            <a:off x="695400" y="2448349"/>
            <a:ext cx="9123589" cy="704829"/>
          </a:xfrm>
        </p:spPr>
        <p:txBody>
          <a:bodyPr/>
          <a:lstStyle/>
          <a:p>
            <a:r>
              <a:rPr kumimoji="1" lang="zh-CN" altLang="en-US" dirty="0">
                <a:latin typeface="TencentSans W7" panose="020C04030202040F0204" pitchFamily="34" charset="-122"/>
                <a:ea typeface="TencentSans W7" panose="020C04030202040F0204" pitchFamily="34" charset="-122"/>
              </a:rPr>
              <a:t>企业微信 </a:t>
            </a:r>
            <a:r>
              <a:rPr kumimoji="1" lang="en-US" altLang="zh-CN" dirty="0">
                <a:latin typeface="TencentSans W7" panose="020C04030202040F0204" pitchFamily="34" charset="-122"/>
                <a:ea typeface="TencentSans W7" panose="020C04030202040F0204" pitchFamily="34" charset="-122"/>
              </a:rPr>
              <a:t>&amp;</a:t>
            </a:r>
            <a:r>
              <a:rPr kumimoji="1" lang="zh-CN" altLang="en-US" dirty="0">
                <a:latin typeface="TencentSans W7" panose="020C04030202040F0204" pitchFamily="34" charset="-122"/>
                <a:ea typeface="TencentSans W7" panose="020C04030202040F0204" pitchFamily="34" charset="-122"/>
              </a:rPr>
              <a:t> 腾讯企业邮联合方案</a:t>
            </a:r>
          </a:p>
        </p:txBody>
      </p:sp>
      <p:sp>
        <p:nvSpPr>
          <p:cNvPr id="1048578" name="文本框 1"/>
          <p:cNvSpPr txBox="1"/>
          <p:nvPr/>
        </p:nvSpPr>
        <p:spPr>
          <a:xfrm>
            <a:off x="623392" y="5229200"/>
            <a:ext cx="3960440" cy="787523"/>
          </a:xfrm>
          <a:prstGeom prst="rect">
            <a:avLst/>
          </a:prstGeom>
          <a:noFill/>
        </p:spPr>
        <p:txBody>
          <a:bodyPr wrap="square" rtlCol="0">
            <a:spAutoFit/>
          </a:bodyPr>
          <a:lstStyle/>
          <a:p>
            <a:pPr>
              <a:lnSpc>
                <a:spcPct val="150000"/>
              </a:lnSpc>
            </a:pPr>
            <a:r>
              <a:rPr kumimoji="1" lang="zh-CN" altLang="en-US" sz="1600" b="1" dirty="0">
                <a:solidFill>
                  <a:srgbClr val="238FF4"/>
                </a:solidFill>
                <a:latin typeface="TencentSans W3" panose="020C04030202040F0204" pitchFamily="34" charset="-122"/>
                <a:ea typeface="TencentSans W3" panose="020C04030202040F0204" pitchFamily="34" charset="-122"/>
              </a:rPr>
              <a:t>桑桥网络</a:t>
            </a:r>
            <a:r>
              <a:rPr kumimoji="1" lang="en-US" altLang="zh-CN" sz="1600" b="1" dirty="0">
                <a:solidFill>
                  <a:srgbClr val="238FF4"/>
                </a:solidFill>
                <a:latin typeface="TencentSans W3" panose="020C04030202040F0204" pitchFamily="34" charset="-122"/>
                <a:ea typeface="TencentSans W3" panose="020C04030202040F0204" pitchFamily="34" charset="-122"/>
              </a:rPr>
              <a:t>-</a:t>
            </a:r>
            <a:r>
              <a:rPr kumimoji="1" lang="zh-CN" altLang="en-US" sz="1600" b="1" dirty="0">
                <a:solidFill>
                  <a:srgbClr val="238FF4"/>
                </a:solidFill>
                <a:latin typeface="TencentSans W3" panose="020C04030202040F0204" pitchFamily="34" charset="-122"/>
                <a:ea typeface="TencentSans W3" panose="020C04030202040F0204" pitchFamily="34" charset="-122"/>
              </a:rPr>
              <a:t>腾讯企业微信</a:t>
            </a:r>
            <a:r>
              <a:rPr kumimoji="1" lang="en-US" altLang="zh-CN" sz="1600" b="1" dirty="0">
                <a:solidFill>
                  <a:srgbClr val="238FF4"/>
                </a:solidFill>
                <a:latin typeface="TencentSans W3" panose="020C04030202040F0204" pitchFamily="34" charset="-122"/>
                <a:ea typeface="TencentSans W3" panose="020C04030202040F0204" pitchFamily="34" charset="-122"/>
              </a:rPr>
              <a:t>&amp;</a:t>
            </a:r>
            <a:r>
              <a:rPr kumimoji="1" lang="zh-CN" altLang="en-US" sz="1600" b="1" dirty="0">
                <a:solidFill>
                  <a:srgbClr val="238FF4"/>
                </a:solidFill>
                <a:latin typeface="TencentSans W3" panose="020C04030202040F0204" pitchFamily="34" charset="-122"/>
                <a:ea typeface="TencentSans W3" panose="020C04030202040F0204" pitchFamily="34" charset="-122"/>
              </a:rPr>
              <a:t>企业邮箱服务商  服务热线：</a:t>
            </a:r>
            <a:r>
              <a:rPr kumimoji="1" lang="en-US" altLang="zh-CN" sz="1600" b="1" dirty="0">
                <a:solidFill>
                  <a:srgbClr val="238FF4"/>
                </a:solidFill>
                <a:latin typeface="TencentSans W3" panose="020C04030202040F0204" pitchFamily="34" charset="-122"/>
                <a:ea typeface="TencentSans W3" panose="020C04030202040F0204" pitchFamily="34" charset="-122"/>
              </a:rPr>
              <a:t>4001140800  </a:t>
            </a:r>
            <a:r>
              <a:rPr kumimoji="1" lang="zh-CN" altLang="en-US" sz="1600" b="1" dirty="0">
                <a:solidFill>
                  <a:srgbClr val="238FF4"/>
                </a:solidFill>
                <a:latin typeface="TencentSans W3" panose="020C04030202040F0204" pitchFamily="34" charset="-122"/>
                <a:ea typeface="TencentSans W3" panose="020C04030202040F0204" pitchFamily="34" charset="-122"/>
              </a:rPr>
              <a:t>（</a:t>
            </a:r>
            <a:r>
              <a:rPr kumimoji="1" lang="en-US" altLang="zh-CN" sz="1600" b="1" dirty="0">
                <a:solidFill>
                  <a:srgbClr val="238FF4"/>
                </a:solidFill>
                <a:latin typeface="TencentSans W3" panose="020C04030202040F0204" pitchFamily="34" charset="-122"/>
                <a:ea typeface="TencentSans W3" panose="020C04030202040F0204" pitchFamily="34" charset="-122"/>
              </a:rPr>
              <a:t>QQ</a:t>
            </a:r>
            <a:r>
              <a:rPr kumimoji="1" lang="zh-CN" altLang="en-US" sz="1600" b="1" dirty="0">
                <a:solidFill>
                  <a:srgbClr val="238FF4"/>
                </a:solidFill>
                <a:latin typeface="TencentSans W3" panose="020C04030202040F0204" pitchFamily="34" charset="-122"/>
                <a:ea typeface="TencentSans W3" panose="020C04030202040F0204" pitchFamily="34" charset="-122"/>
              </a:rPr>
              <a:t>同号）</a:t>
            </a:r>
            <a:endParaRPr kumimoji="1" lang="en-US" altLang="zh-CN" sz="1600" b="1" dirty="0">
              <a:solidFill>
                <a:srgbClr val="238FF4"/>
              </a:solidFill>
              <a:latin typeface="TencentSans W3" panose="020C04030202040F0204" pitchFamily="34" charset="-122"/>
              <a:ea typeface="TencentSans W3" panose="020C04030202040F0204" pitchFamily="34" charset="-122"/>
            </a:endParaRPr>
          </a:p>
        </p:txBody>
      </p:sp>
      <p:pic>
        <p:nvPicPr>
          <p:cNvPr id="2097153" name="图片 2"/>
          <p:cNvPicPr>
            <a:picLocks noChangeAspect="1"/>
          </p:cNvPicPr>
          <p:nvPr/>
        </p:nvPicPr>
        <p:blipFill>
          <a:blip r:embed="rId3"/>
          <a:stretch>
            <a:fillRect/>
          </a:stretch>
        </p:blipFill>
        <p:spPr>
          <a:xfrm>
            <a:off x="479376" y="383120"/>
            <a:ext cx="2044700" cy="825500"/>
          </a:xfrm>
          <a:prstGeom prst="rect">
            <a:avLst/>
          </a:prstGeom>
        </p:spPr>
      </p:pic>
      <p:grpSp>
        <p:nvGrpSpPr>
          <p:cNvPr id="25" name="组合 4"/>
          <p:cNvGrpSpPr/>
          <p:nvPr/>
        </p:nvGrpSpPr>
        <p:grpSpPr>
          <a:xfrm>
            <a:off x="695400" y="463862"/>
            <a:ext cx="3182688" cy="429683"/>
            <a:chOff x="9009312" y="188640"/>
            <a:chExt cx="3182688" cy="429683"/>
          </a:xfrm>
        </p:grpSpPr>
        <p:cxnSp>
          <p:nvCxnSpPr>
            <p:cNvPr id="3145728"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154" name="图片 6"/>
            <p:cNvPicPr>
              <a:picLocks noChangeAspect="1"/>
            </p:cNvPicPr>
            <p:nvPr/>
          </p:nvPicPr>
          <p:blipFill>
            <a:blip r:embed="rId4"/>
            <a:stretch>
              <a:fillRect/>
            </a:stretch>
          </p:blipFill>
          <p:spPr>
            <a:xfrm>
              <a:off x="10392000" y="188640"/>
              <a:ext cx="1800000" cy="429683"/>
            </a:xfrm>
            <a:prstGeom prst="rect">
              <a:avLst/>
            </a:prstGeom>
          </p:spPr>
        </p:pic>
        <p:pic>
          <p:nvPicPr>
            <p:cNvPr id="2097155" name="pasted-image.pdf"/>
            <p:cNvPicPr>
              <a:picLocks noChangeAspect="1"/>
            </p:cNvPicPr>
            <p:nvPr/>
          </p:nvPicPr>
          <p:blipFill>
            <a:blip r:embed="rId5" cstate="print"/>
            <a:srcRect/>
            <a:stretch>
              <a:fillRect/>
            </a:stretch>
          </p:blipFill>
          <p:spPr bwMode="auto">
            <a:xfrm>
              <a:off x="9009312" y="300161"/>
              <a:ext cx="1193119" cy="248876"/>
            </a:xfrm>
            <a:prstGeom prst="rect">
              <a:avLst/>
            </a:prstGeom>
            <a:noFill/>
            <a:ln>
              <a:noFill/>
            </a:ln>
          </p:spPr>
        </p:pic>
      </p:gr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0"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698" name="矩形 5"/>
          <p:cNvSpPr/>
          <p:nvPr/>
        </p:nvSpPr>
        <p:spPr>
          <a:xfrm>
            <a:off x="551384" y="404664"/>
            <a:ext cx="2646878"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开通腾讯企业邮箱</a:t>
            </a:r>
          </a:p>
        </p:txBody>
      </p:sp>
      <p:grpSp>
        <p:nvGrpSpPr>
          <p:cNvPr id="98" name="组合 8"/>
          <p:cNvGrpSpPr/>
          <p:nvPr/>
        </p:nvGrpSpPr>
        <p:grpSpPr>
          <a:xfrm>
            <a:off x="9009312" y="418332"/>
            <a:ext cx="3182688" cy="429683"/>
            <a:chOff x="9009312" y="188640"/>
            <a:chExt cx="3182688" cy="429683"/>
          </a:xfrm>
        </p:grpSpPr>
        <p:cxnSp>
          <p:nvCxnSpPr>
            <p:cNvPr id="3145765"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01"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202"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pic>
        <p:nvPicPr>
          <p:cNvPr id="2097203" name="图片 1"/>
          <p:cNvPicPr>
            <a:picLocks noChangeAspect="1"/>
          </p:cNvPicPr>
          <p:nvPr/>
        </p:nvPicPr>
        <p:blipFill>
          <a:blip r:embed="rId5"/>
          <a:stretch>
            <a:fillRect/>
          </a:stretch>
        </p:blipFill>
        <p:spPr>
          <a:xfrm>
            <a:off x="388361" y="1267653"/>
            <a:ext cx="4941842" cy="3263158"/>
          </a:xfrm>
          <a:prstGeom prst="rect">
            <a:avLst/>
          </a:prstGeom>
          <a:ln>
            <a:noFill/>
          </a:ln>
          <a:effectLst>
            <a:outerShdw blurRad="292100" dist="139700" dir="2700000" algn="tl" rotWithShape="0">
              <a:srgbClr val="333333">
                <a:alpha val="65000"/>
              </a:srgbClr>
            </a:outerShdw>
          </a:effectLst>
        </p:spPr>
      </p:pic>
      <p:sp>
        <p:nvSpPr>
          <p:cNvPr id="1048699" name="文本框 12"/>
          <p:cNvSpPr txBox="1"/>
          <p:nvPr/>
        </p:nvSpPr>
        <p:spPr>
          <a:xfrm>
            <a:off x="598240" y="5138061"/>
            <a:ext cx="4201616" cy="1444691"/>
          </a:xfrm>
          <a:prstGeom prst="rect">
            <a:avLst/>
          </a:prstGeom>
          <a:noFill/>
        </p:spPr>
        <p:txBody>
          <a:bodyPr wrap="square" rtlCol="0">
            <a:spAutoFit/>
          </a:bodyPr>
          <a:lstStyle/>
          <a:p>
            <a:pPr>
              <a:lnSpc>
                <a:spcPct val="150000"/>
              </a:lnSpc>
            </a:pPr>
            <a:r>
              <a:rPr lang="en-US" altLang="zh-CN" sz="1200" dirty="0">
                <a:latin typeface="微软雅黑" panose="020B0503020204020204" charset="-122"/>
                <a:ea typeface="微软雅黑" panose="020B0503020204020204" charset="-122"/>
              </a:rPr>
              <a:t>1</a:t>
            </a:r>
            <a:r>
              <a:rPr lang="zh-CN" altLang="en-US" sz="1200" dirty="0">
                <a:latin typeface="微软雅黑" panose="020B0503020204020204" charset="-122"/>
                <a:ea typeface="微软雅黑" panose="020B0503020204020204" charset="-122"/>
              </a:rPr>
              <a:t>、在企业邮箱官网进入注册页面</a:t>
            </a:r>
            <a:endParaRPr lang="en-US" altLang="zh-CN" sz="1200" dirty="0">
              <a:latin typeface="微软雅黑" panose="020B0503020204020204" charset="-122"/>
              <a:ea typeface="微软雅黑" panose="020B0503020204020204" charset="-122"/>
            </a:endParaRPr>
          </a:p>
          <a:p>
            <a:pPr>
              <a:lnSpc>
                <a:spcPct val="150000"/>
              </a:lnSpc>
            </a:pPr>
            <a:r>
              <a:rPr lang="en-US" altLang="zh-CN" sz="1200" dirty="0">
                <a:latin typeface="微软雅黑" panose="020B0503020204020204" charset="-122"/>
                <a:ea typeface="微软雅黑" panose="020B0503020204020204" charset="-122"/>
              </a:rPr>
              <a:t>2</a:t>
            </a:r>
            <a:r>
              <a:rPr lang="zh-CN" altLang="en-US" sz="1200" dirty="0">
                <a:latin typeface="微软雅黑" panose="020B0503020204020204" charset="-122"/>
                <a:ea typeface="微软雅黑" panose="020B0503020204020204" charset="-122"/>
              </a:rPr>
              <a:t>、选择开通方式</a:t>
            </a:r>
            <a:endParaRPr lang="en-US" altLang="zh-CN" sz="1200" dirty="0">
              <a:latin typeface="微软雅黑" panose="020B0503020204020204" charset="-122"/>
              <a:ea typeface="微软雅黑" panose="020B0503020204020204" charset="-122"/>
            </a:endParaRPr>
          </a:p>
          <a:p>
            <a:pPr marL="628650" lvl="1"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新企业：注册企业微信并同步开通企业邮箱</a:t>
            </a:r>
            <a:endParaRPr lang="en-US" altLang="zh-CN" sz="1200" dirty="0">
              <a:latin typeface="微软雅黑" panose="020B0503020204020204" charset="-122"/>
              <a:ea typeface="微软雅黑" panose="020B0503020204020204" charset="-122"/>
            </a:endParaRPr>
          </a:p>
          <a:p>
            <a:pPr marL="628650" lvl="1"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已有企业微信：超管通过企业微信扫码开通</a:t>
            </a:r>
            <a:endParaRPr lang="en-US" altLang="zh-CN" sz="1200" dirty="0">
              <a:latin typeface="微软雅黑" panose="020B0503020204020204" charset="-122"/>
              <a:ea typeface="微软雅黑" panose="020B0503020204020204" charset="-122"/>
            </a:endParaRPr>
          </a:p>
          <a:p>
            <a:pPr>
              <a:lnSpc>
                <a:spcPct val="150000"/>
              </a:lnSpc>
            </a:pPr>
            <a:r>
              <a:rPr lang="en-US" altLang="zh-CN" sz="1200" dirty="0">
                <a:latin typeface="微软雅黑" panose="020B0503020204020204" charset="-122"/>
                <a:ea typeface="微软雅黑" panose="020B0503020204020204" charset="-122"/>
              </a:rPr>
              <a:t>3</a:t>
            </a:r>
            <a:r>
              <a:rPr lang="zh-CN" altLang="en-US" sz="1200" dirty="0">
                <a:latin typeface="微软雅黑" panose="020B0503020204020204" charset="-122"/>
                <a:ea typeface="微软雅黑" panose="020B0503020204020204" charset="-122"/>
              </a:rPr>
              <a:t>、按需购买专业版</a:t>
            </a:r>
            <a:endParaRPr lang="en-US" altLang="zh-CN" sz="1200" dirty="0">
              <a:latin typeface="微软雅黑" panose="020B0503020204020204" charset="-122"/>
              <a:ea typeface="微软雅黑" panose="020B0503020204020204" charset="-122"/>
            </a:endParaRPr>
          </a:p>
        </p:txBody>
      </p:sp>
      <p:sp>
        <p:nvSpPr>
          <p:cNvPr id="1048700" name="矩形 6"/>
          <p:cNvSpPr/>
          <p:nvPr/>
        </p:nvSpPr>
        <p:spPr>
          <a:xfrm>
            <a:off x="598240" y="4723071"/>
            <a:ext cx="1415772"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开通企业邮箱</a:t>
            </a:r>
            <a:endParaRPr lang="en-US" altLang="zh-CN" sz="1600" b="1" dirty="0">
              <a:solidFill>
                <a:srgbClr val="238EF5"/>
              </a:solidFill>
              <a:latin typeface="微软雅黑" panose="020B0503020204020204" charset="-122"/>
              <a:ea typeface="微软雅黑" panose="020B0503020204020204" charset="-122"/>
            </a:endParaRPr>
          </a:p>
        </p:txBody>
      </p:sp>
      <p:sp>
        <p:nvSpPr>
          <p:cNvPr id="1048701" name="矩形 18"/>
          <p:cNvSpPr/>
          <p:nvPr/>
        </p:nvSpPr>
        <p:spPr>
          <a:xfrm>
            <a:off x="5946248" y="4659640"/>
            <a:ext cx="1415772"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添加企业域名</a:t>
            </a:r>
            <a:endParaRPr lang="en-US" altLang="zh-CN" sz="1600" b="1" dirty="0">
              <a:solidFill>
                <a:srgbClr val="238EF5"/>
              </a:solidFill>
              <a:latin typeface="微软雅黑" panose="020B0503020204020204" charset="-122"/>
              <a:ea typeface="微软雅黑" panose="020B0503020204020204" charset="-122"/>
            </a:endParaRPr>
          </a:p>
        </p:txBody>
      </p:sp>
      <p:sp>
        <p:nvSpPr>
          <p:cNvPr id="1048702" name="文本框 19"/>
          <p:cNvSpPr txBox="1"/>
          <p:nvPr/>
        </p:nvSpPr>
        <p:spPr>
          <a:xfrm>
            <a:off x="5951984" y="5074630"/>
            <a:ext cx="5793010" cy="1706880"/>
          </a:xfrm>
          <a:prstGeom prst="rect">
            <a:avLst/>
          </a:prstGeom>
          <a:noFill/>
        </p:spPr>
        <p:txBody>
          <a:bodyPr wrap="square" rtlCol="0">
            <a:spAutoFit/>
          </a:bodyPr>
          <a:lstStyle/>
          <a:p>
            <a:pPr>
              <a:lnSpc>
                <a:spcPct val="150000"/>
              </a:lnSpc>
            </a:pPr>
            <a:r>
              <a:rPr lang="en-US" altLang="zh-CN" sz="1200" dirty="0">
                <a:latin typeface="微软雅黑" panose="020B0503020204020204" charset="-122"/>
                <a:ea typeface="微软雅黑" panose="020B0503020204020204" charset="-122"/>
              </a:rPr>
              <a:t>1</a:t>
            </a:r>
            <a:r>
              <a:rPr lang="zh-CN" altLang="en-US" sz="1200" dirty="0">
                <a:latin typeface="微软雅黑" panose="020B0503020204020204" charset="-122"/>
                <a:ea typeface="微软雅黑" panose="020B0503020204020204" charset="-122"/>
              </a:rPr>
              <a:t>、进入企业微信管理后台</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协作</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使用邮箱</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升级专属域名</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前往配置</a:t>
            </a:r>
            <a:endParaRPr lang="en-US" altLang="zh-CN" sz="1200" dirty="0">
              <a:latin typeface="微软雅黑" panose="020B0503020204020204" charset="-122"/>
              <a:ea typeface="微软雅黑" panose="020B0503020204020204" charset="-122"/>
            </a:endParaRPr>
          </a:p>
          <a:p>
            <a:pPr>
              <a:lnSpc>
                <a:spcPct val="150000"/>
              </a:lnSpc>
            </a:pPr>
            <a:r>
              <a:rPr lang="en-US" altLang="zh-CN" sz="1200" dirty="0">
                <a:latin typeface="微软雅黑" panose="020B0503020204020204" charset="-122"/>
                <a:ea typeface="微软雅黑" panose="020B0503020204020204" charset="-122"/>
              </a:rPr>
              <a:t>2</a:t>
            </a:r>
            <a:r>
              <a:rPr lang="zh-CN" altLang="en-US" sz="1200" dirty="0">
                <a:latin typeface="微软雅黑" panose="020B0503020204020204" charset="-122"/>
                <a:ea typeface="微软雅黑" panose="020B0503020204020204" charset="-122"/>
              </a:rPr>
              <a:t>、选择添加方式</a:t>
            </a:r>
            <a:endParaRPr lang="en-US" altLang="zh-CN" sz="1200" dirty="0">
              <a:latin typeface="微软雅黑" panose="020B0503020204020204" charset="-122"/>
              <a:ea typeface="微软雅黑" panose="020B0503020204020204" charset="-122"/>
            </a:endParaRPr>
          </a:p>
          <a:p>
            <a:pPr>
              <a:lnSpc>
                <a:spcPct val="150000"/>
              </a:lnSpc>
            </a:pPr>
            <a:r>
              <a:rPr lang="zh-CN" altLang="en-US" sz="1200" dirty="0">
                <a:latin typeface="微软雅黑" panose="020B0503020204020204" charset="-122"/>
                <a:ea typeface="微软雅黑" panose="020B0503020204020204" charset="-122"/>
              </a:rPr>
              <a:t>  （</a:t>
            </a:r>
            <a:r>
              <a:rPr lang="en-US" altLang="zh-CN" sz="1200" dirty="0">
                <a:latin typeface="微软雅黑" panose="020B0503020204020204" charset="-122"/>
                <a:ea typeface="微软雅黑" panose="020B0503020204020204" charset="-122"/>
              </a:rPr>
              <a:t>1</a:t>
            </a:r>
            <a:r>
              <a:rPr lang="zh-CN" altLang="en-US" sz="1200" dirty="0">
                <a:latin typeface="微软雅黑" panose="020B0503020204020204" charset="-122"/>
                <a:ea typeface="微软雅黑" panose="020B0503020204020204" charset="-122"/>
              </a:rPr>
              <a:t>）使用企业自有域名，需先到自有域名服务的管理后台设置</a:t>
            </a:r>
            <a:r>
              <a:rPr lang="en-US" altLang="zh-CN" sz="1200" dirty="0">
                <a:latin typeface="微软雅黑" panose="020B0503020204020204" charset="-122"/>
                <a:ea typeface="微软雅黑" panose="020B0503020204020204" charset="-122"/>
              </a:rPr>
              <a:t>MX</a:t>
            </a:r>
            <a:r>
              <a:rPr lang="zh-CN" altLang="en-US" sz="1200" dirty="0">
                <a:latin typeface="微软雅黑" panose="020B0503020204020204" charset="-122"/>
                <a:ea typeface="微软雅黑" panose="020B0503020204020204" charset="-122"/>
              </a:rPr>
              <a:t>记录解析：</a:t>
            </a:r>
            <a:endParaRPr lang="en-US" altLang="zh-CN" sz="1200" dirty="0">
              <a:latin typeface="微软雅黑" panose="020B0503020204020204" charset="-122"/>
              <a:ea typeface="微软雅黑" panose="020B0503020204020204" charset="-122"/>
            </a:endParaRPr>
          </a:p>
          <a:p>
            <a:pPr>
              <a:lnSpc>
                <a:spcPct val="150000"/>
              </a:lnSpc>
            </a:pPr>
            <a:r>
              <a:rPr lang="zh-CN" altLang="en-US" sz="1100" dirty="0">
                <a:latin typeface="微软雅黑" panose="020B0503020204020204" charset="-122"/>
                <a:ea typeface="微软雅黑" panose="020B0503020204020204" charset="-122"/>
              </a:rPr>
              <a:t>                  邮件服务器名：</a:t>
            </a:r>
            <a:r>
              <a:rPr lang="en-GB" altLang="zh-CN" sz="1100" dirty="0">
                <a:latin typeface="微软雅黑" panose="020B0503020204020204" charset="-122"/>
                <a:ea typeface="微软雅黑" panose="020B0503020204020204" charset="-122"/>
              </a:rPr>
              <a:t>mxbiz1.qq.com </a:t>
            </a:r>
            <a:r>
              <a:rPr lang="zh-CN" altLang="en-US" sz="1100" dirty="0">
                <a:latin typeface="微软雅黑" panose="020B0503020204020204" charset="-122"/>
                <a:ea typeface="微软雅黑" panose="020B0503020204020204" charset="-122"/>
              </a:rPr>
              <a:t>优先级：</a:t>
            </a:r>
            <a:r>
              <a:rPr lang="en-US" altLang="zh-CN" sz="1100" dirty="0">
                <a:latin typeface="微软雅黑" panose="020B0503020204020204" charset="-122"/>
                <a:ea typeface="微软雅黑" panose="020B0503020204020204" charset="-122"/>
              </a:rPr>
              <a:t>5</a:t>
            </a:r>
            <a:br>
              <a:rPr lang="zh-CN" altLang="en-US" sz="1100" dirty="0">
                <a:latin typeface="微软雅黑" panose="020B0503020204020204" charset="-122"/>
                <a:ea typeface="微软雅黑" panose="020B0503020204020204" charset="-122"/>
              </a:rPr>
            </a:br>
            <a:r>
              <a:rPr lang="zh-CN" altLang="en-US" sz="1100" dirty="0">
                <a:latin typeface="微软雅黑" panose="020B0503020204020204" charset="-122"/>
                <a:ea typeface="微软雅黑" panose="020B0503020204020204" charset="-122"/>
              </a:rPr>
              <a:t>                  邮件服务器名：</a:t>
            </a:r>
            <a:r>
              <a:rPr lang="en-GB" altLang="zh-CN" sz="1100" dirty="0">
                <a:latin typeface="微软雅黑" panose="020B0503020204020204" charset="-122"/>
                <a:ea typeface="微软雅黑" panose="020B0503020204020204" charset="-122"/>
              </a:rPr>
              <a:t>mxbiz2.qq.com </a:t>
            </a:r>
            <a:r>
              <a:rPr lang="zh-CN" altLang="en-US" sz="1100" dirty="0">
                <a:latin typeface="微软雅黑" panose="020B0503020204020204" charset="-122"/>
                <a:ea typeface="微软雅黑" panose="020B0503020204020204" charset="-122"/>
              </a:rPr>
              <a:t>优先级：</a:t>
            </a:r>
            <a:r>
              <a:rPr lang="en-US" altLang="zh-CN" sz="1100" dirty="0">
                <a:latin typeface="微软雅黑" panose="020B0503020204020204" charset="-122"/>
                <a:ea typeface="微软雅黑" panose="020B0503020204020204" charset="-122"/>
              </a:rPr>
              <a:t>10</a:t>
            </a:r>
          </a:p>
          <a:p>
            <a:pPr>
              <a:lnSpc>
                <a:spcPct val="150000"/>
              </a:lnSpc>
            </a:pPr>
            <a:r>
              <a:rPr lang="zh-CN" altLang="en-US" sz="1200" dirty="0">
                <a:latin typeface="微软雅黑" panose="020B0503020204020204" charset="-122"/>
                <a:ea typeface="微软雅黑" panose="020B0503020204020204" charset="-122"/>
              </a:rPr>
              <a:t>  （</a:t>
            </a:r>
            <a:r>
              <a:rPr lang="en-US" altLang="zh-CN" sz="1200" dirty="0">
                <a:latin typeface="微软雅黑" panose="020B0503020204020204" charset="-122"/>
                <a:ea typeface="微软雅黑" panose="020B0503020204020204" charset="-122"/>
              </a:rPr>
              <a:t>2</a:t>
            </a:r>
            <a:r>
              <a:rPr lang="zh-CN" altLang="en-US" sz="1200" dirty="0">
                <a:latin typeface="微软雅黑" panose="020B0503020204020204" charset="-122"/>
                <a:ea typeface="微软雅黑" panose="020B0503020204020204" charset="-122"/>
              </a:rPr>
              <a:t>）在线购买域名（购买企业邮箱专业版可获赠域名）</a:t>
            </a:r>
            <a:endParaRPr lang="en-US" altLang="zh-CN" sz="1200" dirty="0">
              <a:latin typeface="微软雅黑" panose="020B0503020204020204" charset="-122"/>
              <a:ea typeface="微软雅黑" panose="020B0503020204020204" charset="-122"/>
            </a:endParaRPr>
          </a:p>
        </p:txBody>
      </p:sp>
      <p:pic>
        <p:nvPicPr>
          <p:cNvPr id="2097204" name="图片 4"/>
          <p:cNvPicPr>
            <a:picLocks noChangeAspect="1"/>
          </p:cNvPicPr>
          <p:nvPr/>
        </p:nvPicPr>
        <p:blipFill>
          <a:blip r:embed="rId6"/>
          <a:stretch>
            <a:fillRect/>
          </a:stretch>
        </p:blipFill>
        <p:spPr>
          <a:xfrm>
            <a:off x="5946248" y="1270892"/>
            <a:ext cx="5512496" cy="326878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5"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703" name="矩形 5"/>
          <p:cNvSpPr/>
          <p:nvPr/>
        </p:nvSpPr>
        <p:spPr>
          <a:xfrm>
            <a:off x="551384" y="404664"/>
            <a:ext cx="3262432"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通讯录与邮箱账号配置</a:t>
            </a:r>
          </a:p>
        </p:txBody>
      </p:sp>
      <p:grpSp>
        <p:nvGrpSpPr>
          <p:cNvPr id="100" name="组合 8"/>
          <p:cNvGrpSpPr/>
          <p:nvPr/>
        </p:nvGrpSpPr>
        <p:grpSpPr>
          <a:xfrm>
            <a:off x="9009312" y="418332"/>
            <a:ext cx="3182688" cy="429683"/>
            <a:chOff x="9009312" y="188640"/>
            <a:chExt cx="3182688" cy="429683"/>
          </a:xfrm>
        </p:grpSpPr>
        <p:cxnSp>
          <p:nvCxnSpPr>
            <p:cNvPr id="3145766"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06"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207"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sp>
        <p:nvSpPr>
          <p:cNvPr id="1048704" name="文本框 12"/>
          <p:cNvSpPr txBox="1"/>
          <p:nvPr/>
        </p:nvSpPr>
        <p:spPr>
          <a:xfrm>
            <a:off x="623392" y="5212238"/>
            <a:ext cx="4849688" cy="1444691"/>
          </a:xfrm>
          <a:prstGeom prst="rect">
            <a:avLst/>
          </a:prstGeom>
          <a:noFill/>
        </p:spPr>
        <p:txBody>
          <a:bodyPr wrap="square" rtlCol="0">
            <a:spAutoFit/>
          </a:bodyPr>
          <a:lstStyle/>
          <a:p>
            <a:pPr>
              <a:lnSpc>
                <a:spcPct val="150000"/>
              </a:lnSpc>
            </a:pPr>
            <a:r>
              <a:rPr lang="en-US" altLang="zh-CN" sz="1200" dirty="0">
                <a:latin typeface="微软雅黑" panose="020B0503020204020204" charset="-122"/>
                <a:ea typeface="微软雅黑" panose="020B0503020204020204" charset="-122"/>
              </a:rPr>
              <a:t>1</a:t>
            </a:r>
            <a:r>
              <a:rPr lang="zh-CN" altLang="en-US" sz="1200" dirty="0">
                <a:latin typeface="微软雅黑" panose="020B0503020204020204" charset="-122"/>
                <a:ea typeface="微软雅黑" panose="020B0503020204020204" charset="-122"/>
              </a:rPr>
              <a:t>、已在企业微信通讯录的成员：</a:t>
            </a:r>
            <a:endParaRPr lang="en-US" altLang="zh-CN" sz="1200" dirty="0">
              <a:latin typeface="微软雅黑" panose="020B0503020204020204" charset="-122"/>
              <a:ea typeface="微软雅黑" panose="020B0503020204020204" charset="-122"/>
            </a:endParaRPr>
          </a:p>
          <a:p>
            <a:pPr marL="628650" lvl="1"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自动分配企业邮箱账号</a:t>
            </a:r>
            <a:r>
              <a:rPr lang="zh-CN" altLang="en-US" sz="1100" dirty="0">
                <a:latin typeface="微软雅黑" panose="020B0503020204020204" charset="-122"/>
                <a:ea typeface="微软雅黑" panose="020B0503020204020204" charset="-122"/>
              </a:rPr>
              <a:t>（前缀为姓名全拼）</a:t>
            </a:r>
            <a:endParaRPr lang="en-US" altLang="zh-CN" sz="1100" dirty="0">
              <a:latin typeface="微软雅黑" panose="020B0503020204020204" charset="-122"/>
              <a:ea typeface="微软雅黑" panose="020B0503020204020204" charset="-122"/>
            </a:endParaRPr>
          </a:p>
          <a:p>
            <a:pPr marL="628650" lvl="1"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自动分配的账号允许修改一次</a:t>
            </a:r>
            <a:endParaRPr lang="en-US" altLang="zh-CN" sz="1200" dirty="0">
              <a:latin typeface="微软雅黑" panose="020B0503020204020204" charset="-122"/>
              <a:ea typeface="微软雅黑" panose="020B0503020204020204" charset="-122"/>
            </a:endParaRPr>
          </a:p>
          <a:p>
            <a:pPr>
              <a:lnSpc>
                <a:spcPct val="150000"/>
              </a:lnSpc>
            </a:pPr>
            <a:r>
              <a:rPr lang="en-US" altLang="zh-CN" sz="1200" dirty="0">
                <a:latin typeface="微软雅黑" panose="020B0503020204020204" charset="-122"/>
                <a:ea typeface="微软雅黑" panose="020B0503020204020204" charset="-122"/>
              </a:rPr>
              <a:t>2</a:t>
            </a:r>
            <a:r>
              <a:rPr lang="zh-CN" altLang="en-US" sz="1200" dirty="0">
                <a:latin typeface="微软雅黑" panose="020B0503020204020204" charset="-122"/>
                <a:ea typeface="微软雅黑" panose="020B0503020204020204" charset="-122"/>
              </a:rPr>
              <a:t>、新增的成员：</a:t>
            </a:r>
            <a:endParaRPr lang="en-US" altLang="zh-CN" sz="1200" dirty="0">
              <a:latin typeface="微软雅黑" panose="020B0503020204020204" charset="-122"/>
              <a:ea typeface="微软雅黑" panose="020B0503020204020204" charset="-122"/>
            </a:endParaRPr>
          </a:p>
          <a:p>
            <a:pPr marL="628650" lvl="1"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在添加页面设置企业邮箱账号</a:t>
            </a:r>
            <a:endParaRPr lang="en-US" altLang="zh-CN" sz="1200" dirty="0">
              <a:latin typeface="微软雅黑" panose="020B0503020204020204" charset="-122"/>
              <a:ea typeface="微软雅黑" panose="020B0503020204020204" charset="-122"/>
            </a:endParaRPr>
          </a:p>
        </p:txBody>
      </p:sp>
      <p:sp>
        <p:nvSpPr>
          <p:cNvPr id="1048705" name="矩形 6"/>
          <p:cNvSpPr/>
          <p:nvPr/>
        </p:nvSpPr>
        <p:spPr>
          <a:xfrm>
            <a:off x="623392" y="4759042"/>
            <a:ext cx="2441694"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配置通讯录企业邮箱账号</a:t>
            </a:r>
            <a:endParaRPr lang="en-US" altLang="zh-CN" sz="1600" b="1" dirty="0">
              <a:solidFill>
                <a:srgbClr val="238EF5"/>
              </a:solidFill>
              <a:latin typeface="微软雅黑" panose="020B0503020204020204" charset="-122"/>
              <a:ea typeface="微软雅黑" panose="020B0503020204020204" charset="-122"/>
            </a:endParaRPr>
          </a:p>
        </p:txBody>
      </p:sp>
      <p:sp>
        <p:nvSpPr>
          <p:cNvPr id="1048706" name="矩形 18"/>
          <p:cNvSpPr/>
          <p:nvPr/>
        </p:nvSpPr>
        <p:spPr>
          <a:xfrm>
            <a:off x="6578695" y="4559980"/>
            <a:ext cx="1415772"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管理邮箱账号</a:t>
            </a:r>
            <a:endParaRPr lang="en-US" altLang="zh-CN" sz="1600" b="1" dirty="0">
              <a:solidFill>
                <a:srgbClr val="238EF5"/>
              </a:solidFill>
              <a:latin typeface="微软雅黑" panose="020B0503020204020204" charset="-122"/>
              <a:ea typeface="微软雅黑" panose="020B0503020204020204" charset="-122"/>
            </a:endParaRPr>
          </a:p>
        </p:txBody>
      </p:sp>
      <p:sp>
        <p:nvSpPr>
          <p:cNvPr id="1048707" name="文本框 19"/>
          <p:cNvSpPr txBox="1"/>
          <p:nvPr/>
        </p:nvSpPr>
        <p:spPr>
          <a:xfrm>
            <a:off x="6595319" y="5013176"/>
            <a:ext cx="4849688" cy="1721690"/>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altLang="zh-CN" sz="1200" dirty="0">
                <a:latin typeface="微软雅黑" panose="020B0503020204020204" charset="-122"/>
                <a:ea typeface="微软雅黑" panose="020B0503020204020204" charset="-122"/>
              </a:rPr>
              <a:t>VIP</a:t>
            </a:r>
            <a:r>
              <a:rPr lang="zh-CN" altLang="en-US" sz="1200" dirty="0">
                <a:latin typeface="微软雅黑" panose="020B0503020204020204" charset="-122"/>
                <a:ea typeface="微软雅黑" panose="020B0503020204020204" charset="-122"/>
              </a:rPr>
              <a:t>账号管理：设置企业的</a:t>
            </a:r>
            <a:r>
              <a:rPr lang="en-US" altLang="zh-CN" sz="1200" dirty="0">
                <a:latin typeface="微软雅黑" panose="020B0503020204020204" charset="-122"/>
                <a:ea typeface="微软雅黑" panose="020B0503020204020204" charset="-122"/>
              </a:rPr>
              <a:t>VIP</a:t>
            </a:r>
            <a:r>
              <a:rPr lang="zh-CN" altLang="en-US" sz="1200" dirty="0">
                <a:latin typeface="微软雅黑" panose="020B0503020204020204" charset="-122"/>
                <a:ea typeface="微软雅黑" panose="020B0503020204020204" charset="-122"/>
              </a:rPr>
              <a:t>账号</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业务邮箱：设置业务邮箱，供各业务线使用</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邮件群组：自定义群组，可将部门架构同步为群组</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邮箱别名：为成员添加邮箱地址别名，可在不同场合使用</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邮箱回收站：可管理被删除成员的邮箱、被删除的业务邮箱</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禁用邮箱：被禁用的成员无法使用企业邮箱登录和收发信</a:t>
            </a:r>
            <a:endParaRPr lang="zh-CN" altLang="zh-CN" sz="1200" dirty="0">
              <a:latin typeface="微软雅黑" panose="020B0503020204020204" charset="-122"/>
              <a:ea typeface="微软雅黑" panose="020B0503020204020204" charset="-122"/>
            </a:endParaRPr>
          </a:p>
        </p:txBody>
      </p:sp>
      <p:pic>
        <p:nvPicPr>
          <p:cNvPr id="2097208" name="图片 1"/>
          <p:cNvPicPr>
            <a:picLocks noChangeAspect="1"/>
          </p:cNvPicPr>
          <p:nvPr/>
        </p:nvPicPr>
        <p:blipFill>
          <a:blip r:embed="rId5"/>
          <a:stretch>
            <a:fillRect/>
          </a:stretch>
        </p:blipFill>
        <p:spPr>
          <a:xfrm>
            <a:off x="6595319" y="1412776"/>
            <a:ext cx="5287866" cy="2868523"/>
          </a:xfrm>
          <a:prstGeom prst="rect">
            <a:avLst/>
          </a:prstGeom>
          <a:ln>
            <a:noFill/>
          </a:ln>
          <a:effectLst>
            <a:outerShdw blurRad="292100" dist="139700" dir="2700000" algn="tl" rotWithShape="0">
              <a:srgbClr val="333333">
                <a:alpha val="65000"/>
              </a:srgbClr>
            </a:outerShdw>
          </a:effectLst>
        </p:spPr>
      </p:pic>
      <p:pic>
        <p:nvPicPr>
          <p:cNvPr id="2097209" name="图片 16"/>
          <p:cNvPicPr>
            <a:picLocks noChangeAspect="1"/>
          </p:cNvPicPr>
          <p:nvPr/>
        </p:nvPicPr>
        <p:blipFill>
          <a:blip r:embed="rId6"/>
          <a:stretch>
            <a:fillRect/>
          </a:stretch>
        </p:blipFill>
        <p:spPr>
          <a:xfrm>
            <a:off x="243701" y="1229310"/>
            <a:ext cx="5376394" cy="1839650"/>
          </a:xfrm>
          <a:prstGeom prst="rect">
            <a:avLst/>
          </a:prstGeom>
          <a:ln>
            <a:noFill/>
          </a:ln>
          <a:effectLst>
            <a:outerShdw blurRad="292100" dist="139700" dir="2700000" algn="tl" rotWithShape="0">
              <a:srgbClr val="333333">
                <a:alpha val="65000"/>
              </a:srgbClr>
            </a:outerShdw>
          </a:effectLst>
        </p:spPr>
      </p:pic>
      <p:pic>
        <p:nvPicPr>
          <p:cNvPr id="2097210" name="图片 3"/>
          <p:cNvPicPr>
            <a:picLocks noChangeAspect="1"/>
          </p:cNvPicPr>
          <p:nvPr/>
        </p:nvPicPr>
        <p:blipFill>
          <a:blip r:embed="rId7"/>
          <a:stretch>
            <a:fillRect/>
          </a:stretch>
        </p:blipFill>
        <p:spPr>
          <a:xfrm>
            <a:off x="2615215" y="2461058"/>
            <a:ext cx="3536950" cy="22733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11" name="图像" descr="图像"/>
          <p:cNvPicPr>
            <a:picLocks noChangeAspect="1"/>
          </p:cNvPicPr>
          <p:nvPr/>
        </p:nvPicPr>
        <p:blipFill>
          <a:blip r:embed="rId4"/>
          <a:stretch>
            <a:fillRect/>
          </a:stretch>
        </p:blipFill>
        <p:spPr>
          <a:xfrm>
            <a:off x="407368" y="418332"/>
            <a:ext cx="45719" cy="434331"/>
          </a:xfrm>
          <a:prstGeom prst="rect">
            <a:avLst/>
          </a:prstGeom>
          <a:ln w="12700" cap="flat">
            <a:noFill/>
            <a:miter lim="400000"/>
            <a:headEnd/>
            <a:tailEnd/>
          </a:ln>
          <a:effectLst/>
        </p:spPr>
      </p:pic>
      <p:sp>
        <p:nvSpPr>
          <p:cNvPr id="1048708" name="矩形 5"/>
          <p:cNvSpPr/>
          <p:nvPr/>
        </p:nvSpPr>
        <p:spPr>
          <a:xfrm>
            <a:off x="551384" y="404664"/>
            <a:ext cx="2912977"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企业管理功能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概览</a:t>
            </a:r>
          </a:p>
        </p:txBody>
      </p:sp>
      <p:grpSp>
        <p:nvGrpSpPr>
          <p:cNvPr id="102" name="组合 8"/>
          <p:cNvGrpSpPr/>
          <p:nvPr/>
        </p:nvGrpSpPr>
        <p:grpSpPr>
          <a:xfrm>
            <a:off x="9009312" y="418332"/>
            <a:ext cx="3182688" cy="429683"/>
            <a:chOff x="9009312" y="188640"/>
            <a:chExt cx="3182688" cy="429683"/>
          </a:xfrm>
        </p:grpSpPr>
        <p:cxnSp>
          <p:nvCxnSpPr>
            <p:cNvPr id="3145767"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12" name="图片 10"/>
            <p:cNvPicPr>
              <a:picLocks noChangeAspect="1"/>
            </p:cNvPicPr>
            <p:nvPr/>
          </p:nvPicPr>
          <p:blipFill>
            <a:blip r:embed="rId5"/>
            <a:stretch>
              <a:fillRect/>
            </a:stretch>
          </p:blipFill>
          <p:spPr>
            <a:xfrm>
              <a:off x="10392000" y="188640"/>
              <a:ext cx="1800000" cy="429683"/>
            </a:xfrm>
            <a:prstGeom prst="rect">
              <a:avLst/>
            </a:prstGeom>
          </p:spPr>
        </p:pic>
        <p:pic>
          <p:nvPicPr>
            <p:cNvPr id="2097213" name="pasted-image.pdf"/>
            <p:cNvPicPr>
              <a:picLocks noChangeAspect="1"/>
            </p:cNvPicPr>
            <p:nvPr/>
          </p:nvPicPr>
          <p:blipFill>
            <a:blip r:embed="rId6" cstate="print"/>
            <a:srcRect/>
            <a:stretch>
              <a:fillRect/>
            </a:stretch>
          </p:blipFill>
          <p:spPr bwMode="auto">
            <a:xfrm>
              <a:off x="9009312" y="300161"/>
              <a:ext cx="1193119" cy="248876"/>
            </a:xfrm>
            <a:prstGeom prst="rect">
              <a:avLst/>
            </a:prstGeom>
            <a:noFill/>
            <a:ln>
              <a:noFill/>
            </a:ln>
          </p:spPr>
        </p:pic>
      </p:grpSp>
      <p:sp>
        <p:nvSpPr>
          <p:cNvPr id="1048709" name="文本框 12"/>
          <p:cNvSpPr txBox="1"/>
          <p:nvPr/>
        </p:nvSpPr>
        <p:spPr>
          <a:xfrm>
            <a:off x="520700" y="1029148"/>
            <a:ext cx="8953500" cy="338554"/>
          </a:xfrm>
          <a:prstGeom prst="rect">
            <a:avLst/>
          </a:prstGeom>
          <a:noFill/>
        </p:spPr>
        <p:txBody>
          <a:bodyPr wrap="square" rtlCol="0">
            <a:spAutoFit/>
          </a:bodyPr>
          <a:lstStyle/>
          <a:p>
            <a:r>
              <a:rPr lang="zh-CN" altLang="en-US" sz="1600" dirty="0">
                <a:latin typeface="微软雅黑" panose="020B0503020204020204" charset="-122"/>
                <a:ea typeface="微软雅黑" panose="020B0503020204020204" charset="-122"/>
              </a:rPr>
              <a:t>为方便企业管理，腾讯企业邮箱赋予管理员多项管理权限</a:t>
            </a:r>
            <a:endParaRPr lang="zh-CN" altLang="zh-CN" sz="1600" dirty="0">
              <a:latin typeface="微软雅黑" panose="020B0503020204020204" charset="-122"/>
              <a:ea typeface="微软雅黑" panose="020B0503020204020204" charset="-122"/>
            </a:endParaRPr>
          </a:p>
        </p:txBody>
      </p:sp>
      <p:graphicFrame>
        <p:nvGraphicFramePr>
          <p:cNvPr id="4194306" name="内容占位符 3"/>
          <p:cNvGraphicFramePr>
            <a:graphicFrameLocks noGrp="1"/>
          </p:cNvGraphicFramePr>
          <p:nvPr>
            <p:ph idx="1"/>
            <p:custDataLst>
              <p:tags r:id="rId1"/>
            </p:custDataLst>
          </p:nvPr>
        </p:nvGraphicFramePr>
        <p:xfrm>
          <a:off x="2140043" y="1484646"/>
          <a:ext cx="9433039" cy="5001400"/>
        </p:xfrm>
        <a:graphic>
          <a:graphicData uri="http://schemas.openxmlformats.org/drawingml/2006/table">
            <a:tbl>
              <a:tblPr firstRow="1" bandRow="1">
                <a:tableStyleId>{69CF1AB2-1976-4502-BF36-3FF5EA218861}</a:tableStyleId>
              </a:tblPr>
              <a:tblGrid>
                <a:gridCol w="4484011">
                  <a:extLst>
                    <a:ext uri="{9D8B030D-6E8A-4147-A177-3AD203B41FA5}">
                      <a16:colId xmlns:a16="http://schemas.microsoft.com/office/drawing/2014/main" val="20000"/>
                    </a:ext>
                  </a:extLst>
                </a:gridCol>
                <a:gridCol w="4949028">
                  <a:extLst>
                    <a:ext uri="{9D8B030D-6E8A-4147-A177-3AD203B41FA5}">
                      <a16:colId xmlns:a16="http://schemas.microsoft.com/office/drawing/2014/main" val="20001"/>
                    </a:ext>
                  </a:extLst>
                </a:gridCol>
              </a:tblGrid>
              <a:tr h="667420">
                <a:tc>
                  <a:txBody>
                    <a:bodyPr/>
                    <a:lstStyle/>
                    <a:p>
                      <a:pPr>
                        <a:lnSpc>
                          <a:spcPct val="150000"/>
                        </a:lnSpc>
                      </a:pPr>
                      <a:r>
                        <a:rPr lang="zh-CN" altLang="en-US" sz="1400" b="1" dirty="0">
                          <a:solidFill>
                            <a:schemeClr val="tx1">
                              <a:lumMod val="95000"/>
                              <a:lumOff val="5000"/>
                            </a:schemeClr>
                          </a:solidFill>
                          <a:latin typeface="微软雅黑" panose="020B0503020204020204" charset="-122"/>
                          <a:ea typeface="微软雅黑" panose="020B0503020204020204" charset="-122"/>
                        </a:rPr>
                        <a:t>邮件搬家</a:t>
                      </a:r>
                      <a:endParaRPr lang="en-US" altLang="zh-CN" sz="1400" b="1" dirty="0">
                        <a:solidFill>
                          <a:schemeClr val="tx1">
                            <a:lumMod val="95000"/>
                            <a:lumOff val="5000"/>
                          </a:schemeClr>
                        </a:solidFill>
                        <a:latin typeface="微软雅黑" panose="020B0503020204020204" charset="-122"/>
                        <a:ea typeface="微软雅黑" panose="020B0503020204020204" charset="-122"/>
                      </a:endParaRPr>
                    </a:p>
                    <a:p>
                      <a:pPr>
                        <a:lnSpc>
                          <a:spcPct val="150000"/>
                        </a:lnSpc>
                      </a:pPr>
                      <a:r>
                        <a:rPr lang="zh-CN" altLang="en-US" sz="1200" b="0" kern="1200" dirty="0">
                          <a:solidFill>
                            <a:schemeClr val="tx1">
                              <a:lumMod val="95000"/>
                              <a:lumOff val="5000"/>
                            </a:schemeClr>
                          </a:solidFill>
                          <a:effectLst/>
                          <a:latin typeface="微软雅黑" panose="020B0503020204020204" charset="-122"/>
                          <a:ea typeface="微软雅黑" panose="020B0503020204020204" charset="-122"/>
                        </a:rPr>
                        <a:t>一键迁移，更换邮件系统历史邮件不丢失</a:t>
                      </a:r>
                      <a:endParaRPr lang="zh-CN" altLang="en-US" sz="1200" b="0" dirty="0">
                        <a:solidFill>
                          <a:schemeClr val="tx1">
                            <a:lumMod val="95000"/>
                            <a:lumOff val="5000"/>
                          </a:schemeClr>
                        </a:solidFill>
                        <a:latin typeface="微软雅黑" panose="020B0503020204020204" charset="-122"/>
                        <a:ea typeface="微软雅黑" panose="020B050302020402020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0F7FF"/>
                    </a:solidFill>
                  </a:tcPr>
                </a:tc>
                <a:tc>
                  <a:txBody>
                    <a:bodyPr/>
                    <a:lstStyle/>
                    <a:p>
                      <a:pPr marL="0" algn="l" defTabSz="457200" rtl="0" eaLnBrk="1" latinLnBrk="0" hangingPunct="1">
                        <a:lnSpc>
                          <a:spcPct val="150000"/>
                        </a:lnSpc>
                      </a:pPr>
                      <a:r>
                        <a:rPr lang="zh-CN" altLang="en-US" sz="1400" b="1" kern="1200" dirty="0">
                          <a:solidFill>
                            <a:schemeClr val="tx1">
                              <a:lumMod val="95000"/>
                              <a:lumOff val="5000"/>
                            </a:schemeClr>
                          </a:solidFill>
                          <a:latin typeface="微软雅黑" panose="020B0503020204020204" charset="-122"/>
                          <a:ea typeface="微软雅黑" panose="020B0503020204020204" charset="-122"/>
                        </a:rPr>
                        <a:t>企业通讯录</a:t>
                      </a:r>
                      <a:endParaRPr lang="en-US" altLang="zh-CN" sz="1400" b="1" kern="1200" dirty="0">
                        <a:solidFill>
                          <a:schemeClr val="tx1">
                            <a:lumMod val="95000"/>
                            <a:lumOff val="5000"/>
                          </a:schemeClr>
                        </a:solidFill>
                        <a:latin typeface="微软雅黑" panose="020B0503020204020204" charset="-122"/>
                        <a:ea typeface="微软雅黑" panose="020B0503020204020204" charset="-122"/>
                      </a:endParaRPr>
                    </a:p>
                    <a:p>
                      <a:pPr>
                        <a:lnSpc>
                          <a:spcPct val="150000"/>
                        </a:lnSpc>
                      </a:pPr>
                      <a:r>
                        <a:rPr lang="zh-CN" altLang="en-US" sz="1200" b="0" kern="1200" dirty="0">
                          <a:solidFill>
                            <a:schemeClr val="tx1">
                              <a:lumMod val="95000"/>
                              <a:lumOff val="5000"/>
                            </a:schemeClr>
                          </a:solidFill>
                          <a:effectLst/>
                          <a:latin typeface="微软雅黑" panose="020B0503020204020204" charset="-122"/>
                          <a:ea typeface="微软雅黑" panose="020B0503020204020204" charset="-122"/>
                        </a:rPr>
                        <a:t>同步企业组织架构，内部找人便捷高效</a:t>
                      </a:r>
                      <a:endParaRPr lang="zh-CN" altLang="en-US" sz="1200" b="0" dirty="0">
                        <a:solidFill>
                          <a:schemeClr val="tx1">
                            <a:lumMod val="95000"/>
                            <a:lumOff val="5000"/>
                          </a:schemeClr>
                        </a:solidFill>
                        <a:latin typeface="微软雅黑" panose="020B0503020204020204" charset="-122"/>
                        <a:ea typeface="微软雅黑" panose="020B050302020402020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0F7FF"/>
                    </a:solidFill>
                  </a:tcPr>
                </a:tc>
                <a:extLst>
                  <a:ext uri="{0D108BD9-81ED-4DB2-BD59-A6C34878D82A}">
                    <a16:rowId xmlns:a16="http://schemas.microsoft.com/office/drawing/2014/main" val="10000"/>
                  </a:ext>
                </a:extLst>
              </a:tr>
              <a:tr h="685800">
                <a:tc>
                  <a:txBody>
                    <a:bodyPr/>
                    <a:lstStyle/>
                    <a:p>
                      <a:pPr algn="l">
                        <a:lnSpc>
                          <a:spcPct val="150000"/>
                        </a:lnSpc>
                        <a:buClrTx/>
                        <a:buSzTx/>
                        <a:buFontTx/>
                      </a:pPr>
                      <a:r>
                        <a:rPr lang="zh-CN" altLang="en-US" sz="1400" b="1" dirty="0">
                          <a:solidFill>
                            <a:schemeClr val="tx1">
                              <a:lumMod val="95000"/>
                              <a:lumOff val="5000"/>
                            </a:schemeClr>
                          </a:solidFill>
                          <a:latin typeface="微软雅黑" panose="020B0503020204020204" charset="-122"/>
                          <a:ea typeface="微软雅黑" panose="020B0503020204020204" charset="-122"/>
                          <a:sym typeface="+mn-ea"/>
                        </a:rPr>
                        <a:t>系统日志</a:t>
                      </a:r>
                      <a:endParaRPr lang="zh-CN" altLang="en-US" sz="1400" b="1" kern="1200" dirty="0">
                        <a:solidFill>
                          <a:schemeClr val="tx1">
                            <a:lumMod val="95000"/>
                            <a:lumOff val="5000"/>
                          </a:schemeClr>
                        </a:solidFill>
                        <a:latin typeface="微软雅黑" panose="020B0503020204020204" charset="-122"/>
                        <a:ea typeface="微软雅黑" panose="020B0503020204020204" charset="-122"/>
                      </a:endParaRPr>
                    </a:p>
                    <a:p>
                      <a:pPr>
                        <a:lnSpc>
                          <a:spcPct val="150000"/>
                        </a:lnSpc>
                      </a:pPr>
                      <a:r>
                        <a:rPr lang="zh-CN" altLang="en-US" sz="1200" dirty="0">
                          <a:solidFill>
                            <a:schemeClr val="tx1">
                              <a:lumMod val="95000"/>
                              <a:lumOff val="5000"/>
                            </a:schemeClr>
                          </a:solidFill>
                          <a:effectLst/>
                          <a:latin typeface="微软雅黑" panose="020B0503020204020204" charset="-122"/>
                          <a:ea typeface="微软雅黑" panose="020B0503020204020204" charset="-122"/>
                          <a:sym typeface="+mn-ea"/>
                        </a:rPr>
                        <a:t>详尽日志包括管理员、成员各种操作记录，防范可疑操作</a:t>
                      </a:r>
                      <a:endParaRPr lang="zh-CN" altLang="en-US" sz="1200" b="0" dirty="0">
                        <a:solidFill>
                          <a:schemeClr val="tx1">
                            <a:lumMod val="95000"/>
                            <a:lumOff val="5000"/>
                          </a:schemeClr>
                        </a:solidFill>
                        <a:latin typeface="微软雅黑" panose="020B0503020204020204" charset="-122"/>
                        <a:ea typeface="微软雅黑" panose="020B050302020402020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50000"/>
                        </a:lnSpc>
                      </a:pPr>
                      <a:r>
                        <a:rPr lang="zh-CN" altLang="en-US" sz="1400" b="1" dirty="0">
                          <a:solidFill>
                            <a:schemeClr val="tx1">
                              <a:lumMod val="95000"/>
                              <a:lumOff val="5000"/>
                            </a:schemeClr>
                          </a:solidFill>
                          <a:latin typeface="微软雅黑" panose="020B0503020204020204" charset="-122"/>
                          <a:ea typeface="微软雅黑" panose="020B0503020204020204" charset="-122"/>
                        </a:rPr>
                        <a:t>邮箱回收站</a:t>
                      </a:r>
                      <a:endParaRPr lang="en-US" altLang="zh-CN" sz="1400" b="1" dirty="0">
                        <a:solidFill>
                          <a:schemeClr val="tx1">
                            <a:lumMod val="95000"/>
                            <a:lumOff val="5000"/>
                          </a:schemeClr>
                        </a:solidFill>
                        <a:latin typeface="微软雅黑" panose="020B0503020204020204" charset="-122"/>
                        <a:ea typeface="微软雅黑" panose="020B0503020204020204" charset="-122"/>
                      </a:endParaRPr>
                    </a:p>
                    <a:p>
                      <a:pPr>
                        <a:lnSpc>
                          <a:spcPct val="150000"/>
                        </a:lnSpc>
                      </a:pPr>
                      <a:r>
                        <a:rPr lang="zh-CN" altLang="en-US" sz="1200" b="0" dirty="0">
                          <a:solidFill>
                            <a:schemeClr val="tx1">
                              <a:lumMod val="95000"/>
                              <a:lumOff val="5000"/>
                            </a:schemeClr>
                          </a:solidFill>
                          <a:latin typeface="微软雅黑" panose="020B0503020204020204" charset="-122"/>
                          <a:ea typeface="微软雅黑" panose="020B0503020204020204" charset="-122"/>
                        </a:rPr>
                        <a:t>已删除</a:t>
                      </a:r>
                      <a:r>
                        <a:rPr lang="en-US" altLang="zh-CN" sz="1200" b="0" dirty="0">
                          <a:solidFill>
                            <a:schemeClr val="tx1">
                              <a:lumMod val="95000"/>
                              <a:lumOff val="5000"/>
                            </a:schemeClr>
                          </a:solidFill>
                          <a:latin typeface="微软雅黑" panose="020B0503020204020204" charset="-122"/>
                          <a:ea typeface="微软雅黑" panose="020B0503020204020204" charset="-122"/>
                        </a:rPr>
                        <a:t>/</a:t>
                      </a:r>
                      <a:r>
                        <a:rPr lang="zh-CN" altLang="en-US" sz="1200" b="0" dirty="0">
                          <a:solidFill>
                            <a:schemeClr val="tx1">
                              <a:lumMod val="95000"/>
                              <a:lumOff val="5000"/>
                            </a:schemeClr>
                          </a:solidFill>
                          <a:latin typeface="微软雅黑" panose="020B0503020204020204" charset="-122"/>
                          <a:ea typeface="微软雅黑" panose="020B0503020204020204" charset="-122"/>
                        </a:rPr>
                        <a:t>解绑</a:t>
                      </a:r>
                      <a:r>
                        <a:rPr lang="en-US" altLang="zh-CN" sz="1200" b="0" dirty="0">
                          <a:solidFill>
                            <a:schemeClr val="tx1">
                              <a:lumMod val="95000"/>
                              <a:lumOff val="5000"/>
                            </a:schemeClr>
                          </a:solidFill>
                          <a:latin typeface="微软雅黑" panose="020B0503020204020204" charset="-122"/>
                          <a:ea typeface="微软雅黑" panose="020B0503020204020204" charset="-122"/>
                        </a:rPr>
                        <a:t>/</a:t>
                      </a:r>
                      <a:r>
                        <a:rPr lang="zh-CN" altLang="en-US" sz="1200" b="0" dirty="0">
                          <a:solidFill>
                            <a:schemeClr val="tx1">
                              <a:lumMod val="95000"/>
                              <a:lumOff val="5000"/>
                            </a:schemeClr>
                          </a:solidFill>
                          <a:latin typeface="微软雅黑" panose="020B0503020204020204" charset="-122"/>
                          <a:ea typeface="微软雅黑" panose="020B0503020204020204" charset="-122"/>
                        </a:rPr>
                        <a:t>业务邮箱最长可以保留</a:t>
                      </a:r>
                      <a:r>
                        <a:rPr lang="en-US" altLang="zh-CN" sz="1200" b="0" dirty="0">
                          <a:solidFill>
                            <a:schemeClr val="tx1">
                              <a:lumMod val="95000"/>
                              <a:lumOff val="5000"/>
                            </a:schemeClr>
                          </a:solidFill>
                          <a:latin typeface="微软雅黑" panose="020B0503020204020204" charset="-122"/>
                          <a:ea typeface="微软雅黑" panose="020B0503020204020204" charset="-122"/>
                        </a:rPr>
                        <a:t>60</a:t>
                      </a:r>
                      <a:r>
                        <a:rPr lang="zh-CN" altLang="en-US" sz="1200" b="0" dirty="0">
                          <a:solidFill>
                            <a:schemeClr val="tx1">
                              <a:lumMod val="95000"/>
                              <a:lumOff val="5000"/>
                            </a:schemeClr>
                          </a:solidFill>
                          <a:latin typeface="微软雅黑" panose="020B0503020204020204" charset="-122"/>
                          <a:ea typeface="微软雅黑" panose="020B0503020204020204" charset="-122"/>
                        </a:rPr>
                        <a:t>天，可备份邮件</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67420">
                <a:tc>
                  <a:txBody>
                    <a:bodyPr/>
                    <a:lstStyle/>
                    <a:p>
                      <a:pPr marL="0" marR="0" indent="0" algn="l" defTabSz="457200" rtl="0" eaLnBrk="1" fontAlgn="auto" latinLnBrk="0" hangingPunct="1">
                        <a:lnSpc>
                          <a:spcPct val="150000"/>
                        </a:lnSpc>
                        <a:spcBef>
                          <a:spcPts val="0"/>
                        </a:spcBef>
                        <a:spcAft>
                          <a:spcPts val="0"/>
                        </a:spcAft>
                        <a:buClrTx/>
                        <a:buSzTx/>
                        <a:buFontTx/>
                        <a:buNone/>
                      </a:pPr>
                      <a:r>
                        <a:rPr lang="zh-CN" altLang="en-US" sz="1400" b="1" kern="1200" dirty="0">
                          <a:solidFill>
                            <a:schemeClr val="tx1">
                              <a:lumMod val="95000"/>
                              <a:lumOff val="5000"/>
                            </a:schemeClr>
                          </a:solidFill>
                          <a:effectLst/>
                          <a:latin typeface="微软雅黑" panose="020B0503020204020204" charset="-122"/>
                          <a:ea typeface="微软雅黑" panose="020B0503020204020204" charset="-122"/>
                        </a:rPr>
                        <a:t>邮件撤回（专业版）</a:t>
                      </a:r>
                    </a:p>
                    <a:p>
                      <a:pPr marL="0" marR="0" indent="0" algn="l" defTabSz="457200" rtl="0" eaLnBrk="1" fontAlgn="auto" latinLnBrk="0" hangingPunct="1">
                        <a:lnSpc>
                          <a:spcPct val="150000"/>
                        </a:lnSpc>
                        <a:spcBef>
                          <a:spcPts val="0"/>
                        </a:spcBef>
                        <a:spcAft>
                          <a:spcPts val="0"/>
                        </a:spcAft>
                        <a:buClrTx/>
                        <a:buSzTx/>
                        <a:buFontTx/>
                        <a:buNone/>
                      </a:pPr>
                      <a:r>
                        <a:rPr lang="zh-CN" altLang="en-US" sz="1200" b="0" dirty="0">
                          <a:solidFill>
                            <a:schemeClr val="tx1">
                              <a:lumMod val="95000"/>
                              <a:lumOff val="5000"/>
                            </a:schemeClr>
                          </a:solidFill>
                          <a:latin typeface="微软雅黑" panose="020B0503020204020204" charset="-122"/>
                          <a:ea typeface="微软雅黑" panose="020B0503020204020204" charset="-122"/>
                        </a:rPr>
                        <a:t>管理员可撤回成员发信，支持撤回发往</a:t>
                      </a:r>
                      <a:r>
                        <a:rPr lang="en-US" altLang="zh-CN" sz="1200" b="0" dirty="0">
                          <a:solidFill>
                            <a:schemeClr val="tx1">
                              <a:lumMod val="95000"/>
                              <a:lumOff val="5000"/>
                            </a:schemeClr>
                          </a:solidFill>
                          <a:latin typeface="微软雅黑" panose="020B0503020204020204" charset="-122"/>
                          <a:ea typeface="微软雅黑" panose="020B0503020204020204" charset="-122"/>
                        </a:rPr>
                        <a:t>QQ</a:t>
                      </a:r>
                      <a:r>
                        <a:rPr lang="zh-CN" altLang="en-US" sz="1200" b="0" dirty="0">
                          <a:solidFill>
                            <a:schemeClr val="tx1">
                              <a:lumMod val="95000"/>
                              <a:lumOff val="5000"/>
                            </a:schemeClr>
                          </a:solidFill>
                          <a:latin typeface="微软雅黑" panose="020B0503020204020204" charset="-122"/>
                          <a:ea typeface="微软雅黑" panose="020B0503020204020204" charset="-122"/>
                        </a:rPr>
                        <a:t>、腾讯企业邮的邮件</a:t>
                      </a:r>
                      <a:endParaRPr lang="en-US" altLang="zh-CN" sz="1200" b="0" dirty="0">
                        <a:solidFill>
                          <a:schemeClr val="tx1">
                            <a:lumMod val="95000"/>
                            <a:lumOff val="5000"/>
                          </a:schemeClr>
                        </a:solidFill>
                        <a:latin typeface="微软雅黑" panose="020B0503020204020204" charset="-122"/>
                        <a:ea typeface="微软雅黑" panose="020B050302020402020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0F7FF"/>
                    </a:solidFill>
                  </a:tcPr>
                </a:tc>
                <a:tc>
                  <a:txBody>
                    <a:bodyPr/>
                    <a:lstStyle/>
                    <a:p>
                      <a:pPr algn="l">
                        <a:lnSpc>
                          <a:spcPct val="150000"/>
                        </a:lnSpc>
                        <a:buClrTx/>
                        <a:buSzTx/>
                        <a:buFontTx/>
                      </a:pPr>
                      <a:r>
                        <a:rPr lang="zh-CN" altLang="en-US" sz="1400" b="1" dirty="0">
                          <a:solidFill>
                            <a:schemeClr val="tx1">
                              <a:lumMod val="95000"/>
                              <a:lumOff val="5000"/>
                            </a:schemeClr>
                          </a:solidFill>
                          <a:latin typeface="微软雅黑" panose="020B0503020204020204" charset="-122"/>
                          <a:ea typeface="微软雅黑" panose="020B0503020204020204" charset="-122"/>
                          <a:sym typeface="+mn-ea"/>
                        </a:rPr>
                        <a:t>个性化登陆（专业版）</a:t>
                      </a:r>
                      <a:endParaRPr lang="zh-CN" altLang="en-US" sz="1400" b="1" dirty="0">
                        <a:solidFill>
                          <a:schemeClr val="tx1">
                            <a:lumMod val="95000"/>
                            <a:lumOff val="5000"/>
                          </a:schemeClr>
                        </a:solidFill>
                        <a:latin typeface="微软雅黑" panose="020B0503020204020204" charset="-122"/>
                        <a:ea typeface="微软雅黑" panose="020B0503020204020204" charset="-122"/>
                      </a:endParaRPr>
                    </a:p>
                    <a:p>
                      <a:pPr>
                        <a:lnSpc>
                          <a:spcPct val="150000"/>
                        </a:lnSpc>
                      </a:pPr>
                      <a:r>
                        <a:rPr lang="zh-CN" altLang="en-US" sz="1200" dirty="0">
                          <a:solidFill>
                            <a:schemeClr val="tx1">
                              <a:lumMod val="95000"/>
                              <a:lumOff val="5000"/>
                            </a:schemeClr>
                          </a:solidFill>
                          <a:latin typeface="微软雅黑" panose="020B0503020204020204" charset="-122"/>
                          <a:ea typeface="微软雅黑" panose="020B0503020204020204" charset="-122"/>
                          <a:sym typeface="+mn-ea"/>
                        </a:rPr>
                        <a:t>设置企业统一登录页面，支持定制签名档、</a:t>
                      </a:r>
                      <a:r>
                        <a:rPr lang="en-US" altLang="zh-CN" sz="1200" dirty="0">
                          <a:solidFill>
                            <a:schemeClr val="tx1">
                              <a:lumMod val="95000"/>
                              <a:lumOff val="5000"/>
                            </a:schemeClr>
                          </a:solidFill>
                          <a:latin typeface="微软雅黑" panose="020B0503020204020204" charset="-122"/>
                          <a:ea typeface="微软雅黑" panose="020B0503020204020204" charset="-122"/>
                          <a:sym typeface="+mn-ea"/>
                        </a:rPr>
                        <a:t>logo</a:t>
                      </a:r>
                      <a:r>
                        <a:rPr lang="zh-CN" altLang="en-US" sz="1200" dirty="0">
                          <a:solidFill>
                            <a:schemeClr val="tx1">
                              <a:lumMod val="95000"/>
                              <a:lumOff val="5000"/>
                            </a:schemeClr>
                          </a:solidFill>
                          <a:latin typeface="微软雅黑" panose="020B0503020204020204" charset="-122"/>
                          <a:ea typeface="微软雅黑" panose="020B0503020204020204" charset="-122"/>
                          <a:sym typeface="+mn-ea"/>
                        </a:rPr>
                        <a:t>等</a:t>
                      </a:r>
                      <a:endParaRPr lang="zh-CN" altLang="en-US" sz="1200" b="0" dirty="0">
                        <a:solidFill>
                          <a:schemeClr val="tx1">
                            <a:lumMod val="95000"/>
                            <a:lumOff val="5000"/>
                          </a:schemeClr>
                        </a:solidFill>
                        <a:latin typeface="微软雅黑" panose="020B0503020204020204" charset="-122"/>
                        <a:ea typeface="微软雅黑" panose="020B050302020402020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0F7FF"/>
                    </a:solidFill>
                  </a:tcPr>
                </a:tc>
                <a:extLst>
                  <a:ext uri="{0D108BD9-81ED-4DB2-BD59-A6C34878D82A}">
                    <a16:rowId xmlns:a16="http://schemas.microsoft.com/office/drawing/2014/main" val="10002"/>
                  </a:ext>
                </a:extLst>
              </a:tr>
              <a:tr h="685800">
                <a:tc>
                  <a:txBody>
                    <a:bodyPr/>
                    <a:lstStyle/>
                    <a:p>
                      <a:pPr>
                        <a:lnSpc>
                          <a:spcPct val="150000"/>
                        </a:lnSpc>
                      </a:pPr>
                      <a:r>
                        <a:rPr lang="zh-CN" altLang="en-US" sz="1400" b="1" dirty="0">
                          <a:solidFill>
                            <a:schemeClr val="tx1">
                              <a:lumMod val="95000"/>
                              <a:lumOff val="5000"/>
                            </a:schemeClr>
                          </a:solidFill>
                          <a:latin typeface="微软雅黑" panose="020B0503020204020204" charset="-122"/>
                          <a:ea typeface="微软雅黑" panose="020B0503020204020204" charset="-122"/>
                        </a:rPr>
                        <a:t>邮件删除（</a:t>
                      </a:r>
                      <a:r>
                        <a:rPr lang="zh-CN" sz="1400" b="1" dirty="0">
                          <a:solidFill>
                            <a:schemeClr val="tx1">
                              <a:lumMod val="95000"/>
                              <a:lumOff val="5000"/>
                            </a:schemeClr>
                          </a:solidFill>
                          <a:latin typeface="微软雅黑" panose="020B0503020204020204" charset="-122"/>
                          <a:ea typeface="微软雅黑" panose="020B0503020204020204" charset="-122"/>
                        </a:rPr>
                        <a:t>专业版</a:t>
                      </a:r>
                      <a:r>
                        <a:rPr lang="zh-CN" altLang="en-US" sz="1400" b="1" dirty="0">
                          <a:solidFill>
                            <a:schemeClr val="tx1">
                              <a:lumMod val="95000"/>
                              <a:lumOff val="5000"/>
                            </a:schemeClr>
                          </a:solidFill>
                          <a:latin typeface="微软雅黑" panose="020B0503020204020204" charset="-122"/>
                          <a:ea typeface="微软雅黑" panose="020B0503020204020204" charset="-122"/>
                        </a:rPr>
                        <a:t>）</a:t>
                      </a:r>
                      <a:endParaRPr lang="en-US" altLang="zh-CN" sz="1400" b="1" dirty="0">
                        <a:solidFill>
                          <a:schemeClr val="tx1">
                            <a:lumMod val="95000"/>
                            <a:lumOff val="5000"/>
                          </a:schemeClr>
                        </a:solidFill>
                        <a:latin typeface="微软雅黑" panose="020B0503020204020204" charset="-122"/>
                        <a:ea typeface="微软雅黑" panose="020B0503020204020204" charset="-122"/>
                      </a:endParaRPr>
                    </a:p>
                    <a:p>
                      <a:pPr marL="0" marR="0" indent="0" algn="l" defTabSz="457200" rtl="0" eaLnBrk="1" fontAlgn="auto" latinLnBrk="0" hangingPunct="1">
                        <a:lnSpc>
                          <a:spcPct val="150000"/>
                        </a:lnSpc>
                        <a:spcBef>
                          <a:spcPts val="0"/>
                        </a:spcBef>
                        <a:spcAft>
                          <a:spcPts val="0"/>
                        </a:spcAft>
                        <a:buClrTx/>
                        <a:buSzTx/>
                        <a:buFontTx/>
                        <a:buNone/>
                      </a:pPr>
                      <a:r>
                        <a:rPr lang="zh-CN" sz="1200" b="0" kern="1200" dirty="0">
                          <a:solidFill>
                            <a:schemeClr val="tx1">
                              <a:lumMod val="95000"/>
                              <a:lumOff val="5000"/>
                            </a:schemeClr>
                          </a:solidFill>
                          <a:effectLst/>
                          <a:latin typeface="微软雅黑" panose="020B0503020204020204" charset="-122"/>
                          <a:ea typeface="微软雅黑" panose="020B0503020204020204" charset="-122"/>
                        </a:rPr>
                        <a:t>管理员可以搜索和删除域内成员最近</a:t>
                      </a:r>
                      <a:r>
                        <a:rPr lang="en-US" altLang="zh-CN" sz="1200" b="0" kern="1200" dirty="0">
                          <a:solidFill>
                            <a:schemeClr val="tx1">
                              <a:lumMod val="95000"/>
                              <a:lumOff val="5000"/>
                            </a:schemeClr>
                          </a:solidFill>
                          <a:effectLst/>
                          <a:latin typeface="微软雅黑" panose="020B0503020204020204" charset="-122"/>
                          <a:ea typeface="微软雅黑" panose="020B0503020204020204" charset="-122"/>
                        </a:rPr>
                        <a:t>15</a:t>
                      </a:r>
                      <a:r>
                        <a:rPr lang="zh-CN" altLang="en-US" sz="1200" b="0" kern="1200" dirty="0">
                          <a:solidFill>
                            <a:schemeClr val="tx1">
                              <a:lumMod val="95000"/>
                              <a:lumOff val="5000"/>
                            </a:schemeClr>
                          </a:solidFill>
                          <a:effectLst/>
                          <a:latin typeface="微软雅黑" panose="020B0503020204020204" charset="-122"/>
                          <a:ea typeface="微软雅黑" panose="020B0503020204020204" charset="-122"/>
                        </a:rPr>
                        <a:t>天</a:t>
                      </a:r>
                      <a:r>
                        <a:rPr lang="zh-CN" sz="1200" b="0" kern="1200" dirty="0">
                          <a:solidFill>
                            <a:schemeClr val="tx1">
                              <a:lumMod val="95000"/>
                              <a:lumOff val="5000"/>
                            </a:schemeClr>
                          </a:solidFill>
                          <a:effectLst/>
                          <a:latin typeface="微软雅黑" panose="020B0503020204020204" charset="-122"/>
                          <a:ea typeface="微软雅黑" panose="020B0503020204020204" charset="-122"/>
                        </a:rPr>
                        <a:t>的收信</a:t>
                      </a:r>
                      <a:endParaRPr lang="zh-CN" sz="1200" b="0" i="0" kern="1200" dirty="0">
                        <a:solidFill>
                          <a:schemeClr val="tx1">
                            <a:lumMod val="95000"/>
                            <a:lumOff val="5000"/>
                          </a:schemeClr>
                        </a:solidFill>
                        <a:effectLst/>
                        <a:latin typeface="微软雅黑" panose="020B0503020204020204" charset="-122"/>
                        <a:ea typeface="微软雅黑" panose="020B0503020204020204" charset="-122"/>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50000"/>
                        </a:lnSpc>
                      </a:pPr>
                      <a:r>
                        <a:rPr lang="zh-CN" altLang="en-US" sz="1400" b="1" dirty="0">
                          <a:solidFill>
                            <a:schemeClr val="tx1">
                              <a:lumMod val="95000"/>
                              <a:lumOff val="5000"/>
                            </a:schemeClr>
                          </a:solidFill>
                          <a:latin typeface="微软雅黑" panose="020B0503020204020204" charset="-122"/>
                          <a:ea typeface="微软雅黑" panose="020B0503020204020204" charset="-122"/>
                        </a:rPr>
                        <a:t>邮件备份（</a:t>
                      </a:r>
                      <a:r>
                        <a:rPr lang="en-US" altLang="zh-CN" sz="1400" b="1" dirty="0">
                          <a:solidFill>
                            <a:schemeClr val="tx1">
                              <a:lumMod val="95000"/>
                              <a:lumOff val="5000"/>
                            </a:schemeClr>
                          </a:solidFill>
                          <a:latin typeface="微软雅黑" panose="020B0503020204020204" charset="-122"/>
                          <a:ea typeface="微软雅黑" panose="020B0503020204020204" charset="-122"/>
                        </a:rPr>
                        <a:t>VIP</a:t>
                      </a:r>
                      <a:r>
                        <a:rPr lang="zh-CN" altLang="en-US" sz="1400" b="1" dirty="0">
                          <a:solidFill>
                            <a:schemeClr val="tx1">
                              <a:lumMod val="95000"/>
                              <a:lumOff val="5000"/>
                            </a:schemeClr>
                          </a:solidFill>
                          <a:latin typeface="微软雅黑" panose="020B0503020204020204" charset="-122"/>
                          <a:ea typeface="微软雅黑" panose="020B0503020204020204" charset="-122"/>
                        </a:rPr>
                        <a:t>账号）</a:t>
                      </a:r>
                      <a:endParaRPr lang="en-US" altLang="zh-CN" sz="1400" b="1" dirty="0">
                        <a:solidFill>
                          <a:schemeClr val="tx1">
                            <a:lumMod val="95000"/>
                            <a:lumOff val="5000"/>
                          </a:schemeClr>
                        </a:solidFill>
                        <a:latin typeface="微软雅黑" panose="020B0503020204020204" charset="-122"/>
                        <a:ea typeface="微软雅黑" panose="020B0503020204020204" charset="-122"/>
                      </a:endParaRPr>
                    </a:p>
                    <a:p>
                      <a:pPr>
                        <a:lnSpc>
                          <a:spcPct val="150000"/>
                        </a:lnSpc>
                      </a:pPr>
                      <a:r>
                        <a:rPr lang="zh-CN" altLang="en-US" sz="1200" b="0" kern="1200" dirty="0">
                          <a:solidFill>
                            <a:schemeClr val="tx1">
                              <a:lumMod val="95000"/>
                              <a:lumOff val="5000"/>
                            </a:schemeClr>
                          </a:solidFill>
                          <a:effectLst/>
                          <a:latin typeface="微软雅黑" panose="020B0503020204020204" charset="-122"/>
                          <a:ea typeface="微软雅黑" panose="020B0503020204020204" charset="-122"/>
                        </a:rPr>
                        <a:t>设置备份邮箱帐号及备份规则，按需自动备份重要邮件</a:t>
                      </a:r>
                      <a:endParaRPr lang="zh-CN" altLang="en-US" sz="1200" b="0" dirty="0">
                        <a:solidFill>
                          <a:schemeClr val="tx1">
                            <a:lumMod val="95000"/>
                            <a:lumOff val="5000"/>
                          </a:schemeClr>
                        </a:solidFill>
                        <a:latin typeface="微软雅黑" panose="020B0503020204020204" charset="-122"/>
                        <a:ea typeface="微软雅黑" panose="020B050302020402020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960120">
                <a:tc>
                  <a:txBody>
                    <a:bodyPr/>
                    <a:lstStyle/>
                    <a:p>
                      <a:pPr>
                        <a:lnSpc>
                          <a:spcPct val="150000"/>
                        </a:lnSpc>
                      </a:pPr>
                      <a:r>
                        <a:rPr lang="zh-CN" altLang="en-US" sz="1400" b="1" dirty="0">
                          <a:solidFill>
                            <a:schemeClr val="tx1">
                              <a:lumMod val="95000"/>
                              <a:lumOff val="5000"/>
                            </a:schemeClr>
                          </a:solidFill>
                          <a:latin typeface="微软雅黑" panose="020B0503020204020204" charset="-122"/>
                          <a:ea typeface="微软雅黑" panose="020B0503020204020204" charset="-122"/>
                        </a:rPr>
                        <a:t>邮件转移（专业版）</a:t>
                      </a:r>
                      <a:endParaRPr lang="en-US" altLang="zh-CN" sz="1400" b="1" dirty="0">
                        <a:solidFill>
                          <a:schemeClr val="tx1">
                            <a:lumMod val="95000"/>
                            <a:lumOff val="5000"/>
                          </a:schemeClr>
                        </a:solidFill>
                        <a:latin typeface="微软雅黑" panose="020B0503020204020204" charset="-122"/>
                        <a:ea typeface="微软雅黑" panose="020B0503020204020204" charset="-122"/>
                      </a:endParaRPr>
                    </a:p>
                    <a:p>
                      <a:pPr>
                        <a:lnSpc>
                          <a:spcPct val="150000"/>
                        </a:lnSpc>
                      </a:pPr>
                      <a:r>
                        <a:rPr lang="zh-CN" altLang="en-US" sz="1200" b="0" kern="1200" dirty="0">
                          <a:solidFill>
                            <a:schemeClr val="tx1">
                              <a:lumMod val="95000"/>
                              <a:lumOff val="5000"/>
                            </a:schemeClr>
                          </a:solidFill>
                          <a:effectLst/>
                          <a:latin typeface="微软雅黑" panose="020B0503020204020204" charset="-122"/>
                          <a:ea typeface="微软雅黑" panose="020B0503020204020204" charset="-122"/>
                        </a:rPr>
                        <a:t>管理员可设置邮件转移，当外部来信的收件人不存在时，邮件被转移到特定邮箱</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0F7FF"/>
                    </a:solidFill>
                  </a:tcPr>
                </a:tc>
                <a:tc>
                  <a:txBody>
                    <a:bodyPr/>
                    <a:lstStyle/>
                    <a:p>
                      <a:pPr algn="l">
                        <a:lnSpc>
                          <a:spcPct val="150000"/>
                        </a:lnSpc>
                        <a:buClrTx/>
                        <a:buSzTx/>
                        <a:buFontTx/>
                      </a:pPr>
                      <a:r>
                        <a:rPr lang="zh-CN" altLang="en-US" sz="1400" b="1" dirty="0">
                          <a:solidFill>
                            <a:schemeClr val="tx1">
                              <a:lumMod val="95000"/>
                              <a:lumOff val="5000"/>
                            </a:schemeClr>
                          </a:solidFill>
                          <a:latin typeface="微软雅黑" panose="020B0503020204020204" charset="-122"/>
                          <a:ea typeface="微软雅黑" panose="020B0503020204020204" charset="-122"/>
                          <a:sym typeface="+mn-ea"/>
                        </a:rPr>
                        <a:t>API接口（专业版）</a:t>
                      </a:r>
                      <a:endParaRPr lang="zh-CN" altLang="en-US" sz="1400" b="1" dirty="0">
                        <a:solidFill>
                          <a:schemeClr val="tx1">
                            <a:lumMod val="95000"/>
                            <a:lumOff val="5000"/>
                          </a:schemeClr>
                        </a:solidFill>
                        <a:latin typeface="微软雅黑" panose="020B0503020204020204" charset="-122"/>
                        <a:ea typeface="微软雅黑" panose="020B0503020204020204" charset="-122"/>
                      </a:endParaRPr>
                    </a:p>
                    <a:p>
                      <a:pPr algn="l">
                        <a:lnSpc>
                          <a:spcPct val="150000"/>
                        </a:lnSpc>
                        <a:buClrTx/>
                        <a:buSzTx/>
                        <a:buFontTx/>
                      </a:pPr>
                      <a:r>
                        <a:rPr lang="zh-CN" altLang="en-US" sz="1200" dirty="0">
                          <a:solidFill>
                            <a:schemeClr val="tx1">
                              <a:lumMod val="95000"/>
                              <a:lumOff val="5000"/>
                            </a:schemeClr>
                          </a:solidFill>
                          <a:latin typeface="微软雅黑" panose="020B0503020204020204" charset="-122"/>
                          <a:ea typeface="微软雅黑" panose="020B0503020204020204" charset="-122"/>
                          <a:sym typeface="+mn-ea"/>
                        </a:rPr>
                        <a:t>提供API，企业可进行鉴权、成员管理、单点登录等二次开发</a:t>
                      </a:r>
                      <a:endParaRPr lang="zh-CN" altLang="en-US" sz="1200" b="0" dirty="0">
                        <a:solidFill>
                          <a:schemeClr val="tx1">
                            <a:lumMod val="95000"/>
                            <a:lumOff val="5000"/>
                          </a:schemeClr>
                        </a:solidFill>
                        <a:latin typeface="微软雅黑" panose="020B0503020204020204" charset="-122"/>
                        <a:ea typeface="微软雅黑" panose="020B050302020402020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0F7FF"/>
                    </a:solidFill>
                  </a:tcPr>
                </a:tc>
                <a:extLst>
                  <a:ext uri="{0D108BD9-81ED-4DB2-BD59-A6C34878D82A}">
                    <a16:rowId xmlns:a16="http://schemas.microsoft.com/office/drawing/2014/main" val="10004"/>
                  </a:ext>
                </a:extLst>
              </a:tr>
              <a:tr h="667420">
                <a:tc>
                  <a:txBody>
                    <a:bodyPr/>
                    <a:lstStyle/>
                    <a:p>
                      <a:pPr marL="0" marR="0" indent="0" algn="l" defTabSz="457200" rtl="0" eaLnBrk="1" fontAlgn="auto" latinLnBrk="0" hangingPunct="1">
                        <a:lnSpc>
                          <a:spcPct val="150000"/>
                        </a:lnSpc>
                        <a:spcBef>
                          <a:spcPts val="0"/>
                        </a:spcBef>
                        <a:spcAft>
                          <a:spcPts val="0"/>
                        </a:spcAft>
                        <a:buClrTx/>
                        <a:buSzTx/>
                        <a:buFontTx/>
                        <a:buNone/>
                      </a:pPr>
                      <a:r>
                        <a:rPr lang="zh-CN" altLang="en-US" sz="1400" b="1" kern="1200" dirty="0">
                          <a:solidFill>
                            <a:schemeClr val="tx1">
                              <a:lumMod val="95000"/>
                              <a:lumOff val="5000"/>
                            </a:schemeClr>
                          </a:solidFill>
                          <a:effectLst/>
                          <a:latin typeface="微软雅黑" panose="020B0503020204020204" charset="-122"/>
                          <a:ea typeface="微软雅黑" panose="020B0503020204020204" charset="-122"/>
                        </a:rPr>
                        <a:t>限制成员外发</a:t>
                      </a:r>
                      <a:r>
                        <a:rPr lang="zh-CN" altLang="en-US" sz="1400" b="1" dirty="0">
                          <a:solidFill>
                            <a:schemeClr val="tx1">
                              <a:lumMod val="95000"/>
                              <a:lumOff val="5000"/>
                            </a:schemeClr>
                          </a:solidFill>
                          <a:latin typeface="微软雅黑" panose="020B0503020204020204" charset="-122"/>
                          <a:ea typeface="微软雅黑" panose="020B0503020204020204" charset="-122"/>
                        </a:rPr>
                        <a:t>（专业版）</a:t>
                      </a:r>
                      <a:endParaRPr lang="en-US" altLang="zh-CN" sz="1400" b="1" kern="1200" dirty="0">
                        <a:solidFill>
                          <a:schemeClr val="tx1">
                            <a:lumMod val="95000"/>
                            <a:lumOff val="5000"/>
                          </a:schemeClr>
                        </a:solidFill>
                        <a:effectLst/>
                        <a:latin typeface="微软雅黑" panose="020B0503020204020204" charset="-122"/>
                        <a:ea typeface="微软雅黑" panose="020B0503020204020204" charset="-122"/>
                      </a:endParaRPr>
                    </a:p>
                    <a:p>
                      <a:pPr>
                        <a:lnSpc>
                          <a:spcPct val="150000"/>
                        </a:lnSpc>
                      </a:pPr>
                      <a:r>
                        <a:rPr lang="zh-CN" altLang="en-US" sz="1200" b="0" dirty="0">
                          <a:solidFill>
                            <a:schemeClr val="tx1">
                              <a:lumMod val="95000"/>
                              <a:lumOff val="5000"/>
                            </a:schemeClr>
                          </a:solidFill>
                          <a:latin typeface="微软雅黑" panose="020B0503020204020204" charset="-122"/>
                          <a:ea typeface="微软雅黑" panose="020B0503020204020204" charset="-122"/>
                        </a:rPr>
                        <a:t>设置受限名单，禁止外发邮件，企业信息更安全</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50000"/>
                        </a:lnSpc>
                      </a:pPr>
                      <a:r>
                        <a:rPr lang="en-US" altLang="zh-CN" sz="1400" b="1" kern="1200" dirty="0">
                          <a:solidFill>
                            <a:schemeClr val="tx1">
                              <a:lumMod val="95000"/>
                              <a:lumOff val="5000"/>
                            </a:schemeClr>
                          </a:solidFill>
                          <a:effectLst/>
                          <a:latin typeface="微软雅黑" panose="020B0503020204020204" charset="-122"/>
                          <a:ea typeface="微软雅黑" panose="020B0503020204020204" charset="-122"/>
                        </a:rPr>
                        <a:t>IP</a:t>
                      </a:r>
                      <a:r>
                        <a:rPr lang="zh-CN" altLang="en-US" sz="1400" b="1" kern="1200" dirty="0">
                          <a:solidFill>
                            <a:schemeClr val="tx1">
                              <a:lumMod val="95000"/>
                              <a:lumOff val="5000"/>
                            </a:schemeClr>
                          </a:solidFill>
                          <a:effectLst/>
                          <a:latin typeface="微软雅黑" panose="020B0503020204020204" charset="-122"/>
                          <a:ea typeface="微软雅黑" panose="020B0503020204020204" charset="-122"/>
                        </a:rPr>
                        <a:t>登录限制（专业版）</a:t>
                      </a:r>
                      <a:endParaRPr lang="en-US" altLang="zh-CN" sz="1400" b="1" kern="1200" dirty="0">
                        <a:solidFill>
                          <a:schemeClr val="tx1">
                            <a:lumMod val="95000"/>
                            <a:lumOff val="5000"/>
                          </a:schemeClr>
                        </a:solidFill>
                        <a:effectLst/>
                        <a:latin typeface="微软雅黑" panose="020B0503020204020204" charset="-122"/>
                        <a:ea typeface="微软雅黑" panose="020B0503020204020204" charset="-122"/>
                      </a:endParaRPr>
                    </a:p>
                    <a:p>
                      <a:pPr>
                        <a:lnSpc>
                          <a:spcPct val="150000"/>
                        </a:lnSpc>
                      </a:pPr>
                      <a:r>
                        <a:rPr lang="zh-CN" altLang="en-US" sz="1200" b="0" kern="1200" dirty="0">
                          <a:solidFill>
                            <a:schemeClr val="tx1">
                              <a:lumMod val="95000"/>
                              <a:lumOff val="5000"/>
                            </a:schemeClr>
                          </a:solidFill>
                          <a:effectLst/>
                          <a:latin typeface="微软雅黑" panose="020B0503020204020204" charset="-122"/>
                          <a:ea typeface="微软雅黑" panose="020B0503020204020204" charset="-122"/>
                        </a:rPr>
                        <a:t>设置帐号</a:t>
                      </a:r>
                      <a:r>
                        <a:rPr lang="en-US" altLang="zh-CN" sz="1200" b="0" kern="1200" dirty="0">
                          <a:solidFill>
                            <a:schemeClr val="tx1">
                              <a:lumMod val="95000"/>
                              <a:lumOff val="5000"/>
                            </a:schemeClr>
                          </a:solidFill>
                          <a:effectLst/>
                          <a:latin typeface="微软雅黑" panose="020B0503020204020204" charset="-122"/>
                          <a:ea typeface="微软雅黑" panose="020B0503020204020204" charset="-122"/>
                        </a:rPr>
                        <a:t>IP</a:t>
                      </a:r>
                      <a:r>
                        <a:rPr lang="zh-CN" altLang="en-US" sz="1200" b="0" kern="1200" dirty="0">
                          <a:solidFill>
                            <a:schemeClr val="tx1">
                              <a:lumMod val="95000"/>
                              <a:lumOff val="5000"/>
                            </a:schemeClr>
                          </a:solidFill>
                          <a:effectLst/>
                          <a:latin typeface="微软雅黑" panose="020B0503020204020204" charset="-122"/>
                          <a:ea typeface="微软雅黑" panose="020B0503020204020204" charset="-122"/>
                        </a:rPr>
                        <a:t>登录权限，堵住安全漏洞</a:t>
                      </a:r>
                      <a:endParaRPr lang="zh-CN" altLang="en-US" sz="1200" b="0" dirty="0">
                        <a:solidFill>
                          <a:schemeClr val="tx1">
                            <a:lumMod val="95000"/>
                            <a:lumOff val="5000"/>
                          </a:schemeClr>
                        </a:solidFill>
                        <a:latin typeface="微软雅黑" panose="020B0503020204020204" charset="-122"/>
                        <a:ea typeface="微软雅黑" panose="020B050302020402020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667420">
                <a:tc>
                  <a:txBody>
                    <a:bodyPr/>
                    <a:lstStyle/>
                    <a:p>
                      <a:pPr algn="l" defTabSz="457200">
                        <a:lnSpc>
                          <a:spcPct val="150000"/>
                        </a:lnSpc>
                        <a:spcBef>
                          <a:spcPts val="0"/>
                        </a:spcBef>
                        <a:spcAft>
                          <a:spcPts val="0"/>
                        </a:spcAft>
                        <a:buClrTx/>
                        <a:buSzTx/>
                        <a:buFontTx/>
                      </a:pPr>
                      <a:r>
                        <a:rPr lang="zh-CN" altLang="en-US" sz="1400" b="1" dirty="0">
                          <a:solidFill>
                            <a:schemeClr val="tx1">
                              <a:lumMod val="95000"/>
                              <a:lumOff val="5000"/>
                            </a:schemeClr>
                          </a:solidFill>
                          <a:effectLst/>
                          <a:latin typeface="微软雅黑" panose="020B0503020204020204" charset="-122"/>
                          <a:ea typeface="微软雅黑" panose="020B0503020204020204" charset="-122"/>
                        </a:rPr>
                        <a:t>微文档</a:t>
                      </a:r>
                    </a:p>
                    <a:p>
                      <a:pPr>
                        <a:lnSpc>
                          <a:spcPct val="150000"/>
                        </a:lnSpc>
                      </a:pPr>
                      <a:r>
                        <a:rPr lang="zh-CN" altLang="en-US" sz="1200" b="0" dirty="0">
                          <a:solidFill>
                            <a:schemeClr val="tx1">
                              <a:lumMod val="95000"/>
                              <a:lumOff val="5000"/>
                            </a:schemeClr>
                          </a:solidFill>
                          <a:latin typeface="微软雅黑" panose="020B0503020204020204" charset="-122"/>
                          <a:ea typeface="微软雅黑" panose="020B0503020204020204" charset="-122"/>
                        </a:rPr>
                        <a:t>多人实时编辑文档和表格，可灵活配置权限</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0F7FF"/>
                    </a:solidFill>
                  </a:tcPr>
                </a:tc>
                <a:tc>
                  <a:txBody>
                    <a:bodyPr/>
                    <a:lstStyle/>
                    <a:p>
                      <a:pPr>
                        <a:lnSpc>
                          <a:spcPct val="150000"/>
                        </a:lnSpc>
                      </a:pPr>
                      <a:r>
                        <a:rPr lang="zh-CN" altLang="en-US" sz="1400" b="1" dirty="0">
                          <a:solidFill>
                            <a:schemeClr val="tx1">
                              <a:lumMod val="95000"/>
                              <a:lumOff val="5000"/>
                            </a:schemeClr>
                          </a:solidFill>
                          <a:latin typeface="微软雅黑" panose="020B0503020204020204" charset="-122"/>
                          <a:ea typeface="微软雅黑" panose="020B0503020204020204" charset="-122"/>
                        </a:rPr>
                        <a:t>微盘</a:t>
                      </a:r>
                      <a:endParaRPr lang="en-US" altLang="zh-CN" sz="1400" b="1" dirty="0">
                        <a:solidFill>
                          <a:schemeClr val="tx1">
                            <a:lumMod val="95000"/>
                            <a:lumOff val="5000"/>
                          </a:schemeClr>
                        </a:solidFill>
                        <a:latin typeface="微软雅黑" panose="020B0503020204020204" charset="-122"/>
                        <a:ea typeface="微软雅黑" panose="020B0503020204020204" charset="-122"/>
                      </a:endParaRPr>
                    </a:p>
                    <a:p>
                      <a:pPr>
                        <a:lnSpc>
                          <a:spcPct val="150000"/>
                        </a:lnSpc>
                      </a:pPr>
                      <a:r>
                        <a:rPr lang="zh-CN" altLang="en-US" sz="1200" b="0" kern="1200" dirty="0">
                          <a:solidFill>
                            <a:schemeClr val="tx1">
                              <a:lumMod val="95000"/>
                              <a:lumOff val="5000"/>
                            </a:schemeClr>
                          </a:solidFill>
                          <a:effectLst/>
                          <a:latin typeface="微软雅黑" panose="020B0503020204020204" charset="-122"/>
                          <a:ea typeface="微软雅黑" panose="020B0503020204020204" charset="-122"/>
                        </a:rPr>
                        <a:t>每</a:t>
                      </a:r>
                      <a:r>
                        <a:rPr lang="en-US" altLang="zh-CN" sz="1200" b="0" kern="1200" dirty="0">
                          <a:solidFill>
                            <a:schemeClr val="tx1">
                              <a:lumMod val="95000"/>
                              <a:lumOff val="5000"/>
                            </a:schemeClr>
                          </a:solidFill>
                          <a:effectLst/>
                          <a:latin typeface="微软雅黑" panose="020B0503020204020204" charset="-122"/>
                          <a:ea typeface="微软雅黑" panose="020B0503020204020204" charset="-122"/>
                        </a:rPr>
                        <a:t>VIP</a:t>
                      </a:r>
                      <a:r>
                        <a:rPr lang="zh-CN" altLang="en-US" sz="1200" b="0" kern="1200" dirty="0">
                          <a:solidFill>
                            <a:schemeClr val="tx1">
                              <a:lumMod val="95000"/>
                              <a:lumOff val="5000"/>
                            </a:schemeClr>
                          </a:solidFill>
                          <a:effectLst/>
                          <a:latin typeface="微软雅黑" panose="020B0503020204020204" charset="-122"/>
                          <a:ea typeface="微软雅黑" panose="020B0503020204020204" charset="-122"/>
                        </a:rPr>
                        <a:t>账号增加</a:t>
                      </a:r>
                      <a:r>
                        <a:rPr lang="en-US" altLang="zh-CN" sz="1200" b="0" kern="1200" dirty="0">
                          <a:solidFill>
                            <a:schemeClr val="tx1">
                              <a:lumMod val="95000"/>
                              <a:lumOff val="5000"/>
                            </a:schemeClr>
                          </a:solidFill>
                          <a:effectLst/>
                          <a:latin typeface="微软雅黑" panose="020B0503020204020204" charset="-122"/>
                          <a:ea typeface="微软雅黑" panose="020B0503020204020204" charset="-122"/>
                        </a:rPr>
                        <a:t>20G</a:t>
                      </a:r>
                      <a:r>
                        <a:rPr lang="zh-CN" altLang="en-US" sz="1200" b="0" kern="1200" dirty="0">
                          <a:solidFill>
                            <a:schemeClr val="tx1">
                              <a:lumMod val="95000"/>
                              <a:lumOff val="5000"/>
                            </a:schemeClr>
                          </a:solidFill>
                          <a:effectLst/>
                          <a:latin typeface="微软雅黑" panose="020B0503020204020204" charset="-122"/>
                          <a:ea typeface="微软雅黑" panose="020B0503020204020204" charset="-122"/>
                        </a:rPr>
                        <a:t>微盘容量，共享文件更自由</a:t>
                      </a:r>
                      <a:endParaRPr lang="zh-CN" altLang="en-US" sz="1200" b="0" dirty="0">
                        <a:solidFill>
                          <a:schemeClr val="tx1">
                            <a:lumMod val="95000"/>
                            <a:lumOff val="5000"/>
                          </a:schemeClr>
                        </a:solidFill>
                        <a:latin typeface="微软雅黑" panose="020B0503020204020204" charset="-122"/>
                        <a:ea typeface="微软雅黑" panose="020B050302020402020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0F7FF"/>
                    </a:solidFill>
                  </a:tcPr>
                </a:tc>
                <a:extLst>
                  <a:ext uri="{0D108BD9-81ED-4DB2-BD59-A6C34878D82A}">
                    <a16:rowId xmlns:a16="http://schemas.microsoft.com/office/drawing/2014/main" val="10006"/>
                  </a:ext>
                </a:extLst>
              </a:tr>
            </a:tbl>
          </a:graphicData>
        </a:graphic>
      </p:graphicFrame>
      <p:sp>
        <p:nvSpPr>
          <p:cNvPr id="1048710" name="单圆角矩形 1"/>
          <p:cNvSpPr/>
          <p:nvPr/>
        </p:nvSpPr>
        <p:spPr>
          <a:xfrm flipH="1">
            <a:off x="555625" y="1502410"/>
            <a:ext cx="1584325" cy="5064760"/>
          </a:xfrm>
          <a:prstGeom prst="round1Rect">
            <a:avLst/>
          </a:prstGeom>
          <a:solidFill>
            <a:srgbClr val="248DF5"/>
          </a:solidFill>
          <a:ln>
            <a:solidFill>
              <a:srgbClr val="248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48711" name="矩形 2"/>
          <p:cNvSpPr/>
          <p:nvPr/>
        </p:nvSpPr>
        <p:spPr>
          <a:xfrm>
            <a:off x="570283" y="3228207"/>
            <a:ext cx="1569660" cy="1116781"/>
          </a:xfrm>
          <a:prstGeom prst="rect">
            <a:avLst/>
          </a:prstGeom>
        </p:spPr>
        <p:txBody>
          <a:bodyPr wrap="none">
            <a:spAutoFit/>
          </a:bodyPr>
          <a:lstStyle/>
          <a:p>
            <a:pPr lvl="0">
              <a:lnSpc>
                <a:spcPct val="200000"/>
              </a:lnSpc>
            </a:pPr>
            <a:r>
              <a:rPr lang="zh-CN" altLang="en-US" b="1" dirty="0">
                <a:solidFill>
                  <a:schemeClr val="bg1"/>
                </a:solidFill>
                <a:latin typeface="微软雅黑" panose="020B0503020204020204" charset="-122"/>
                <a:ea typeface="微软雅黑" panose="020B0503020204020204" charset="-122"/>
              </a:rPr>
              <a:t>管理员</a:t>
            </a:r>
            <a:endParaRPr lang="en-US" altLang="zh-CN" b="1" dirty="0">
              <a:solidFill>
                <a:schemeClr val="bg1"/>
              </a:solidFill>
              <a:latin typeface="微软雅黑" panose="020B0503020204020204" charset="-122"/>
              <a:ea typeface="微软雅黑" panose="020B0503020204020204" charset="-122"/>
            </a:endParaRPr>
          </a:p>
          <a:p>
            <a:pPr lvl="0">
              <a:lnSpc>
                <a:spcPct val="200000"/>
              </a:lnSpc>
            </a:pPr>
            <a:r>
              <a:rPr lang="zh-CN" altLang="en-US" b="1" dirty="0">
                <a:solidFill>
                  <a:schemeClr val="bg1"/>
                </a:solidFill>
                <a:latin typeface="微软雅黑" panose="020B0503020204020204" charset="-122"/>
                <a:ea typeface="微软雅黑" panose="020B0503020204020204" charset="-122"/>
              </a:rPr>
              <a:t>多项管理权限</a:t>
            </a:r>
            <a:endParaRPr lang="zh-CN" altLang="zh-CN" b="1" dirty="0">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14"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715" name="矩形 5"/>
          <p:cNvSpPr/>
          <p:nvPr/>
        </p:nvSpPr>
        <p:spPr>
          <a:xfrm>
            <a:off x="551384" y="404664"/>
            <a:ext cx="6090129"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企业管理功能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dirty="0">
                <a:solidFill>
                  <a:srgbClr val="238EF5"/>
                </a:solidFill>
                <a:latin typeface="微软雅黑" panose="020B0503020204020204" charset="-122"/>
                <a:ea typeface="微软雅黑" panose="020B0503020204020204" charset="-122"/>
              </a:rPr>
              <a:t>邮件搬家，迁移原来的企业</a:t>
            </a:r>
            <a:r>
              <a:rPr lang="en-US" altLang="zh-CN" dirty="0">
                <a:solidFill>
                  <a:srgbClr val="238EF5"/>
                </a:solidFill>
                <a:latin typeface="微软雅黑" panose="020B0503020204020204" charset="-122"/>
                <a:ea typeface="微软雅黑" panose="020B0503020204020204" charset="-122"/>
              </a:rPr>
              <a:t>/</a:t>
            </a:r>
            <a:r>
              <a:rPr lang="zh-CN" altLang="en-US" dirty="0">
                <a:solidFill>
                  <a:srgbClr val="238EF5"/>
                </a:solidFill>
                <a:latin typeface="微软雅黑" panose="020B0503020204020204" charset="-122"/>
                <a:ea typeface="微软雅黑" panose="020B0503020204020204" charset="-122"/>
              </a:rPr>
              <a:t>自建邮箱</a:t>
            </a:r>
            <a:endParaRPr lang="zh-CN" altLang="en-US" sz="2400" dirty="0">
              <a:solidFill>
                <a:srgbClr val="238EF5"/>
              </a:solidFill>
              <a:latin typeface="微软雅黑" panose="020B0503020204020204" charset="-122"/>
              <a:ea typeface="微软雅黑" panose="020B0503020204020204" charset="-122"/>
            </a:endParaRPr>
          </a:p>
        </p:txBody>
      </p:sp>
      <p:grpSp>
        <p:nvGrpSpPr>
          <p:cNvPr id="106" name="组合 8"/>
          <p:cNvGrpSpPr/>
          <p:nvPr/>
        </p:nvGrpSpPr>
        <p:grpSpPr>
          <a:xfrm>
            <a:off x="9009312" y="418332"/>
            <a:ext cx="3182688" cy="429683"/>
            <a:chOff x="9009312" y="188640"/>
            <a:chExt cx="3182688" cy="429683"/>
          </a:xfrm>
        </p:grpSpPr>
        <p:cxnSp>
          <p:nvCxnSpPr>
            <p:cNvPr id="3145768"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15"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216"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sp>
        <p:nvSpPr>
          <p:cNvPr id="1048716" name="文本框 13"/>
          <p:cNvSpPr txBox="1"/>
          <p:nvPr/>
        </p:nvSpPr>
        <p:spPr>
          <a:xfrm>
            <a:off x="401762" y="4804434"/>
            <a:ext cx="4201616" cy="613694"/>
          </a:xfrm>
          <a:prstGeom prst="rect">
            <a:avLst/>
          </a:prstGeom>
          <a:noFill/>
        </p:spPr>
        <p:txBody>
          <a:bodyPr wrap="square" rtlCol="0">
            <a:spAutoFit/>
          </a:bodyPr>
          <a:lstStyle/>
          <a:p>
            <a:pPr>
              <a:lnSpc>
                <a:spcPct val="150000"/>
              </a:lnSpc>
            </a:pPr>
            <a:r>
              <a:rPr lang="en-US" altLang="zh-CN" sz="1200" dirty="0">
                <a:latin typeface="微软雅黑" panose="020B0503020204020204" charset="-122"/>
                <a:ea typeface="微软雅黑" panose="020B0503020204020204" charset="-122"/>
              </a:rPr>
              <a:t>1</a:t>
            </a:r>
            <a:r>
              <a:rPr lang="zh-CN" altLang="en-US" sz="1200" dirty="0">
                <a:latin typeface="微软雅黑" panose="020B0503020204020204" charset="-122"/>
                <a:ea typeface="微软雅黑" panose="020B0503020204020204" charset="-122"/>
              </a:rPr>
              <a:t>、企业微信管理后台</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协作</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邮箱管理</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邮件搬家</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新建搬家</a:t>
            </a:r>
            <a:endParaRPr lang="en-US" altLang="zh-CN" sz="1200" dirty="0">
              <a:latin typeface="微软雅黑" panose="020B0503020204020204" charset="-122"/>
              <a:ea typeface="微软雅黑" panose="020B0503020204020204" charset="-122"/>
            </a:endParaRPr>
          </a:p>
          <a:p>
            <a:pPr>
              <a:lnSpc>
                <a:spcPct val="150000"/>
              </a:lnSpc>
            </a:pPr>
            <a:r>
              <a:rPr lang="en-US" altLang="zh-CN" sz="1200" dirty="0">
                <a:latin typeface="微软雅黑" panose="020B0503020204020204" charset="-122"/>
                <a:ea typeface="微软雅黑" panose="020B0503020204020204" charset="-122"/>
              </a:rPr>
              <a:t>2</a:t>
            </a:r>
            <a:r>
              <a:rPr lang="zh-CN" altLang="en-US" sz="1200" dirty="0">
                <a:latin typeface="微软雅黑" panose="020B0503020204020204" charset="-122"/>
                <a:ea typeface="微软雅黑" panose="020B0503020204020204" charset="-122"/>
              </a:rPr>
              <a:t>、选择搬家的账号范围</a:t>
            </a:r>
            <a:endParaRPr lang="zh-CN" altLang="zh-CN" sz="1200" dirty="0">
              <a:latin typeface="微软雅黑" panose="020B0503020204020204" charset="-122"/>
              <a:ea typeface="微软雅黑" panose="020B0503020204020204" charset="-122"/>
            </a:endParaRPr>
          </a:p>
        </p:txBody>
      </p:sp>
      <p:sp>
        <p:nvSpPr>
          <p:cNvPr id="1048717" name="矩形 18"/>
          <p:cNvSpPr/>
          <p:nvPr/>
        </p:nvSpPr>
        <p:spPr>
          <a:xfrm>
            <a:off x="401762" y="4351238"/>
            <a:ext cx="1005403"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新建搬家</a:t>
            </a:r>
            <a:endParaRPr lang="en-US" altLang="zh-CN" sz="1600" b="1" dirty="0">
              <a:solidFill>
                <a:srgbClr val="238EF5"/>
              </a:solidFill>
              <a:latin typeface="微软雅黑" panose="020B0503020204020204" charset="-122"/>
              <a:ea typeface="微软雅黑" panose="020B0503020204020204" charset="-122"/>
            </a:endParaRPr>
          </a:p>
        </p:txBody>
      </p:sp>
      <p:sp>
        <p:nvSpPr>
          <p:cNvPr id="1048718" name="文本框 19"/>
          <p:cNvSpPr txBox="1"/>
          <p:nvPr/>
        </p:nvSpPr>
        <p:spPr>
          <a:xfrm>
            <a:off x="6335913" y="6132821"/>
            <a:ext cx="4392488" cy="613694"/>
          </a:xfrm>
          <a:prstGeom prst="rect">
            <a:avLst/>
          </a:prstGeom>
          <a:noFill/>
        </p:spPr>
        <p:txBody>
          <a:bodyPr wrap="square" rtlCol="0">
            <a:spAutoFit/>
          </a:bodyPr>
          <a:lstStyle/>
          <a:p>
            <a:pPr>
              <a:lnSpc>
                <a:spcPct val="150000"/>
              </a:lnSpc>
            </a:pPr>
            <a:r>
              <a:rPr lang="en-US" altLang="zh-CN" sz="1200" dirty="0">
                <a:latin typeface="微软雅黑" panose="020B0503020204020204" charset="-122"/>
                <a:ea typeface="微软雅黑" panose="020B0503020204020204" charset="-122"/>
              </a:rPr>
              <a:t>1</a:t>
            </a:r>
            <a:r>
              <a:rPr lang="zh-CN" altLang="en-US" sz="1200" dirty="0">
                <a:latin typeface="微软雅黑" panose="020B0503020204020204" charset="-122"/>
                <a:ea typeface="微软雅黑" panose="020B0503020204020204" charset="-122"/>
              </a:rPr>
              <a:t>、选择原邮箱服务商，国内外常见服务商与自建邮箱均支持</a:t>
            </a:r>
            <a:endParaRPr lang="en-US" altLang="zh-CN" sz="1200" dirty="0">
              <a:latin typeface="微软雅黑" panose="020B0503020204020204" charset="-122"/>
              <a:ea typeface="微软雅黑" panose="020B0503020204020204" charset="-122"/>
            </a:endParaRPr>
          </a:p>
          <a:p>
            <a:pPr>
              <a:lnSpc>
                <a:spcPct val="150000"/>
              </a:lnSpc>
            </a:pPr>
            <a:r>
              <a:rPr lang="en-US" altLang="zh-CN" sz="1200" dirty="0">
                <a:latin typeface="微软雅黑" panose="020B0503020204020204" charset="-122"/>
                <a:ea typeface="微软雅黑" panose="020B0503020204020204" charset="-122"/>
              </a:rPr>
              <a:t>2</a:t>
            </a:r>
            <a:r>
              <a:rPr lang="zh-CN" altLang="en-US" sz="1200" dirty="0">
                <a:latin typeface="微软雅黑" panose="020B0503020204020204" charset="-122"/>
                <a:ea typeface="微软雅黑" panose="020B0503020204020204" charset="-122"/>
              </a:rPr>
              <a:t>、验证账号，填写原邮箱连接协议与服务器地址</a:t>
            </a:r>
            <a:endParaRPr lang="zh-CN" altLang="zh-CN" sz="1200" dirty="0">
              <a:latin typeface="微软雅黑" panose="020B0503020204020204" charset="-122"/>
              <a:ea typeface="微软雅黑" panose="020B0503020204020204" charset="-122"/>
            </a:endParaRPr>
          </a:p>
        </p:txBody>
      </p:sp>
      <p:sp>
        <p:nvSpPr>
          <p:cNvPr id="1048719" name="矩形 20"/>
          <p:cNvSpPr/>
          <p:nvPr/>
        </p:nvSpPr>
        <p:spPr>
          <a:xfrm>
            <a:off x="6335913" y="5679625"/>
            <a:ext cx="1210588"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连接原邮箱</a:t>
            </a:r>
            <a:endParaRPr lang="en-US" altLang="zh-CN" sz="1600" b="1" dirty="0">
              <a:solidFill>
                <a:srgbClr val="238EF5"/>
              </a:solidFill>
              <a:latin typeface="微软雅黑" panose="020B0503020204020204" charset="-122"/>
              <a:ea typeface="微软雅黑" panose="020B0503020204020204" charset="-122"/>
            </a:endParaRPr>
          </a:p>
        </p:txBody>
      </p:sp>
      <p:sp>
        <p:nvSpPr>
          <p:cNvPr id="1048720" name="矩形 4"/>
          <p:cNvSpPr/>
          <p:nvPr/>
        </p:nvSpPr>
        <p:spPr>
          <a:xfrm>
            <a:off x="401762" y="5827750"/>
            <a:ext cx="4824536" cy="461665"/>
          </a:xfrm>
          <a:prstGeom prst="rect">
            <a:avLst/>
          </a:prstGeom>
        </p:spPr>
        <p:txBody>
          <a:bodyPr wrap="square">
            <a:spAutoFit/>
          </a:bodyPr>
          <a:lstStyle/>
          <a:p>
            <a:r>
              <a:rPr lang="zh-CN" altLang="en-US" sz="1200" b="1" dirty="0">
                <a:latin typeface="微软雅黑" panose="020B0503020204020204" charset="-122"/>
                <a:ea typeface="微软雅黑" panose="020B0503020204020204" charset="-122"/>
              </a:rPr>
              <a:t>原理：</a:t>
            </a:r>
            <a:r>
              <a:rPr lang="zh-CN" altLang="en-US" sz="1200" dirty="0">
                <a:latin typeface="微软雅黑" panose="020B0503020204020204" charset="-122"/>
                <a:ea typeface="微软雅黑" panose="020B0503020204020204" charset="-122"/>
              </a:rPr>
              <a:t>利用标准的</a:t>
            </a:r>
            <a:r>
              <a:rPr lang="en-GB" altLang="zh-CN" sz="1200" dirty="0">
                <a:latin typeface="微软雅黑" panose="020B0503020204020204" charset="-122"/>
                <a:ea typeface="微软雅黑" panose="020B0503020204020204" charset="-122"/>
              </a:rPr>
              <a:t>IMAP</a:t>
            </a:r>
            <a:r>
              <a:rPr lang="zh-CN" altLang="en-US" sz="1200" dirty="0">
                <a:latin typeface="微软雅黑" panose="020B0503020204020204" charset="-122"/>
                <a:ea typeface="微软雅黑" panose="020B0503020204020204" charset="-122"/>
              </a:rPr>
              <a:t>或</a:t>
            </a:r>
            <a:r>
              <a:rPr lang="en-GB" altLang="zh-CN" sz="1200" dirty="0">
                <a:latin typeface="微软雅黑" panose="020B0503020204020204" charset="-122"/>
                <a:ea typeface="微软雅黑" panose="020B0503020204020204" charset="-122"/>
              </a:rPr>
              <a:t>POP</a:t>
            </a:r>
            <a:r>
              <a:rPr lang="zh-CN" altLang="en-US" sz="1200" dirty="0">
                <a:latin typeface="微软雅黑" panose="020B0503020204020204" charset="-122"/>
                <a:ea typeface="微软雅黑" panose="020B0503020204020204" charset="-122"/>
              </a:rPr>
              <a:t>邮件协议，采用模拟客户端收取邮件的方式，将旧邮箱邮件取到新邮箱。</a:t>
            </a:r>
            <a:endParaRPr lang="zh-CN" altLang="en-US" sz="1200" dirty="0">
              <a:effectLst/>
              <a:latin typeface="微软雅黑" panose="020B0503020204020204" charset="-122"/>
              <a:ea typeface="微软雅黑" panose="020B0503020204020204" charset="-122"/>
            </a:endParaRPr>
          </a:p>
        </p:txBody>
      </p:sp>
      <p:pic>
        <p:nvPicPr>
          <p:cNvPr id="2097217" name="图片 2"/>
          <p:cNvPicPr>
            <a:picLocks noChangeAspect="1"/>
          </p:cNvPicPr>
          <p:nvPr/>
        </p:nvPicPr>
        <p:blipFill>
          <a:blip r:embed="rId5"/>
          <a:stretch>
            <a:fillRect/>
          </a:stretch>
        </p:blipFill>
        <p:spPr>
          <a:xfrm>
            <a:off x="401762" y="1275951"/>
            <a:ext cx="5631474" cy="2832836"/>
          </a:xfrm>
          <a:prstGeom prst="rect">
            <a:avLst/>
          </a:prstGeom>
          <a:ln>
            <a:noFill/>
          </a:ln>
          <a:effectLst>
            <a:outerShdw blurRad="292100" dist="139700" dir="2700000" algn="tl" rotWithShape="0">
              <a:srgbClr val="333333">
                <a:alpha val="65000"/>
              </a:srgbClr>
            </a:outerShdw>
          </a:effectLst>
        </p:spPr>
      </p:pic>
      <p:pic>
        <p:nvPicPr>
          <p:cNvPr id="2097218" name="图片 3"/>
          <p:cNvPicPr>
            <a:picLocks noChangeAspect="1"/>
          </p:cNvPicPr>
          <p:nvPr/>
        </p:nvPicPr>
        <p:blipFill>
          <a:blip r:embed="rId6"/>
          <a:stretch>
            <a:fillRect/>
          </a:stretch>
        </p:blipFill>
        <p:spPr>
          <a:xfrm>
            <a:off x="6528048" y="1275951"/>
            <a:ext cx="5154322" cy="417254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19"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721" name="矩形 5"/>
          <p:cNvSpPr/>
          <p:nvPr/>
        </p:nvSpPr>
        <p:spPr>
          <a:xfrm>
            <a:off x="551384" y="404664"/>
            <a:ext cx="4721164"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企业管理功能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收发信管理</a:t>
            </a:r>
            <a:r>
              <a:rPr lang="en-US" altLang="zh-CN" sz="2000" dirty="0">
                <a:solidFill>
                  <a:srgbClr val="238EF5"/>
                </a:solidFill>
                <a:latin typeface="微软雅黑" panose="020B0503020204020204" charset="-122"/>
                <a:ea typeface="微软雅黑" panose="020B0503020204020204" charset="-122"/>
              </a:rPr>
              <a:t>_</a:t>
            </a:r>
            <a:r>
              <a:rPr lang="zh-CN" altLang="en-US" sz="2000" dirty="0">
                <a:solidFill>
                  <a:srgbClr val="238EF5"/>
                </a:solidFill>
                <a:latin typeface="微软雅黑" panose="020B0503020204020204" charset="-122"/>
                <a:ea typeface="微软雅黑" panose="020B0503020204020204" charset="-122"/>
              </a:rPr>
              <a:t>管理邮件</a:t>
            </a:r>
            <a:endParaRPr lang="zh-CN" altLang="en-US" sz="2400" dirty="0">
              <a:solidFill>
                <a:srgbClr val="238EF5"/>
              </a:solidFill>
              <a:latin typeface="微软雅黑" panose="020B0503020204020204" charset="-122"/>
              <a:ea typeface="微软雅黑" panose="020B0503020204020204" charset="-122"/>
            </a:endParaRPr>
          </a:p>
        </p:txBody>
      </p:sp>
      <p:grpSp>
        <p:nvGrpSpPr>
          <p:cNvPr id="108" name="组合 8"/>
          <p:cNvGrpSpPr/>
          <p:nvPr/>
        </p:nvGrpSpPr>
        <p:grpSpPr>
          <a:xfrm>
            <a:off x="9009312" y="418332"/>
            <a:ext cx="3182688" cy="429683"/>
            <a:chOff x="9009312" y="188640"/>
            <a:chExt cx="3182688" cy="429683"/>
          </a:xfrm>
        </p:grpSpPr>
        <p:cxnSp>
          <p:nvCxnSpPr>
            <p:cNvPr id="3145769"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20"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221"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sp>
        <p:nvSpPr>
          <p:cNvPr id="1048722" name="文本框 36"/>
          <p:cNvSpPr txBox="1"/>
          <p:nvPr/>
        </p:nvSpPr>
        <p:spPr>
          <a:xfrm>
            <a:off x="6672064" y="4872403"/>
            <a:ext cx="4312920" cy="922020"/>
          </a:xfrm>
          <a:prstGeom prst="rect">
            <a:avLst/>
          </a:prstGeom>
          <a:noFill/>
        </p:spPr>
        <p:txBody>
          <a:bodyPr wrap="square" rtlCol="0">
            <a:spAutoFit/>
          </a:bodyPr>
          <a:lstStyle/>
          <a:p>
            <a:pPr>
              <a:lnSpc>
                <a:spcPct val="150000"/>
              </a:lnSpc>
            </a:pPr>
            <a:r>
              <a:rPr lang="zh-CN" altLang="en-US" sz="1200" dirty="0">
                <a:latin typeface="微软雅黑" panose="020B0503020204020204" charset="-122"/>
                <a:ea typeface="微软雅黑" panose="020B0503020204020204" charset="-122"/>
              </a:rPr>
              <a:t>新成员登录邮箱后，会受到来自企业的欢迎邮件，支持自定义模板</a:t>
            </a:r>
            <a:endParaRPr lang="en-US" altLang="zh-CN" sz="1200" dirty="0">
              <a:latin typeface="微软雅黑" panose="020B0503020204020204" charset="-122"/>
              <a:ea typeface="微软雅黑" panose="020B0503020204020204" charset="-122"/>
            </a:endParaRPr>
          </a:p>
          <a:p>
            <a:pPr>
              <a:lnSpc>
                <a:spcPct val="150000"/>
              </a:lnSpc>
            </a:pPr>
            <a:endParaRPr lang="en-US" altLang="zh-CN" sz="1200" dirty="0">
              <a:latin typeface="微软雅黑" panose="020B0503020204020204" charset="-122"/>
              <a:ea typeface="微软雅黑" panose="020B0503020204020204" charset="-122"/>
            </a:endParaRPr>
          </a:p>
        </p:txBody>
      </p:sp>
      <p:sp>
        <p:nvSpPr>
          <p:cNvPr id="1048723" name="矩形 37"/>
          <p:cNvSpPr/>
          <p:nvPr/>
        </p:nvSpPr>
        <p:spPr>
          <a:xfrm>
            <a:off x="6672064" y="4512418"/>
            <a:ext cx="716280" cy="414020"/>
          </a:xfrm>
          <a:prstGeom prst="rect">
            <a:avLst/>
          </a:prstGeom>
        </p:spPr>
        <p:txBody>
          <a:bodyPr wrap="none">
            <a:spAutoFit/>
          </a:bodyPr>
          <a:lstStyle/>
          <a:p>
            <a:pPr>
              <a:lnSpc>
                <a:spcPct val="150000"/>
              </a:lnSpc>
            </a:pPr>
            <a:r>
              <a:rPr lang="zh-CN" altLang="en-US" sz="1400" b="1" dirty="0">
                <a:solidFill>
                  <a:srgbClr val="238EF5"/>
                </a:solidFill>
                <a:latin typeface="微软雅黑" panose="020B0503020204020204" charset="-122"/>
                <a:ea typeface="微软雅黑" panose="020B0503020204020204" charset="-122"/>
              </a:rPr>
              <a:t>欢迎信</a:t>
            </a:r>
          </a:p>
        </p:txBody>
      </p:sp>
      <p:sp>
        <p:nvSpPr>
          <p:cNvPr id="1048724" name="文本框 4"/>
          <p:cNvSpPr txBox="1"/>
          <p:nvPr/>
        </p:nvSpPr>
        <p:spPr>
          <a:xfrm>
            <a:off x="1703700" y="4512444"/>
            <a:ext cx="4312920" cy="2491740"/>
          </a:xfrm>
          <a:prstGeom prst="rect">
            <a:avLst/>
          </a:prstGeom>
          <a:noFill/>
        </p:spPr>
        <p:txBody>
          <a:bodyPr wrap="square" rtlCol="0" anchor="t">
            <a:spAutoFit/>
          </a:bodyPr>
          <a:lstStyle/>
          <a:p>
            <a:pPr algn="l">
              <a:lnSpc>
                <a:spcPct val="150000"/>
              </a:lnSpc>
              <a:buClrTx/>
              <a:buSzTx/>
              <a:buFontTx/>
            </a:pPr>
            <a:r>
              <a:rPr lang="zh-CN" altLang="en-US" sz="1400" b="1" dirty="0">
                <a:solidFill>
                  <a:srgbClr val="238EF5"/>
                </a:solidFill>
                <a:latin typeface="微软雅黑" panose="020B0503020204020204" charset="-122"/>
                <a:ea typeface="微软雅黑" panose="020B0503020204020204" charset="-122"/>
                <a:sym typeface="+mn-ea"/>
              </a:rPr>
              <a:t>撤回成员发信</a:t>
            </a:r>
          </a:p>
          <a:p>
            <a:pPr algn="l">
              <a:lnSpc>
                <a:spcPct val="150000"/>
              </a:lnSpc>
              <a:buClrTx/>
              <a:buSzTx/>
              <a:buFontTx/>
            </a:pPr>
            <a:r>
              <a:rPr lang="zh-CN" altLang="en-US" sz="1200" dirty="0">
                <a:latin typeface="微软雅黑" panose="020B0503020204020204" charset="-122"/>
                <a:ea typeface="微软雅黑" panose="020B0503020204020204" charset="-122"/>
                <a:sym typeface="+mn-ea"/>
              </a:rPr>
              <a:t>撤回成员发往腾讯企业邮、QQ邮箱的邮件，普通账号24h内，VIP账号15天内。可查看撤回记录。</a:t>
            </a:r>
            <a:endParaRPr lang="zh-CN" altLang="en-US" sz="1200" dirty="0">
              <a:latin typeface="微软雅黑" panose="020B0503020204020204" charset="-122"/>
              <a:ea typeface="微软雅黑" panose="020B0503020204020204" charset="-122"/>
            </a:endParaRPr>
          </a:p>
          <a:p>
            <a:pPr algn="l">
              <a:lnSpc>
                <a:spcPct val="150000"/>
              </a:lnSpc>
              <a:buClrTx/>
              <a:buSzTx/>
              <a:buFontTx/>
            </a:pPr>
            <a:endParaRPr lang="zh-CN" altLang="en-US" sz="1400" b="1" dirty="0">
              <a:solidFill>
                <a:srgbClr val="238EF5"/>
              </a:solidFill>
              <a:latin typeface="微软雅黑" panose="020B0503020204020204" charset="-122"/>
              <a:ea typeface="微软雅黑" panose="020B0503020204020204" charset="-122"/>
              <a:sym typeface="+mn-ea"/>
            </a:endParaRPr>
          </a:p>
          <a:p>
            <a:pPr algn="l">
              <a:lnSpc>
                <a:spcPct val="150000"/>
              </a:lnSpc>
              <a:buClrTx/>
              <a:buSzTx/>
              <a:buFontTx/>
            </a:pPr>
            <a:r>
              <a:rPr lang="zh-CN" altLang="en-US" sz="1400" b="1" dirty="0">
                <a:solidFill>
                  <a:srgbClr val="238EF5"/>
                </a:solidFill>
                <a:latin typeface="微软雅黑" panose="020B0503020204020204" charset="-122"/>
                <a:ea typeface="微软雅黑" panose="020B0503020204020204" charset="-122"/>
                <a:sym typeface="+mn-ea"/>
              </a:rPr>
              <a:t>删除成员收信</a:t>
            </a:r>
            <a:endParaRPr lang="en-US" altLang="zh-CN" sz="1400" b="1" dirty="0">
              <a:solidFill>
                <a:srgbClr val="238EF5"/>
              </a:solidFill>
              <a:latin typeface="微软雅黑" panose="020B0503020204020204" charset="-122"/>
              <a:ea typeface="微软雅黑" panose="020B0503020204020204" charset="-122"/>
            </a:endParaRPr>
          </a:p>
          <a:p>
            <a:pPr algn="l">
              <a:lnSpc>
                <a:spcPct val="150000"/>
              </a:lnSpc>
              <a:buClrTx/>
              <a:buSzTx/>
              <a:buFontTx/>
            </a:pPr>
            <a:r>
              <a:rPr lang="zh-CN" altLang="en-US" sz="1200" dirty="0">
                <a:latin typeface="微软雅黑" panose="020B0503020204020204" charset="-122"/>
                <a:ea typeface="微软雅黑" panose="020B0503020204020204" charset="-122"/>
                <a:sym typeface="+mn-ea"/>
              </a:rPr>
              <a:t>可删除成员最近15天的收信，支持条件搜索。可查看删除记录。</a:t>
            </a:r>
            <a:endParaRPr lang="zh-CN" altLang="en-US" sz="1200" dirty="0">
              <a:latin typeface="微软雅黑" panose="020B0503020204020204" charset="-122"/>
              <a:ea typeface="微软雅黑" panose="020B0503020204020204" charset="-122"/>
            </a:endParaRPr>
          </a:p>
          <a:p>
            <a:pPr algn="l">
              <a:lnSpc>
                <a:spcPct val="150000"/>
              </a:lnSpc>
              <a:buClrTx/>
              <a:buSzTx/>
              <a:buFontTx/>
            </a:pPr>
            <a:endParaRPr lang="zh-CN" altLang="en-US" sz="1400" b="1" dirty="0">
              <a:solidFill>
                <a:srgbClr val="238EF5"/>
              </a:solidFill>
              <a:latin typeface="微软雅黑" panose="020B0503020204020204" charset="-122"/>
              <a:ea typeface="微软雅黑" panose="020B0503020204020204" charset="-122"/>
            </a:endParaRPr>
          </a:p>
        </p:txBody>
      </p:sp>
      <p:pic>
        <p:nvPicPr>
          <p:cNvPr id="2097222" name="图片 1"/>
          <p:cNvPicPr>
            <a:picLocks noChangeAspect="1"/>
          </p:cNvPicPr>
          <p:nvPr/>
        </p:nvPicPr>
        <p:blipFill>
          <a:blip r:embed="rId5"/>
          <a:stretch>
            <a:fillRect/>
          </a:stretch>
        </p:blipFill>
        <p:spPr>
          <a:xfrm>
            <a:off x="1941542" y="1128786"/>
            <a:ext cx="8740963" cy="297719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23"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725" name="矩形 5"/>
          <p:cNvSpPr/>
          <p:nvPr/>
        </p:nvSpPr>
        <p:spPr>
          <a:xfrm>
            <a:off x="551384" y="404664"/>
            <a:ext cx="4977645"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企业管理功能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收发信管理</a:t>
            </a:r>
            <a:r>
              <a:rPr lang="en-US" altLang="zh-CN" sz="2000" dirty="0">
                <a:solidFill>
                  <a:srgbClr val="238EF5"/>
                </a:solidFill>
                <a:latin typeface="微软雅黑" panose="020B0503020204020204" charset="-122"/>
                <a:ea typeface="微软雅黑" panose="020B0503020204020204" charset="-122"/>
              </a:rPr>
              <a:t>_</a:t>
            </a:r>
            <a:r>
              <a:rPr lang="zh-CN" altLang="en-US" sz="2000" dirty="0">
                <a:solidFill>
                  <a:srgbClr val="238EF5"/>
                </a:solidFill>
                <a:latin typeface="微软雅黑" panose="020B0503020204020204" charset="-122"/>
                <a:ea typeface="微软雅黑" panose="020B0503020204020204" charset="-122"/>
              </a:rPr>
              <a:t>收发信规则</a:t>
            </a:r>
            <a:endParaRPr lang="zh-CN" altLang="en-US" sz="2400" dirty="0">
              <a:solidFill>
                <a:srgbClr val="238EF5"/>
              </a:solidFill>
              <a:latin typeface="微软雅黑" panose="020B0503020204020204" charset="-122"/>
              <a:ea typeface="微软雅黑" panose="020B0503020204020204" charset="-122"/>
            </a:endParaRPr>
          </a:p>
        </p:txBody>
      </p:sp>
      <p:grpSp>
        <p:nvGrpSpPr>
          <p:cNvPr id="110" name="组合 8"/>
          <p:cNvGrpSpPr/>
          <p:nvPr/>
        </p:nvGrpSpPr>
        <p:grpSpPr>
          <a:xfrm>
            <a:off x="9009312" y="418332"/>
            <a:ext cx="3182688" cy="429683"/>
            <a:chOff x="9009312" y="188640"/>
            <a:chExt cx="3182688" cy="429683"/>
          </a:xfrm>
        </p:grpSpPr>
        <p:cxnSp>
          <p:nvCxnSpPr>
            <p:cNvPr id="3145770"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24"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225"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sp>
        <p:nvSpPr>
          <p:cNvPr id="1048726" name="文本框 34"/>
          <p:cNvSpPr txBox="1"/>
          <p:nvPr/>
        </p:nvSpPr>
        <p:spPr>
          <a:xfrm>
            <a:off x="551384" y="1412776"/>
            <a:ext cx="4652568" cy="5230343"/>
          </a:xfrm>
          <a:prstGeom prst="rect">
            <a:avLst/>
          </a:prstGeom>
          <a:noFill/>
        </p:spPr>
        <p:txBody>
          <a:bodyPr wrap="square" rtlCol="0">
            <a:spAutoFit/>
          </a:bodyPr>
          <a:lstStyle/>
          <a:p>
            <a:pPr algn="l">
              <a:lnSpc>
                <a:spcPct val="150000"/>
              </a:lnSpc>
              <a:buClrTx/>
              <a:buSzTx/>
              <a:buFontTx/>
            </a:pPr>
            <a:r>
              <a:rPr lang="zh-CN" altLang="en-US" sz="1400" b="1" dirty="0">
                <a:solidFill>
                  <a:srgbClr val="238EF5"/>
                </a:solidFill>
                <a:latin typeface="微软雅黑" panose="020B0503020204020204" charset="-122"/>
                <a:ea typeface="微软雅黑" panose="020B0503020204020204" charset="-122"/>
                <a:sym typeface="+mn-ea"/>
              </a:rPr>
              <a:t>邮箱黑白名单与关键词拦截</a:t>
            </a:r>
          </a:p>
          <a:p>
            <a:pPr>
              <a:lnSpc>
                <a:spcPct val="150000"/>
              </a:lnSpc>
            </a:pPr>
            <a:r>
              <a:rPr lang="zh-CN" altLang="en-US" sz="1200" dirty="0">
                <a:latin typeface="微软雅黑" panose="020B0503020204020204" charset="-122"/>
                <a:ea typeface="微软雅黑" panose="020B0503020204020204" charset="-122"/>
              </a:rPr>
              <a:t>添加邮箱地址或域名：</a:t>
            </a:r>
            <a:endParaRPr lang="en-US" altLang="zh-CN" sz="1200" dirty="0">
              <a:latin typeface="微软雅黑" panose="020B0503020204020204" charset="-122"/>
              <a:ea typeface="微软雅黑" panose="020B0503020204020204" charset="-122"/>
            </a:endParaRPr>
          </a:p>
          <a:p>
            <a:pPr marL="171450" indent="-171450">
              <a:lnSpc>
                <a:spcPct val="150000"/>
              </a:lnSpc>
              <a:buFontTx/>
              <a:buChar char="-"/>
            </a:pPr>
            <a:r>
              <a:rPr lang="zh-CN" altLang="en-US" sz="1200" dirty="0">
                <a:latin typeface="微软雅黑" panose="020B0503020204020204" charset="-122"/>
                <a:ea typeface="微软雅黑" panose="020B0503020204020204" charset="-122"/>
              </a:rPr>
              <a:t>黑名单：不再接收来信</a:t>
            </a:r>
            <a:endParaRPr lang="en-US" altLang="zh-CN" sz="1200" dirty="0">
              <a:latin typeface="微软雅黑" panose="020B0503020204020204" charset="-122"/>
              <a:ea typeface="微软雅黑" panose="020B0503020204020204" charset="-122"/>
            </a:endParaRPr>
          </a:p>
          <a:p>
            <a:pPr marL="171450" indent="-171450">
              <a:lnSpc>
                <a:spcPct val="150000"/>
              </a:lnSpc>
              <a:buFontTx/>
              <a:buChar char="-"/>
            </a:pPr>
            <a:r>
              <a:rPr lang="zh-CN" altLang="en-US" sz="1200" dirty="0">
                <a:latin typeface="微软雅黑" panose="020B0503020204020204" charset="-122"/>
                <a:ea typeface="微软雅黑" panose="020B0503020204020204" charset="-122"/>
              </a:rPr>
              <a:t>白名单：避免错误拦截</a:t>
            </a:r>
            <a:endParaRPr lang="en-US" altLang="zh-CN" sz="1200" dirty="0">
              <a:latin typeface="微软雅黑" panose="020B0503020204020204" charset="-122"/>
              <a:ea typeface="微软雅黑" panose="020B0503020204020204" charset="-122"/>
            </a:endParaRPr>
          </a:p>
          <a:p>
            <a:pPr marL="171450" indent="-171450">
              <a:lnSpc>
                <a:spcPct val="150000"/>
              </a:lnSpc>
              <a:buFontTx/>
              <a:buChar char="-"/>
            </a:pPr>
            <a:r>
              <a:rPr lang="zh-CN" altLang="en-US" sz="1200" dirty="0">
                <a:latin typeface="微软雅黑" panose="020B0503020204020204" charset="-122"/>
                <a:ea typeface="微软雅黑" panose="020B0503020204020204" charset="-122"/>
              </a:rPr>
              <a:t>关键词过滤：按关键字过滤来信，如「正规发票」</a:t>
            </a:r>
          </a:p>
          <a:p>
            <a:pPr indent="0">
              <a:lnSpc>
                <a:spcPct val="150000"/>
              </a:lnSpc>
              <a:buFontTx/>
              <a:buNone/>
            </a:pPr>
            <a:endParaRPr lang="zh-CN" altLang="en-US" sz="1200" dirty="0">
              <a:latin typeface="微软雅黑" panose="020B0503020204020204" charset="-122"/>
              <a:ea typeface="微软雅黑" panose="020B0503020204020204" charset="-122"/>
            </a:endParaRPr>
          </a:p>
          <a:p>
            <a:pPr algn="l">
              <a:lnSpc>
                <a:spcPct val="150000"/>
              </a:lnSpc>
              <a:buClrTx/>
              <a:buSzTx/>
              <a:buFontTx/>
              <a:buNone/>
            </a:pPr>
            <a:r>
              <a:rPr lang="zh-CN" altLang="en-US" sz="1400" b="1" dirty="0">
                <a:solidFill>
                  <a:srgbClr val="238EF5"/>
                </a:solidFill>
                <a:latin typeface="微软雅黑" panose="020B0503020204020204" charset="-122"/>
                <a:ea typeface="微软雅黑" panose="020B0503020204020204" charset="-122"/>
                <a:sym typeface="+mn-ea"/>
              </a:rPr>
              <a:t>限制成员外发</a:t>
            </a:r>
            <a:endParaRPr lang="zh-CN" altLang="en-US" sz="1400" b="1" dirty="0">
              <a:solidFill>
                <a:srgbClr val="238EF5"/>
              </a:solidFill>
              <a:latin typeface="微软雅黑" panose="020B0503020204020204" charset="-122"/>
              <a:ea typeface="微软雅黑" panose="020B0503020204020204" charset="-122"/>
            </a:endParaRPr>
          </a:p>
          <a:p>
            <a:pPr indent="0">
              <a:lnSpc>
                <a:spcPct val="150000"/>
              </a:lnSpc>
              <a:buFontTx/>
              <a:buNone/>
            </a:pPr>
            <a:r>
              <a:rPr lang="zh-CN" altLang="en-US" sz="1200" dirty="0">
                <a:latin typeface="微软雅黑" panose="020B0503020204020204" charset="-122"/>
                <a:ea typeface="微软雅黑" panose="020B0503020204020204" charset="-122"/>
                <a:sym typeface="+mn-ea"/>
              </a:rPr>
              <a:t>受限成员</a:t>
            </a:r>
            <a:r>
              <a:rPr lang="en-US" altLang="zh-CN" sz="1200" dirty="0">
                <a:latin typeface="微软雅黑" panose="020B0503020204020204" charset="-122"/>
                <a:ea typeface="微软雅黑" panose="020B0503020204020204" charset="-122"/>
                <a:sym typeface="+mn-ea"/>
              </a:rPr>
              <a:t>/</a:t>
            </a:r>
            <a:r>
              <a:rPr lang="zh-CN" altLang="en-US" sz="1200" dirty="0">
                <a:latin typeface="微软雅黑" panose="020B0503020204020204" charset="-122"/>
                <a:ea typeface="微软雅黑" panose="020B0503020204020204" charset="-122"/>
                <a:sym typeface="+mn-ea"/>
              </a:rPr>
              <a:t>部门不能外发邮件，支持白名单（仅</a:t>
            </a:r>
            <a:r>
              <a:rPr lang="en-US" altLang="zh-CN" sz="1200" dirty="0">
                <a:latin typeface="微软雅黑" panose="020B0503020204020204" charset="-122"/>
                <a:ea typeface="微软雅黑" panose="020B0503020204020204" charset="-122"/>
                <a:sym typeface="+mn-ea"/>
              </a:rPr>
              <a:t>VIP</a:t>
            </a:r>
            <a:r>
              <a:rPr lang="zh-CN" altLang="en-US" sz="1200" dirty="0">
                <a:latin typeface="微软雅黑" panose="020B0503020204020204" charset="-122"/>
                <a:ea typeface="微软雅黑" panose="020B0503020204020204" charset="-122"/>
                <a:sym typeface="+mn-ea"/>
              </a:rPr>
              <a:t>成员）</a:t>
            </a:r>
          </a:p>
          <a:p>
            <a:pPr indent="0">
              <a:lnSpc>
                <a:spcPct val="150000"/>
              </a:lnSpc>
              <a:buFontTx/>
              <a:buNone/>
            </a:pPr>
            <a:endParaRPr lang="zh-CN" altLang="en-US" sz="1200" dirty="0">
              <a:latin typeface="微软雅黑" panose="020B0503020204020204" charset="-122"/>
              <a:ea typeface="微软雅黑" panose="020B0503020204020204" charset="-122"/>
              <a:sym typeface="+mn-ea"/>
            </a:endParaRPr>
          </a:p>
          <a:p>
            <a:pPr algn="l">
              <a:lnSpc>
                <a:spcPct val="150000"/>
              </a:lnSpc>
              <a:buClrTx/>
              <a:buSzTx/>
              <a:buFontTx/>
              <a:buNone/>
            </a:pPr>
            <a:r>
              <a:rPr lang="zh-CN" altLang="en-US" sz="1400" b="1" dirty="0">
                <a:solidFill>
                  <a:srgbClr val="238EF5"/>
                </a:solidFill>
                <a:latin typeface="微软雅黑" panose="020B0503020204020204" charset="-122"/>
                <a:ea typeface="微软雅黑" panose="020B0503020204020204" charset="-122"/>
                <a:sym typeface="+mn-ea"/>
              </a:rPr>
              <a:t>限制发信频率</a:t>
            </a:r>
          </a:p>
          <a:p>
            <a:pPr algn="l">
              <a:lnSpc>
                <a:spcPct val="150000"/>
              </a:lnSpc>
              <a:buClrTx/>
              <a:buSzTx/>
              <a:buFontTx/>
              <a:buChar char="-"/>
            </a:pPr>
            <a:r>
              <a:rPr lang="zh-CN" altLang="en-US" sz="1200" dirty="0">
                <a:latin typeface="微软雅黑" panose="020B0503020204020204" charset="-122"/>
                <a:ea typeface="微软雅黑" panose="020B0503020204020204" charset="-122"/>
                <a:sym typeface="+mn-ea"/>
              </a:rPr>
              <a:t>限制成员对陌生人的发信频率，支持白名单（仅VIP成员）</a:t>
            </a:r>
            <a:endParaRPr lang="en-US" altLang="zh-CN" sz="1200" dirty="0">
              <a:latin typeface="微软雅黑" panose="020B0503020204020204" charset="-122"/>
              <a:ea typeface="微软雅黑" panose="020B0503020204020204" charset="-122"/>
              <a:sym typeface="+mn-ea"/>
            </a:endParaRPr>
          </a:p>
          <a:p>
            <a:pPr algn="l">
              <a:lnSpc>
                <a:spcPct val="150000"/>
              </a:lnSpc>
              <a:buClrTx/>
              <a:buSzTx/>
              <a:buFontTx/>
              <a:buChar char="-"/>
            </a:pPr>
            <a:endParaRPr lang="en-US" altLang="zh-CN" sz="1200" dirty="0">
              <a:latin typeface="微软雅黑" panose="020B0503020204020204" charset="-122"/>
              <a:ea typeface="微软雅黑" panose="020B0503020204020204" charset="-122"/>
              <a:sym typeface="+mn-ea"/>
            </a:endParaRPr>
          </a:p>
          <a:p>
            <a:pPr>
              <a:lnSpc>
                <a:spcPct val="150000"/>
              </a:lnSpc>
            </a:pPr>
            <a:r>
              <a:rPr lang="zh-CN" altLang="en-US" sz="1400" b="1" dirty="0">
                <a:solidFill>
                  <a:srgbClr val="238EF5"/>
                </a:solidFill>
                <a:latin typeface="微软雅黑" panose="020B0503020204020204" charset="-122"/>
                <a:ea typeface="微软雅黑" panose="020B0503020204020204" charset="-122"/>
                <a:sym typeface="+mn-ea"/>
              </a:rPr>
              <a:t>邮件转移</a:t>
            </a:r>
            <a:endParaRPr lang="zh-CN" altLang="en-US" sz="1400" b="1" dirty="0">
              <a:solidFill>
                <a:srgbClr val="238EF5"/>
              </a:solidFill>
              <a:latin typeface="微软雅黑" panose="020B0503020204020204" charset="-122"/>
              <a:ea typeface="微软雅黑" panose="020B0503020204020204" charset="-122"/>
            </a:endParaRPr>
          </a:p>
          <a:p>
            <a:pPr>
              <a:lnSpc>
                <a:spcPct val="150000"/>
              </a:lnSpc>
            </a:pPr>
            <a:r>
              <a:rPr lang="zh-CN" altLang="en-US" sz="1200" dirty="0">
                <a:latin typeface="微软雅黑" panose="020B0503020204020204" charset="-122"/>
                <a:ea typeface="微软雅黑" panose="020B0503020204020204" charset="-122"/>
                <a:sym typeface="+mn-ea"/>
              </a:rPr>
              <a:t>外部来信，收件人不存在时，将被转移到目标邮箱（仅VIP账号）</a:t>
            </a:r>
            <a:endParaRPr lang="zh-CN" altLang="en-US" sz="1200" b="1" dirty="0">
              <a:latin typeface="微软雅黑" panose="020B0503020204020204" charset="-122"/>
              <a:ea typeface="微软雅黑" panose="020B0503020204020204" charset="-122"/>
              <a:sym typeface="+mn-ea"/>
            </a:endParaRPr>
          </a:p>
          <a:p>
            <a:pPr>
              <a:lnSpc>
                <a:spcPct val="150000"/>
              </a:lnSpc>
            </a:pPr>
            <a:r>
              <a:rPr lang="zh-CN" altLang="en-US" sz="1200" b="1" dirty="0">
                <a:latin typeface="微软雅黑" panose="020B0503020204020204" charset="-122"/>
                <a:ea typeface="微软雅黑" panose="020B0503020204020204" charset="-122"/>
                <a:sym typeface="+mn-ea"/>
              </a:rPr>
              <a:t>应用场景：</a:t>
            </a:r>
            <a:endParaRPr lang="zh-CN" altLang="en-US" sz="1200" b="1" dirty="0">
              <a:latin typeface="微软雅黑" panose="020B0503020204020204" charset="-122"/>
              <a:ea typeface="微软雅黑" panose="020B0503020204020204" charset="-122"/>
            </a:endParaRPr>
          </a:p>
          <a:p>
            <a:pPr>
              <a:lnSpc>
                <a:spcPct val="150000"/>
              </a:lnSpc>
            </a:pPr>
            <a:r>
              <a:rPr lang="zh-CN" altLang="en-US" sz="1200" dirty="0">
                <a:latin typeface="微软雅黑" panose="020B0503020204020204" charset="-122"/>
                <a:ea typeface="微软雅黑" panose="020B0503020204020204" charset="-122"/>
                <a:sym typeface="+mn-ea"/>
              </a:rPr>
              <a:t>客户往离职成员邮箱发信</a:t>
            </a:r>
            <a:endParaRPr lang="zh-CN" altLang="en-US" sz="1200" dirty="0">
              <a:latin typeface="微软雅黑" panose="020B0503020204020204" charset="-122"/>
              <a:ea typeface="微软雅黑" panose="020B0503020204020204" charset="-122"/>
            </a:endParaRPr>
          </a:p>
          <a:p>
            <a:pPr>
              <a:lnSpc>
                <a:spcPct val="150000"/>
              </a:lnSpc>
            </a:pPr>
            <a:r>
              <a:rPr lang="zh-CN" altLang="en-US" sz="1200" dirty="0">
                <a:latin typeface="微软雅黑" panose="020B0503020204020204" charset="-122"/>
                <a:ea typeface="微软雅黑" panose="020B0503020204020204" charset="-122"/>
                <a:sym typeface="+mn-ea"/>
              </a:rPr>
              <a:t>客户写错邮件地址</a:t>
            </a:r>
          </a:p>
          <a:p>
            <a:pPr algn="l">
              <a:lnSpc>
                <a:spcPct val="150000"/>
              </a:lnSpc>
              <a:buClrTx/>
              <a:buSzTx/>
            </a:pPr>
            <a:endParaRPr lang="zh-CN" altLang="en-US" sz="1200" dirty="0">
              <a:latin typeface="微软雅黑" panose="020B0503020204020204" charset="-122"/>
              <a:ea typeface="微软雅黑" panose="020B0503020204020204" charset="-122"/>
              <a:sym typeface="+mn-ea"/>
            </a:endParaRPr>
          </a:p>
        </p:txBody>
      </p:sp>
      <p:pic>
        <p:nvPicPr>
          <p:cNvPr id="2097226" name="图片 1"/>
          <p:cNvPicPr>
            <a:picLocks noChangeAspect="1"/>
          </p:cNvPicPr>
          <p:nvPr/>
        </p:nvPicPr>
        <p:blipFill>
          <a:blip r:embed="rId5"/>
          <a:stretch>
            <a:fillRect/>
          </a:stretch>
        </p:blipFill>
        <p:spPr>
          <a:xfrm>
            <a:off x="5015880" y="1850476"/>
            <a:ext cx="6912350" cy="315704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27"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727" name="矩形 5"/>
          <p:cNvSpPr/>
          <p:nvPr/>
        </p:nvSpPr>
        <p:spPr>
          <a:xfrm>
            <a:off x="551384" y="404664"/>
            <a:ext cx="4977645"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企业管理功能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收发信管理</a:t>
            </a:r>
            <a:r>
              <a:rPr lang="en-US" altLang="zh-CN" sz="2000" dirty="0">
                <a:solidFill>
                  <a:srgbClr val="238EF5"/>
                </a:solidFill>
                <a:latin typeface="微软雅黑" panose="020B0503020204020204" charset="-122"/>
                <a:ea typeface="微软雅黑" panose="020B0503020204020204" charset="-122"/>
              </a:rPr>
              <a:t>_</a:t>
            </a:r>
            <a:r>
              <a:rPr lang="zh-CN" altLang="en-US" sz="2000" dirty="0">
                <a:solidFill>
                  <a:srgbClr val="238EF5"/>
                </a:solidFill>
                <a:latin typeface="微软雅黑" panose="020B0503020204020204" charset="-122"/>
                <a:ea typeface="微软雅黑" panose="020B0503020204020204" charset="-122"/>
              </a:rPr>
              <a:t>备份与审核</a:t>
            </a:r>
            <a:endParaRPr lang="zh-CN" altLang="en-US" sz="2400" dirty="0">
              <a:solidFill>
                <a:srgbClr val="238EF5"/>
              </a:solidFill>
              <a:latin typeface="微软雅黑" panose="020B0503020204020204" charset="-122"/>
              <a:ea typeface="微软雅黑" panose="020B0503020204020204" charset="-122"/>
            </a:endParaRPr>
          </a:p>
        </p:txBody>
      </p:sp>
      <p:grpSp>
        <p:nvGrpSpPr>
          <p:cNvPr id="112" name="组合 8"/>
          <p:cNvGrpSpPr/>
          <p:nvPr/>
        </p:nvGrpSpPr>
        <p:grpSpPr>
          <a:xfrm>
            <a:off x="9009312" y="418332"/>
            <a:ext cx="3182688" cy="429683"/>
            <a:chOff x="9009312" y="188640"/>
            <a:chExt cx="3182688" cy="429683"/>
          </a:xfrm>
        </p:grpSpPr>
        <p:cxnSp>
          <p:nvCxnSpPr>
            <p:cNvPr id="3145771"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28"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229"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sp>
        <p:nvSpPr>
          <p:cNvPr id="1048728" name="文本框 15"/>
          <p:cNvSpPr txBox="1"/>
          <p:nvPr/>
        </p:nvSpPr>
        <p:spPr>
          <a:xfrm>
            <a:off x="551384" y="5471157"/>
            <a:ext cx="5148712" cy="613694"/>
          </a:xfrm>
          <a:prstGeom prst="rect">
            <a:avLst/>
          </a:prstGeom>
          <a:noFill/>
        </p:spPr>
        <p:txBody>
          <a:bodyPr wrap="square" rtlCol="0">
            <a:spAutoFit/>
          </a:bodyPr>
          <a:lstStyle/>
          <a:p>
            <a:pPr>
              <a:lnSpc>
                <a:spcPct val="150000"/>
              </a:lnSpc>
            </a:pPr>
            <a:r>
              <a:rPr lang="zh-CN" altLang="en-US" sz="1200" dirty="0">
                <a:latin typeface="微软雅黑" panose="020B0503020204020204" charset="-122"/>
                <a:ea typeface="微软雅黑" panose="020B0503020204020204" charset="-122"/>
              </a:rPr>
              <a:t>设置备份规则（账号、收发动作、关键词），将</a:t>
            </a:r>
            <a:r>
              <a:rPr lang="en-US" altLang="zh-CN" sz="1200" dirty="0">
                <a:latin typeface="微软雅黑" panose="020B0503020204020204" charset="-122"/>
                <a:ea typeface="微软雅黑" panose="020B0503020204020204" charset="-122"/>
              </a:rPr>
              <a:t>VIP</a:t>
            </a:r>
            <a:r>
              <a:rPr lang="zh-CN" altLang="en-US" sz="1200" dirty="0">
                <a:latin typeface="微软雅黑" panose="020B0503020204020204" charset="-122"/>
                <a:ea typeface="微软雅黑" panose="020B0503020204020204" charset="-122"/>
              </a:rPr>
              <a:t>成员触发条件的邮件备份到指定邮箱。</a:t>
            </a:r>
            <a:endParaRPr lang="en-US" altLang="zh-CN" sz="1200" dirty="0">
              <a:latin typeface="微软雅黑" panose="020B0503020204020204" charset="-122"/>
              <a:ea typeface="微软雅黑" panose="020B0503020204020204" charset="-122"/>
            </a:endParaRPr>
          </a:p>
        </p:txBody>
      </p:sp>
      <p:sp>
        <p:nvSpPr>
          <p:cNvPr id="1048729" name="矩形 16"/>
          <p:cNvSpPr/>
          <p:nvPr/>
        </p:nvSpPr>
        <p:spPr>
          <a:xfrm>
            <a:off x="570110" y="5045816"/>
            <a:ext cx="902811" cy="377411"/>
          </a:xfrm>
          <a:prstGeom prst="rect">
            <a:avLst/>
          </a:prstGeom>
        </p:spPr>
        <p:txBody>
          <a:bodyPr wrap="none">
            <a:spAutoFit/>
          </a:bodyPr>
          <a:lstStyle/>
          <a:p>
            <a:pPr>
              <a:lnSpc>
                <a:spcPct val="150000"/>
              </a:lnSpc>
            </a:pPr>
            <a:r>
              <a:rPr lang="zh-CN" altLang="en-US" sz="1400" b="1" dirty="0">
                <a:solidFill>
                  <a:srgbClr val="238EF5"/>
                </a:solidFill>
                <a:latin typeface="微软雅黑" panose="020B0503020204020204" charset="-122"/>
                <a:ea typeface="微软雅黑" panose="020B0503020204020204" charset="-122"/>
              </a:rPr>
              <a:t>邮件备份</a:t>
            </a:r>
            <a:endParaRPr lang="en-US" altLang="zh-CN" sz="1400" b="1" dirty="0">
              <a:solidFill>
                <a:srgbClr val="238EF5"/>
              </a:solidFill>
              <a:latin typeface="微软雅黑" panose="020B0503020204020204" charset="-122"/>
              <a:ea typeface="微软雅黑" panose="020B0503020204020204" charset="-122"/>
            </a:endParaRPr>
          </a:p>
        </p:txBody>
      </p:sp>
      <p:sp>
        <p:nvSpPr>
          <p:cNvPr id="1048730" name="矩形 33"/>
          <p:cNvSpPr/>
          <p:nvPr/>
        </p:nvSpPr>
        <p:spPr>
          <a:xfrm>
            <a:off x="6671945" y="5731585"/>
            <a:ext cx="902811" cy="377411"/>
          </a:xfrm>
          <a:prstGeom prst="rect">
            <a:avLst/>
          </a:prstGeom>
        </p:spPr>
        <p:txBody>
          <a:bodyPr wrap="none">
            <a:spAutoFit/>
          </a:bodyPr>
          <a:lstStyle/>
          <a:p>
            <a:pPr>
              <a:lnSpc>
                <a:spcPct val="150000"/>
              </a:lnSpc>
            </a:pPr>
            <a:r>
              <a:rPr lang="zh-CN" altLang="en-US" sz="1400" b="1" dirty="0">
                <a:solidFill>
                  <a:srgbClr val="238EF5"/>
                </a:solidFill>
                <a:latin typeface="微软雅黑" panose="020B0503020204020204" charset="-122"/>
                <a:ea typeface="微软雅黑" panose="020B0503020204020204" charset="-122"/>
              </a:rPr>
              <a:t>邮件审核</a:t>
            </a:r>
            <a:endParaRPr lang="en-US" altLang="zh-CN" sz="1400" b="1" dirty="0">
              <a:solidFill>
                <a:srgbClr val="238EF5"/>
              </a:solidFill>
              <a:latin typeface="微软雅黑" panose="020B0503020204020204" charset="-122"/>
              <a:ea typeface="微软雅黑" panose="020B0503020204020204" charset="-122"/>
            </a:endParaRPr>
          </a:p>
        </p:txBody>
      </p:sp>
      <p:sp>
        <p:nvSpPr>
          <p:cNvPr id="1048731" name="文本框 1"/>
          <p:cNvSpPr txBox="1"/>
          <p:nvPr/>
        </p:nvSpPr>
        <p:spPr>
          <a:xfrm>
            <a:off x="6671945" y="6108746"/>
            <a:ext cx="5131435" cy="613694"/>
          </a:xfrm>
          <a:prstGeom prst="rect">
            <a:avLst/>
          </a:prstGeom>
          <a:noFill/>
        </p:spPr>
        <p:txBody>
          <a:bodyPr wrap="square" rtlCol="0" anchor="t">
            <a:spAutoFit/>
          </a:bodyPr>
          <a:lstStyle/>
          <a:p>
            <a:pPr marL="171450" indent="-171450">
              <a:lnSpc>
                <a:spcPct val="150000"/>
              </a:lnSpc>
              <a:buFontTx/>
              <a:buChar char="-"/>
            </a:pPr>
            <a:r>
              <a:rPr lang="zh-CN" altLang="en-US" sz="1200" dirty="0">
                <a:latin typeface="微软雅黑" panose="020B0503020204020204" charset="-122"/>
                <a:ea typeface="微软雅黑" panose="020B0503020204020204" charset="-122"/>
                <a:sym typeface="+mn-ea"/>
              </a:rPr>
              <a:t>可添加审核规则，</a:t>
            </a:r>
            <a:r>
              <a:rPr lang="zh-CN" altLang="en-US" sz="1200" b="1" dirty="0">
                <a:latin typeface="微软雅黑" panose="020B0503020204020204" charset="-122"/>
                <a:ea typeface="微软雅黑" panose="020B0503020204020204" charset="-122"/>
                <a:sym typeface="+mn-ea"/>
              </a:rPr>
              <a:t>命中规则的邮件需经过审核才可发送</a:t>
            </a:r>
            <a:endParaRPr lang="en-US" altLang="zh-CN" sz="1200" b="1" dirty="0">
              <a:latin typeface="微软雅黑" panose="020B0503020204020204" charset="-122"/>
              <a:ea typeface="微软雅黑" panose="020B0503020204020204" charset="-122"/>
              <a:sym typeface="+mn-ea"/>
            </a:endParaRPr>
          </a:p>
          <a:p>
            <a:pPr marL="171450" indent="-171450">
              <a:lnSpc>
                <a:spcPct val="150000"/>
              </a:lnSpc>
              <a:buFontTx/>
              <a:buChar char="-"/>
            </a:pPr>
            <a:r>
              <a:rPr lang="zh-CN" altLang="en-US" sz="1200" dirty="0">
                <a:latin typeface="微软雅黑" panose="020B0503020204020204" charset="-122"/>
                <a:ea typeface="微软雅黑" panose="020B0503020204020204" charset="-122"/>
                <a:sym typeface="+mn-ea"/>
              </a:rPr>
              <a:t>规则设置包含待审成员、审核人、多种审核条件、审核时长等</a:t>
            </a:r>
            <a:endParaRPr lang="zh-CN" altLang="en-US" sz="1200" dirty="0">
              <a:latin typeface="微软雅黑" panose="020B0503020204020204" charset="-122"/>
              <a:ea typeface="微软雅黑" panose="020B0503020204020204" charset="-122"/>
            </a:endParaRPr>
          </a:p>
        </p:txBody>
      </p:sp>
      <p:pic>
        <p:nvPicPr>
          <p:cNvPr id="2097230" name="图片 6"/>
          <p:cNvPicPr>
            <a:picLocks noChangeAspect="1"/>
          </p:cNvPicPr>
          <p:nvPr/>
        </p:nvPicPr>
        <p:blipFill>
          <a:blip r:embed="rId5"/>
          <a:stretch>
            <a:fillRect/>
          </a:stretch>
        </p:blipFill>
        <p:spPr>
          <a:xfrm>
            <a:off x="540523" y="1123959"/>
            <a:ext cx="5496341" cy="3664227"/>
          </a:xfrm>
          <a:prstGeom prst="rect">
            <a:avLst/>
          </a:prstGeom>
          <a:ln>
            <a:noFill/>
          </a:ln>
          <a:effectLst>
            <a:outerShdw blurRad="292100" dist="139700" dir="2700000" algn="tl" rotWithShape="0">
              <a:srgbClr val="333333">
                <a:alpha val="65000"/>
              </a:srgbClr>
            </a:outerShdw>
          </a:effectLst>
        </p:spPr>
      </p:pic>
      <p:pic>
        <p:nvPicPr>
          <p:cNvPr id="2097231" name="图片 7"/>
          <p:cNvPicPr>
            <a:picLocks noChangeAspect="1"/>
          </p:cNvPicPr>
          <p:nvPr/>
        </p:nvPicPr>
        <p:blipFill>
          <a:blip r:embed="rId6"/>
          <a:stretch>
            <a:fillRect/>
          </a:stretch>
        </p:blipFill>
        <p:spPr>
          <a:xfrm>
            <a:off x="6768922" y="917302"/>
            <a:ext cx="4480779" cy="469316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32"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732" name="矩形 5"/>
          <p:cNvSpPr/>
          <p:nvPr/>
        </p:nvSpPr>
        <p:spPr>
          <a:xfrm>
            <a:off x="551384" y="418634"/>
            <a:ext cx="3836307"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企业管理功能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用户登录管理</a:t>
            </a:r>
            <a:endParaRPr lang="zh-CN" altLang="en-US" sz="2400" dirty="0">
              <a:solidFill>
                <a:srgbClr val="238EF5"/>
              </a:solidFill>
              <a:latin typeface="微软雅黑" panose="020B0503020204020204" charset="-122"/>
              <a:ea typeface="微软雅黑" panose="020B0503020204020204" charset="-122"/>
            </a:endParaRPr>
          </a:p>
        </p:txBody>
      </p:sp>
      <p:grpSp>
        <p:nvGrpSpPr>
          <p:cNvPr id="114" name="组合 8"/>
          <p:cNvGrpSpPr/>
          <p:nvPr/>
        </p:nvGrpSpPr>
        <p:grpSpPr>
          <a:xfrm>
            <a:off x="9009312" y="418332"/>
            <a:ext cx="3182688" cy="429683"/>
            <a:chOff x="9009312" y="188640"/>
            <a:chExt cx="3182688" cy="429683"/>
          </a:xfrm>
        </p:grpSpPr>
        <p:cxnSp>
          <p:nvCxnSpPr>
            <p:cNvPr id="3145772"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33"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234"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sp>
        <p:nvSpPr>
          <p:cNvPr id="1048733" name="矩形 20"/>
          <p:cNvSpPr/>
          <p:nvPr/>
        </p:nvSpPr>
        <p:spPr>
          <a:xfrm>
            <a:off x="453094" y="1124744"/>
            <a:ext cx="4826635" cy="5045677"/>
          </a:xfrm>
          <a:prstGeom prst="rect">
            <a:avLst/>
          </a:prstGeom>
        </p:spPr>
        <p:txBody>
          <a:bodyPr wrap="square">
            <a:spAutoFit/>
          </a:bodyPr>
          <a:lstStyle/>
          <a:p>
            <a:pPr algn="l">
              <a:lnSpc>
                <a:spcPct val="150000"/>
              </a:lnSpc>
            </a:pPr>
            <a:r>
              <a:rPr lang="en-US" altLang="zh-CN" sz="1400" b="1" dirty="0">
                <a:solidFill>
                  <a:srgbClr val="238EF5"/>
                </a:solidFill>
                <a:latin typeface="微软雅黑" panose="020B0503020204020204" charset="-122"/>
                <a:ea typeface="微软雅黑" panose="020B0503020204020204" charset="-122"/>
              </a:rPr>
              <a:t>IP</a:t>
            </a:r>
            <a:r>
              <a:rPr lang="zh-CN" altLang="en-US" sz="1400" b="1" dirty="0">
                <a:solidFill>
                  <a:srgbClr val="238EF5"/>
                </a:solidFill>
                <a:latin typeface="微软雅黑" panose="020B0503020204020204" charset="-122"/>
                <a:ea typeface="微软雅黑" panose="020B0503020204020204" charset="-122"/>
              </a:rPr>
              <a:t>登录限制</a:t>
            </a:r>
          </a:p>
          <a:p>
            <a:pPr algn="l">
              <a:lnSpc>
                <a:spcPct val="150000"/>
              </a:lnSpc>
              <a:buClrTx/>
              <a:buSzTx/>
              <a:buFontTx/>
            </a:pPr>
            <a:r>
              <a:rPr lang="zh-CN" altLang="en-US" sz="1200" dirty="0">
                <a:latin typeface="微软雅黑" panose="020B0503020204020204" charset="-122"/>
                <a:ea typeface="微软雅黑" panose="020B0503020204020204" charset="-122"/>
                <a:sym typeface="+mn-ea"/>
              </a:rPr>
              <a:t>设置后，成员仅能在可信IP/IP段内登录邮箱和使用客户端收发邮件</a:t>
            </a:r>
            <a:endParaRPr lang="en-US" altLang="zh-CN" sz="1200" dirty="0">
              <a:latin typeface="微软雅黑" panose="020B0503020204020204" charset="-122"/>
              <a:ea typeface="微软雅黑" panose="020B0503020204020204" charset="-122"/>
              <a:sym typeface="+mn-ea"/>
            </a:endParaRPr>
          </a:p>
          <a:p>
            <a:pPr algn="l">
              <a:lnSpc>
                <a:spcPct val="150000"/>
              </a:lnSpc>
              <a:buClrTx/>
              <a:buSzTx/>
              <a:buFontTx/>
            </a:pPr>
            <a:endParaRPr lang="zh-CN" altLang="en-US" sz="1200" dirty="0">
              <a:latin typeface="微软雅黑" panose="020B0503020204020204" charset="-122"/>
              <a:ea typeface="微软雅黑" panose="020B0503020204020204" charset="-122"/>
              <a:sym typeface="+mn-ea"/>
            </a:endParaRPr>
          </a:p>
          <a:p>
            <a:pPr algn="l">
              <a:lnSpc>
                <a:spcPct val="150000"/>
              </a:lnSpc>
              <a:buClrTx/>
              <a:buSzTx/>
              <a:buFontTx/>
            </a:pPr>
            <a:r>
              <a:rPr lang="zh-CN" altLang="en-US" sz="1400" b="1" dirty="0">
                <a:solidFill>
                  <a:srgbClr val="238EF5"/>
                </a:solidFill>
                <a:latin typeface="微软雅黑" panose="020B0503020204020204" charset="-122"/>
                <a:ea typeface="微软雅黑" panose="020B0503020204020204" charset="-122"/>
                <a:sym typeface="+mn-ea"/>
              </a:rPr>
              <a:t>第三方客户端</a:t>
            </a:r>
            <a:endParaRPr lang="en-US" altLang="zh-CN" sz="1400" b="1" dirty="0">
              <a:solidFill>
                <a:srgbClr val="238EF5"/>
              </a:solidFill>
              <a:latin typeface="微软雅黑" panose="020B0503020204020204" charset="-122"/>
              <a:ea typeface="微软雅黑" panose="020B0503020204020204" charset="-122"/>
              <a:sym typeface="+mn-ea"/>
            </a:endParaRPr>
          </a:p>
          <a:p>
            <a:pPr algn="l">
              <a:lnSpc>
                <a:spcPct val="150000"/>
              </a:lnSpc>
              <a:buClrTx/>
              <a:buSzTx/>
              <a:buFontTx/>
            </a:pPr>
            <a:r>
              <a:rPr lang="zh-CN" altLang="en-US" sz="1200" dirty="0">
                <a:latin typeface="微软雅黑" panose="020B0503020204020204" charset="-122"/>
                <a:ea typeface="微软雅黑" panose="020B0503020204020204" charset="-122"/>
                <a:sym typeface="+mn-ea"/>
              </a:rPr>
              <a:t>范围内的成员邮箱，可使用第三方客户端收发邮件</a:t>
            </a:r>
            <a:endParaRPr lang="en-US" altLang="zh-CN" sz="1200" dirty="0">
              <a:latin typeface="微软雅黑" panose="020B0503020204020204" charset="-122"/>
              <a:ea typeface="微软雅黑" panose="020B0503020204020204" charset="-122"/>
              <a:sym typeface="+mn-ea"/>
            </a:endParaRPr>
          </a:p>
          <a:p>
            <a:pPr algn="l">
              <a:lnSpc>
                <a:spcPct val="150000"/>
              </a:lnSpc>
              <a:buClrTx/>
              <a:buSzTx/>
              <a:buFontTx/>
            </a:pPr>
            <a:endParaRPr lang="en-US" altLang="zh-CN" sz="1200" dirty="0">
              <a:latin typeface="微软雅黑" panose="020B0503020204020204" charset="-122"/>
              <a:ea typeface="微软雅黑" panose="020B0503020204020204" charset="-122"/>
              <a:sym typeface="+mn-ea"/>
            </a:endParaRPr>
          </a:p>
          <a:p>
            <a:pPr algn="l">
              <a:lnSpc>
                <a:spcPct val="150000"/>
              </a:lnSpc>
              <a:buClrTx/>
              <a:buSzTx/>
              <a:buFontTx/>
            </a:pPr>
            <a:r>
              <a:rPr lang="zh-CN" altLang="en-US" sz="1400" b="1" dirty="0">
                <a:solidFill>
                  <a:srgbClr val="238EF5"/>
                </a:solidFill>
                <a:latin typeface="微软雅黑" panose="020B0503020204020204" charset="-122"/>
                <a:ea typeface="微软雅黑" panose="020B0503020204020204" charset="-122"/>
                <a:sym typeface="+mn-ea"/>
              </a:rPr>
              <a:t>登录安全</a:t>
            </a:r>
          </a:p>
          <a:p>
            <a:pPr algn="l">
              <a:lnSpc>
                <a:spcPct val="150000"/>
              </a:lnSpc>
              <a:buClrTx/>
              <a:buSzTx/>
              <a:buFontTx/>
            </a:pPr>
            <a:r>
              <a:rPr lang="zh-CN" altLang="en-US" sz="1200" dirty="0">
                <a:latin typeface="微软雅黑" panose="020B0503020204020204" charset="-122"/>
                <a:ea typeface="微软雅黑" panose="020B0503020204020204" charset="-122"/>
                <a:sym typeface="+mn-ea"/>
              </a:rPr>
              <a:t>启用后，设定范围内的成员登录</a:t>
            </a:r>
            <a:r>
              <a:rPr lang="en-US" altLang="zh-CN" sz="1200" dirty="0">
                <a:latin typeface="微软雅黑" panose="020B0503020204020204" charset="-122"/>
                <a:ea typeface="微软雅黑" panose="020B0503020204020204" charset="-122"/>
                <a:sym typeface="+mn-ea"/>
              </a:rPr>
              <a:t>web</a:t>
            </a:r>
            <a:r>
              <a:rPr lang="zh-CN" altLang="en-US" sz="1200" dirty="0">
                <a:latin typeface="微软雅黑" panose="020B0503020204020204" charset="-122"/>
                <a:ea typeface="微软雅黑" panose="020B0503020204020204" charset="-122"/>
                <a:sym typeface="+mn-ea"/>
              </a:rPr>
              <a:t>端必须通过微信</a:t>
            </a:r>
            <a:r>
              <a:rPr lang="en-US" altLang="zh-CN" sz="1200" dirty="0">
                <a:latin typeface="微软雅黑" panose="020B0503020204020204" charset="-122"/>
                <a:ea typeface="微软雅黑" panose="020B0503020204020204" charset="-122"/>
                <a:sym typeface="+mn-ea"/>
              </a:rPr>
              <a:t>/</a:t>
            </a:r>
            <a:r>
              <a:rPr lang="zh-CN" altLang="en-US" sz="1200" dirty="0">
                <a:latin typeface="微软雅黑" panose="020B0503020204020204" charset="-122"/>
                <a:ea typeface="微软雅黑" panose="020B0503020204020204" charset="-122"/>
                <a:sym typeface="+mn-ea"/>
              </a:rPr>
              <a:t>企业微信扫码</a:t>
            </a:r>
            <a:endParaRPr lang="en-US" altLang="zh-CN" sz="1200" dirty="0">
              <a:latin typeface="微软雅黑" panose="020B0503020204020204" charset="-122"/>
              <a:ea typeface="微软雅黑" panose="020B0503020204020204" charset="-122"/>
              <a:sym typeface="+mn-ea"/>
            </a:endParaRPr>
          </a:p>
          <a:p>
            <a:pPr algn="l">
              <a:lnSpc>
                <a:spcPct val="150000"/>
              </a:lnSpc>
              <a:buClrTx/>
              <a:buSzTx/>
              <a:buFontTx/>
            </a:pPr>
            <a:endParaRPr lang="en-US" altLang="zh-CN" sz="1200" dirty="0">
              <a:latin typeface="微软雅黑" panose="020B0503020204020204" charset="-122"/>
              <a:ea typeface="微软雅黑" panose="020B0503020204020204" charset="-122"/>
            </a:endParaRPr>
          </a:p>
          <a:p>
            <a:pPr algn="l">
              <a:lnSpc>
                <a:spcPct val="150000"/>
              </a:lnSpc>
              <a:buClrTx/>
              <a:buSzTx/>
              <a:buFontTx/>
            </a:pPr>
            <a:r>
              <a:rPr lang="zh-CN" altLang="en-US" sz="1400" b="1" dirty="0">
                <a:solidFill>
                  <a:srgbClr val="238EF5"/>
                </a:solidFill>
                <a:latin typeface="微软雅黑" panose="020B0503020204020204" charset="-122"/>
                <a:ea typeface="微软雅黑" panose="020B0503020204020204" charset="-122"/>
                <a:sym typeface="+mn-ea"/>
              </a:rPr>
              <a:t>个性化登录</a:t>
            </a:r>
          </a:p>
          <a:p>
            <a:pPr algn="l">
              <a:lnSpc>
                <a:spcPct val="150000"/>
              </a:lnSpc>
              <a:buClrTx/>
              <a:buSzTx/>
              <a:buFontTx/>
            </a:pPr>
            <a:r>
              <a:rPr lang="zh-CN" altLang="en-US" sz="1200" dirty="0">
                <a:latin typeface="微软雅黑" panose="020B0503020204020204" charset="-122"/>
                <a:ea typeface="微软雅黑" panose="020B0503020204020204" charset="-122"/>
                <a:sym typeface="+mn-ea"/>
              </a:rPr>
              <a:t>自定义</a:t>
            </a:r>
            <a:r>
              <a:rPr lang="en-US" altLang="zh-CN" sz="1200" dirty="0">
                <a:latin typeface="微软雅黑" panose="020B0503020204020204" charset="-122"/>
                <a:ea typeface="微软雅黑" panose="020B0503020204020204" charset="-122"/>
                <a:sym typeface="+mn-ea"/>
              </a:rPr>
              <a:t>web</a:t>
            </a:r>
            <a:r>
              <a:rPr lang="zh-CN" altLang="en-US" sz="1200" dirty="0">
                <a:latin typeface="微软雅黑" panose="020B0503020204020204" charset="-122"/>
                <a:ea typeface="微软雅黑" panose="020B0503020204020204" charset="-122"/>
                <a:sym typeface="+mn-ea"/>
              </a:rPr>
              <a:t>邮箱登录页面，支持设置签名档、</a:t>
            </a:r>
            <a:r>
              <a:rPr lang="en-US" altLang="zh-CN" sz="1200" dirty="0">
                <a:latin typeface="微软雅黑" panose="020B0503020204020204" charset="-122"/>
                <a:ea typeface="微软雅黑" panose="020B0503020204020204" charset="-122"/>
                <a:sym typeface="+mn-ea"/>
              </a:rPr>
              <a:t>logo</a:t>
            </a:r>
            <a:r>
              <a:rPr lang="zh-CN" altLang="en-US" sz="1200" dirty="0">
                <a:latin typeface="微软雅黑" panose="020B0503020204020204" charset="-122"/>
                <a:ea typeface="微软雅黑" panose="020B0503020204020204" charset="-122"/>
                <a:sym typeface="+mn-ea"/>
              </a:rPr>
              <a:t>等企业个性化页面</a:t>
            </a:r>
            <a:endParaRPr lang="en-US" altLang="zh-CN" sz="1200" dirty="0">
              <a:latin typeface="微软雅黑" panose="020B0503020204020204" charset="-122"/>
              <a:ea typeface="微软雅黑" panose="020B0503020204020204" charset="-122"/>
              <a:sym typeface="+mn-ea"/>
            </a:endParaRPr>
          </a:p>
          <a:p>
            <a:pPr algn="l">
              <a:lnSpc>
                <a:spcPct val="150000"/>
              </a:lnSpc>
              <a:buClrTx/>
              <a:buSzTx/>
              <a:buFontTx/>
            </a:pPr>
            <a:endParaRPr lang="en-US" altLang="zh-CN" sz="1200" dirty="0">
              <a:latin typeface="微软雅黑" panose="020B0503020204020204" charset="-122"/>
              <a:ea typeface="微软雅黑" panose="020B0503020204020204" charset="-122"/>
            </a:endParaRPr>
          </a:p>
          <a:p>
            <a:pPr algn="l">
              <a:lnSpc>
                <a:spcPct val="150000"/>
              </a:lnSpc>
              <a:buClrTx/>
              <a:buSzTx/>
              <a:buFontTx/>
            </a:pPr>
            <a:r>
              <a:rPr lang="zh-CN" altLang="en-US" sz="1400" b="1" dirty="0">
                <a:solidFill>
                  <a:srgbClr val="238EF5"/>
                </a:solidFill>
                <a:latin typeface="微软雅黑" panose="020B0503020204020204" charset="-122"/>
                <a:ea typeface="微软雅黑" panose="020B0503020204020204" charset="-122"/>
                <a:sym typeface="+mn-ea"/>
              </a:rPr>
              <a:t>加密访问</a:t>
            </a:r>
          </a:p>
          <a:p>
            <a:pPr algn="l">
              <a:lnSpc>
                <a:spcPct val="150000"/>
              </a:lnSpc>
              <a:buClrTx/>
              <a:buSzTx/>
              <a:buFontTx/>
            </a:pPr>
            <a:r>
              <a:rPr lang="zh-CN" altLang="en-US" sz="1200" dirty="0">
                <a:latin typeface="微软雅黑" panose="020B0503020204020204" charset="-122"/>
                <a:ea typeface="微软雅黑" panose="020B0503020204020204" charset="-122"/>
                <a:sym typeface="+mn-ea"/>
              </a:rPr>
              <a:t>设置</a:t>
            </a:r>
            <a:r>
              <a:rPr lang="en-US" altLang="zh-CN" sz="1200" dirty="0">
                <a:latin typeface="微软雅黑" panose="020B0503020204020204" charset="-122"/>
                <a:ea typeface="微软雅黑" panose="020B0503020204020204" charset="-122"/>
                <a:sym typeface="+mn-ea"/>
              </a:rPr>
              <a:t>HTTPS</a:t>
            </a:r>
            <a:r>
              <a:rPr lang="zh-CN" altLang="en-US" sz="1200" dirty="0">
                <a:latin typeface="微软雅黑" panose="020B0503020204020204" charset="-122"/>
                <a:ea typeface="微软雅黑" panose="020B0503020204020204" charset="-122"/>
                <a:sym typeface="+mn-ea"/>
              </a:rPr>
              <a:t>安全访问，防止公司邮箱登录页被钓鱼网站劫持</a:t>
            </a:r>
            <a:endParaRPr lang="en-US" altLang="zh-CN" sz="1200" dirty="0">
              <a:latin typeface="微软雅黑" panose="020B0503020204020204" charset="-122"/>
              <a:ea typeface="微软雅黑" panose="020B0503020204020204" charset="-122"/>
              <a:sym typeface="+mn-ea"/>
            </a:endParaRPr>
          </a:p>
          <a:p>
            <a:pPr algn="l">
              <a:lnSpc>
                <a:spcPct val="150000"/>
              </a:lnSpc>
              <a:buClrTx/>
              <a:buSzTx/>
              <a:buFontTx/>
            </a:pPr>
            <a:endParaRPr lang="en-US" altLang="zh-CN" sz="1200" b="1" dirty="0">
              <a:solidFill>
                <a:srgbClr val="238EF5"/>
              </a:solidFill>
              <a:latin typeface="微软雅黑" panose="020B0503020204020204" charset="-122"/>
              <a:ea typeface="微软雅黑" panose="020B0503020204020204" charset="-122"/>
            </a:endParaRPr>
          </a:p>
          <a:p>
            <a:pPr algn="l">
              <a:lnSpc>
                <a:spcPct val="150000"/>
              </a:lnSpc>
              <a:buClrTx/>
              <a:buSzTx/>
              <a:buFontTx/>
            </a:pPr>
            <a:r>
              <a:rPr lang="zh-CN" altLang="en-US" sz="1400" b="1" dirty="0">
                <a:solidFill>
                  <a:srgbClr val="238EF5"/>
                </a:solidFill>
                <a:latin typeface="微软雅黑" panose="020B0503020204020204" charset="-122"/>
                <a:ea typeface="微软雅黑" panose="020B0503020204020204" charset="-122"/>
                <a:sym typeface="+mn-ea"/>
              </a:rPr>
              <a:t>退出时跳转</a:t>
            </a:r>
          </a:p>
          <a:p>
            <a:pPr algn="l">
              <a:lnSpc>
                <a:spcPct val="150000"/>
              </a:lnSpc>
              <a:buClrTx/>
              <a:buSzTx/>
              <a:buFontTx/>
            </a:pPr>
            <a:r>
              <a:rPr lang="zh-CN" altLang="en-US" sz="1200" dirty="0">
                <a:latin typeface="微软雅黑" panose="020B0503020204020204" charset="-122"/>
                <a:ea typeface="微软雅黑" panose="020B0503020204020204" charset="-122"/>
                <a:sym typeface="+mn-ea"/>
              </a:rPr>
              <a:t>可设置成员退出</a:t>
            </a:r>
            <a:r>
              <a:rPr lang="en-US" altLang="zh-CN" sz="1200" dirty="0">
                <a:latin typeface="微软雅黑" panose="020B0503020204020204" charset="-122"/>
                <a:ea typeface="微软雅黑" panose="020B0503020204020204" charset="-122"/>
                <a:sym typeface="+mn-ea"/>
              </a:rPr>
              <a:t>web</a:t>
            </a:r>
            <a:r>
              <a:rPr lang="zh-CN" altLang="en-US" sz="1200" dirty="0">
                <a:latin typeface="微软雅黑" panose="020B0503020204020204" charset="-122"/>
                <a:ea typeface="微软雅黑" panose="020B0503020204020204" charset="-122"/>
                <a:sym typeface="+mn-ea"/>
              </a:rPr>
              <a:t>端邮箱时，跳转到指定地址。如企业官网等</a:t>
            </a:r>
            <a:endParaRPr lang="zh-CN" altLang="en-US" sz="1200" dirty="0">
              <a:latin typeface="微软雅黑" panose="020B0503020204020204" charset="-122"/>
              <a:ea typeface="微软雅黑" panose="020B0503020204020204" charset="-122"/>
            </a:endParaRPr>
          </a:p>
        </p:txBody>
      </p:sp>
      <p:pic>
        <p:nvPicPr>
          <p:cNvPr id="2097235" name="图片 1"/>
          <p:cNvPicPr>
            <a:picLocks noChangeAspect="1"/>
          </p:cNvPicPr>
          <p:nvPr/>
        </p:nvPicPr>
        <p:blipFill>
          <a:blip r:embed="rId5"/>
          <a:stretch>
            <a:fillRect/>
          </a:stretch>
        </p:blipFill>
        <p:spPr>
          <a:xfrm>
            <a:off x="5279729" y="1556792"/>
            <a:ext cx="6597305" cy="417646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36"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734" name="矩形 5"/>
          <p:cNvSpPr/>
          <p:nvPr/>
        </p:nvSpPr>
        <p:spPr>
          <a:xfrm>
            <a:off x="551384" y="404664"/>
            <a:ext cx="3289935" cy="46037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企业管理功能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数据统计</a:t>
            </a:r>
            <a:endParaRPr lang="zh-CN" altLang="en-US" sz="2400" dirty="0">
              <a:solidFill>
                <a:srgbClr val="238EF5"/>
              </a:solidFill>
              <a:latin typeface="微软雅黑" panose="020B0503020204020204" charset="-122"/>
              <a:ea typeface="微软雅黑" panose="020B0503020204020204" charset="-122"/>
            </a:endParaRPr>
          </a:p>
        </p:txBody>
      </p:sp>
      <p:grpSp>
        <p:nvGrpSpPr>
          <p:cNvPr id="116" name="组合 8"/>
          <p:cNvGrpSpPr/>
          <p:nvPr/>
        </p:nvGrpSpPr>
        <p:grpSpPr>
          <a:xfrm>
            <a:off x="9009312" y="418332"/>
            <a:ext cx="3182688" cy="429683"/>
            <a:chOff x="9009312" y="188640"/>
            <a:chExt cx="3182688" cy="429683"/>
          </a:xfrm>
        </p:grpSpPr>
        <p:cxnSp>
          <p:nvCxnSpPr>
            <p:cNvPr id="3145773"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37"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238"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sp>
        <p:nvSpPr>
          <p:cNvPr id="1048735" name="矩形 21"/>
          <p:cNvSpPr/>
          <p:nvPr/>
        </p:nvSpPr>
        <p:spPr>
          <a:xfrm>
            <a:off x="7731250" y="2852936"/>
            <a:ext cx="4186555" cy="986167"/>
          </a:xfrm>
          <a:prstGeom prst="rect">
            <a:avLst/>
          </a:prstGeom>
        </p:spPr>
        <p:txBody>
          <a:bodyPr wrap="square">
            <a:spAutoFit/>
          </a:bodyPr>
          <a:lstStyle/>
          <a:p>
            <a:pPr algn="l">
              <a:lnSpc>
                <a:spcPct val="150000"/>
              </a:lnSpc>
              <a:buClrTx/>
              <a:buSzTx/>
              <a:buFontTx/>
            </a:pPr>
            <a:r>
              <a:rPr lang="zh-CN" altLang="en-US" sz="1600" b="1" dirty="0">
                <a:solidFill>
                  <a:srgbClr val="238EF5"/>
                </a:solidFill>
                <a:latin typeface="微软雅黑" panose="020B0503020204020204" charset="-122"/>
                <a:ea typeface="微软雅黑" panose="020B0503020204020204" charset="-122"/>
              </a:rPr>
              <a:t>数据统计</a:t>
            </a:r>
            <a:endParaRPr lang="zh-CN" altLang="en-US" sz="1200" dirty="0">
              <a:latin typeface="微软雅黑" panose="020B0503020204020204" charset="-122"/>
              <a:ea typeface="微软雅黑" panose="020B0503020204020204" charset="-122"/>
              <a:sym typeface="+mn-ea"/>
            </a:endParaRPr>
          </a:p>
          <a:p>
            <a:pPr algn="l">
              <a:lnSpc>
                <a:spcPct val="150000"/>
              </a:lnSpc>
              <a:buClrTx/>
              <a:buSzTx/>
              <a:buFontTx/>
            </a:pPr>
            <a:r>
              <a:rPr lang="zh-CN" altLang="en-US" sz="1200" dirty="0">
                <a:latin typeface="微软雅黑" panose="020B0503020204020204" charset="-122"/>
                <a:ea typeface="微软雅黑" panose="020B0503020204020204" charset="-122"/>
                <a:sym typeface="+mn-ea"/>
              </a:rPr>
              <a:t>支持近期登录邮箱统计、收发信统计、拦截垃圾邮件统计、容量统计、代收邮件统计等统计分析模块</a:t>
            </a:r>
            <a:endParaRPr lang="zh-CN" altLang="en-US" sz="1200" dirty="0"/>
          </a:p>
        </p:txBody>
      </p:sp>
      <p:pic>
        <p:nvPicPr>
          <p:cNvPr id="2097239" name="图片 1"/>
          <p:cNvPicPr>
            <a:picLocks noChangeAspect="1"/>
          </p:cNvPicPr>
          <p:nvPr/>
        </p:nvPicPr>
        <p:blipFill>
          <a:blip r:embed="rId5"/>
          <a:stretch>
            <a:fillRect/>
          </a:stretch>
        </p:blipFill>
        <p:spPr>
          <a:xfrm>
            <a:off x="564207" y="1268760"/>
            <a:ext cx="6745974" cy="489857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40"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736" name="矩形 5"/>
          <p:cNvSpPr/>
          <p:nvPr/>
        </p:nvSpPr>
        <p:spPr>
          <a:xfrm>
            <a:off x="551384" y="404664"/>
            <a:ext cx="3289935" cy="46037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企业管理功能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操作日志</a:t>
            </a:r>
            <a:endParaRPr lang="zh-CN" altLang="en-US" sz="2400" dirty="0">
              <a:solidFill>
                <a:srgbClr val="238EF5"/>
              </a:solidFill>
              <a:latin typeface="微软雅黑" panose="020B0503020204020204" charset="-122"/>
              <a:ea typeface="微软雅黑" panose="020B0503020204020204" charset="-122"/>
            </a:endParaRPr>
          </a:p>
        </p:txBody>
      </p:sp>
      <p:grpSp>
        <p:nvGrpSpPr>
          <p:cNvPr id="118" name="组合 8"/>
          <p:cNvGrpSpPr/>
          <p:nvPr/>
        </p:nvGrpSpPr>
        <p:grpSpPr>
          <a:xfrm>
            <a:off x="9009312" y="418332"/>
            <a:ext cx="3182688" cy="429683"/>
            <a:chOff x="9009312" y="188640"/>
            <a:chExt cx="3182688" cy="429683"/>
          </a:xfrm>
        </p:grpSpPr>
        <p:cxnSp>
          <p:nvCxnSpPr>
            <p:cNvPr id="3145774"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41"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242"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sp>
        <p:nvSpPr>
          <p:cNvPr id="1048737" name="矩形 21"/>
          <p:cNvSpPr/>
          <p:nvPr/>
        </p:nvSpPr>
        <p:spPr>
          <a:xfrm>
            <a:off x="8066277" y="2204864"/>
            <a:ext cx="3913505" cy="3383683"/>
          </a:xfrm>
          <a:prstGeom prst="rect">
            <a:avLst/>
          </a:prstGeom>
        </p:spPr>
        <p:txBody>
          <a:bodyPr wrap="square">
            <a:spAutoFit/>
          </a:bodyPr>
          <a:lstStyle/>
          <a:p>
            <a:pPr algn="l">
              <a:lnSpc>
                <a:spcPct val="150000"/>
              </a:lnSpc>
            </a:pPr>
            <a:r>
              <a:rPr lang="zh-CN" altLang="en-US" sz="1600" b="1" dirty="0">
                <a:solidFill>
                  <a:srgbClr val="238EF5"/>
                </a:solidFill>
                <a:latin typeface="微软雅黑" panose="020B0503020204020204" charset="-122"/>
                <a:ea typeface="微软雅黑" panose="020B0503020204020204" charset="-122"/>
              </a:rPr>
              <a:t>收发信记录</a:t>
            </a:r>
          </a:p>
          <a:p>
            <a:pPr algn="l">
              <a:lnSpc>
                <a:spcPct val="150000"/>
              </a:lnSpc>
              <a:buClrTx/>
              <a:buSzTx/>
              <a:buFontTx/>
            </a:pPr>
            <a:r>
              <a:rPr lang="zh-CN" altLang="en-US" sz="1200" dirty="0">
                <a:latin typeface="微软雅黑" panose="020B0503020204020204" charset="-122"/>
                <a:ea typeface="微软雅黑" panose="020B0503020204020204" charset="-122"/>
                <a:sym typeface="+mn-ea"/>
              </a:rPr>
              <a:t>包含主题、发件人、收件人、投递状态等信息，</a:t>
            </a:r>
            <a:r>
              <a:rPr lang="en-US" altLang="zh-CN" sz="1200" dirty="0">
                <a:latin typeface="微软雅黑" panose="020B0503020204020204" charset="-122"/>
                <a:ea typeface="微软雅黑" panose="020B0503020204020204" charset="-122"/>
              </a:rPr>
              <a:t>可搜索近6个月的收发信记录</a:t>
            </a:r>
          </a:p>
          <a:p>
            <a:pPr algn="l">
              <a:lnSpc>
                <a:spcPct val="150000"/>
              </a:lnSpc>
              <a:buClrTx/>
              <a:buSzTx/>
              <a:buFontTx/>
            </a:pPr>
            <a:endParaRPr lang="en-US" altLang="zh-CN" sz="1200" dirty="0">
              <a:latin typeface="微软雅黑" panose="020B0503020204020204" charset="-122"/>
              <a:ea typeface="微软雅黑" panose="020B0503020204020204" charset="-122"/>
            </a:endParaRPr>
          </a:p>
          <a:p>
            <a:pPr algn="l">
              <a:lnSpc>
                <a:spcPct val="150000"/>
              </a:lnSpc>
            </a:pPr>
            <a:r>
              <a:rPr lang="zh-CN" altLang="en-US" sz="1600" b="1" dirty="0">
                <a:solidFill>
                  <a:srgbClr val="238EF5"/>
                </a:solidFill>
                <a:latin typeface="微软雅黑" panose="020B0503020204020204" charset="-122"/>
                <a:ea typeface="微软雅黑" panose="020B0503020204020204" charset="-122"/>
              </a:rPr>
              <a:t>登录记录</a:t>
            </a:r>
          </a:p>
          <a:p>
            <a:pPr algn="l">
              <a:lnSpc>
                <a:spcPct val="150000"/>
              </a:lnSpc>
            </a:pPr>
            <a:r>
              <a:rPr lang="zh-CN" altLang="en-US" sz="1200" dirty="0">
                <a:latin typeface="微软雅黑" panose="020B0503020204020204" charset="-122"/>
                <a:ea typeface="微软雅黑" panose="020B0503020204020204" charset="-122"/>
                <a:sym typeface="+mn-ea"/>
              </a:rPr>
              <a:t>可查询成员邮箱、业务邮箱、管理员的登录记录，包含账号、时间、登录</a:t>
            </a:r>
            <a:r>
              <a:rPr lang="en-US" altLang="zh-CN" sz="1200" dirty="0">
                <a:latin typeface="微软雅黑" panose="020B0503020204020204" charset="-122"/>
                <a:ea typeface="微软雅黑" panose="020B0503020204020204" charset="-122"/>
                <a:sym typeface="+mn-ea"/>
              </a:rPr>
              <a:t>IP</a:t>
            </a:r>
            <a:r>
              <a:rPr lang="zh-CN" altLang="en-US" sz="1200" dirty="0">
                <a:latin typeface="微软雅黑" panose="020B0503020204020204" charset="-122"/>
                <a:ea typeface="微软雅黑" panose="020B0503020204020204" charset="-122"/>
                <a:sym typeface="+mn-ea"/>
              </a:rPr>
              <a:t>、地点、登录方式等信息</a:t>
            </a:r>
            <a:endParaRPr lang="zh-CN" altLang="zh-CN" sz="1200" dirty="0">
              <a:latin typeface="微软雅黑" panose="020B0503020204020204" charset="-122"/>
              <a:ea typeface="微软雅黑" panose="020B0503020204020204" charset="-122"/>
            </a:endParaRPr>
          </a:p>
          <a:p>
            <a:pPr algn="l">
              <a:lnSpc>
                <a:spcPct val="150000"/>
              </a:lnSpc>
            </a:pPr>
            <a:endParaRPr lang="zh-CN" altLang="en-US" sz="1200" dirty="0">
              <a:latin typeface="微软雅黑" panose="020B0503020204020204" charset="-122"/>
              <a:ea typeface="微软雅黑" panose="020B0503020204020204" charset="-122"/>
            </a:endParaRPr>
          </a:p>
          <a:p>
            <a:pPr algn="l">
              <a:lnSpc>
                <a:spcPct val="150000"/>
              </a:lnSpc>
            </a:pPr>
            <a:r>
              <a:rPr lang="zh-CN" altLang="en-US" sz="1600" b="1" dirty="0">
                <a:solidFill>
                  <a:srgbClr val="238EF5"/>
                </a:solidFill>
                <a:latin typeface="微软雅黑" panose="020B0503020204020204" charset="-122"/>
                <a:ea typeface="微软雅黑" panose="020B0503020204020204" charset="-122"/>
              </a:rPr>
              <a:t>操作记录</a:t>
            </a:r>
          </a:p>
          <a:p>
            <a:pPr algn="l">
              <a:lnSpc>
                <a:spcPct val="150000"/>
              </a:lnSpc>
              <a:buClrTx/>
              <a:buSzTx/>
              <a:buFontTx/>
            </a:pPr>
            <a:r>
              <a:rPr lang="zh-CN" altLang="en-US" sz="1200" dirty="0">
                <a:latin typeface="微软雅黑" panose="020B0503020204020204" charset="-122"/>
                <a:ea typeface="微软雅黑" panose="020B0503020204020204" charset="-122"/>
              </a:rPr>
              <a:t>查看管理员的各项操作记录，支持查看删除、回收、备份等对应的操作记录</a:t>
            </a:r>
          </a:p>
        </p:txBody>
      </p:sp>
      <p:pic>
        <p:nvPicPr>
          <p:cNvPr id="2097243" name="图片 1"/>
          <p:cNvPicPr>
            <a:picLocks noChangeAspect="1"/>
          </p:cNvPicPr>
          <p:nvPr/>
        </p:nvPicPr>
        <p:blipFill>
          <a:blip r:embed="rId5"/>
          <a:stretch>
            <a:fillRect/>
          </a:stretch>
        </p:blipFill>
        <p:spPr>
          <a:xfrm>
            <a:off x="551384" y="2060848"/>
            <a:ext cx="7104112" cy="346438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7" name="图像"/>
          <p:cNvPicPr/>
          <p:nvPr/>
        </p:nvPicPr>
        <p:blipFill>
          <a:blip r:embed="rId3"/>
          <a:stretch>
            <a:fillRect/>
          </a:stretch>
        </p:blipFill>
        <p:spPr>
          <a:xfrm>
            <a:off x="0" y="0"/>
            <a:ext cx="12192000" cy="6858000"/>
          </a:xfrm>
          <a:prstGeom prst="rect">
            <a:avLst/>
          </a:prstGeom>
          <a:ln w="12700">
            <a:miter/>
          </a:ln>
        </p:spPr>
      </p:pic>
      <p:pic>
        <p:nvPicPr>
          <p:cNvPr id="2097158" name="图像"/>
          <p:cNvPicPr/>
          <p:nvPr/>
        </p:nvPicPr>
        <p:blipFill>
          <a:blip r:embed="rId4"/>
          <a:stretch>
            <a:fillRect/>
          </a:stretch>
        </p:blipFill>
        <p:spPr>
          <a:xfrm>
            <a:off x="1312019" y="4260850"/>
            <a:ext cx="6616701" cy="1409700"/>
          </a:xfrm>
          <a:prstGeom prst="rect">
            <a:avLst/>
          </a:prstGeom>
          <a:ln w="12700">
            <a:miter/>
          </a:ln>
        </p:spPr>
      </p:pic>
      <p:pic>
        <p:nvPicPr>
          <p:cNvPr id="2097159" name="图像"/>
          <p:cNvPicPr/>
          <p:nvPr/>
        </p:nvPicPr>
        <p:blipFill>
          <a:blip r:embed="rId5"/>
          <a:stretch>
            <a:fillRect/>
          </a:stretch>
        </p:blipFill>
        <p:spPr>
          <a:xfrm>
            <a:off x="1102469" y="1066800"/>
            <a:ext cx="7035801" cy="4954488"/>
          </a:xfrm>
          <a:prstGeom prst="rect">
            <a:avLst/>
          </a:prstGeom>
          <a:ln w="12700">
            <a:miter/>
          </a:ln>
        </p:spPr>
      </p:pic>
      <p:sp>
        <p:nvSpPr>
          <p:cNvPr id="1048581" name="目录"/>
          <p:cNvSpPr txBox="1"/>
          <p:nvPr/>
        </p:nvSpPr>
        <p:spPr>
          <a:xfrm>
            <a:off x="1960691" y="1718540"/>
            <a:ext cx="406400" cy="254001"/>
          </a:xfrm>
          <a:prstGeom prst="rect">
            <a:avLst/>
          </a:prstGeom>
          <a:ln w="12700">
            <a:miter/>
          </a:ln>
        </p:spPr>
        <p:txBody>
          <a:bodyPr wrap="none" lIns="25400" tIns="25400" rIns="25400" bIns="25400" anchor="ctr">
            <a:spAutoFit/>
          </a:bodyPr>
          <a:lstStyle>
            <a:lvl1pPr lvl="0" algn="l" defTabSz="12700">
              <a:lnSpc>
                <a:spcPct val="120000"/>
              </a:lnSpc>
              <a:defRPr sz="2200" b="0" spc="183">
                <a:solidFill>
                  <a:srgbClr val="0282F5"/>
                </a:solidFill>
                <a:latin typeface="PingFang SC Semibold" panose="020B0400000000000000" charset="-122"/>
                <a:ea typeface="PingFang SC Semibold" panose="020B0400000000000000" charset="-122"/>
              </a:defRPr>
            </a:lvl1pPr>
          </a:lstStyle>
          <a:p>
            <a:r>
              <a:rPr sz="1400">
                <a:latin typeface="微软雅黑" panose="020B0503020204020204" charset="-122"/>
                <a:ea typeface="微软雅黑" panose="020B0503020204020204" charset="-122"/>
              </a:rPr>
              <a:t>目录</a:t>
            </a:r>
          </a:p>
        </p:txBody>
      </p:sp>
      <p:sp>
        <p:nvSpPr>
          <p:cNvPr id="1048582" name="1·背景"/>
          <p:cNvSpPr txBox="1"/>
          <p:nvPr/>
        </p:nvSpPr>
        <p:spPr>
          <a:xfrm>
            <a:off x="1954742" y="2426279"/>
            <a:ext cx="2794000" cy="850900"/>
          </a:xfrm>
          <a:prstGeom prst="rect">
            <a:avLst/>
          </a:prstGeom>
          <a:ln w="12700">
            <a:miter/>
          </a:ln>
        </p:spPr>
        <p:txBody>
          <a:bodyPr wrap="none" lIns="25400" tIns="25400" rIns="25400" bIns="25400">
            <a:spAutoFit/>
          </a:bodyPr>
          <a:lstStyle>
            <a:lvl1pPr lvl="0" algn="l" defTabSz="12700">
              <a:lnSpc>
                <a:spcPct val="120000"/>
              </a:lnSpc>
              <a:defRPr sz="4400" b="0" spc="220">
                <a:solidFill>
                  <a:srgbClr val="2D3034"/>
                </a:solidFill>
                <a:latin typeface="PingFang SC Medium" panose="020B0400000000000000" charset="-122"/>
                <a:ea typeface="PingFang SC Medium" panose="020B0400000000000000" charset="-122"/>
              </a:defRPr>
            </a:lvl1pPr>
          </a:lstStyle>
          <a:p>
            <a:pPr marL="457200" indent="-457200">
              <a:lnSpc>
                <a:spcPct val="200000"/>
              </a:lnSpc>
              <a:buAutoNum type="arabicPeriod"/>
            </a:pPr>
            <a:r>
              <a:rPr lang="zh-CN" altLang="en-US" sz="1800" dirty="0">
                <a:solidFill>
                  <a:schemeClr val="tx1">
                    <a:lumMod val="75000"/>
                    <a:lumOff val="25000"/>
                  </a:schemeClr>
                </a:solidFill>
                <a:latin typeface="微软雅黑" panose="020B0503020204020204" charset="-122"/>
                <a:ea typeface="微软雅黑" panose="020B0503020204020204" charset="-122"/>
              </a:rPr>
              <a:t>关于腾讯企业邮箱</a:t>
            </a:r>
            <a:endParaRPr lang="en-US" altLang="zh-CN" sz="1800" dirty="0">
              <a:solidFill>
                <a:schemeClr val="tx1">
                  <a:lumMod val="75000"/>
                  <a:lumOff val="25000"/>
                </a:schemeClr>
              </a:solidFill>
              <a:latin typeface="微软雅黑" panose="020B0503020204020204" charset="-122"/>
              <a:ea typeface="微软雅黑" panose="020B0503020204020204" charset="-122"/>
            </a:endParaRPr>
          </a:p>
          <a:p>
            <a:pPr marL="457200" indent="-457200">
              <a:lnSpc>
                <a:spcPct val="200000"/>
              </a:lnSpc>
              <a:buAutoNum type="arabicPeriod"/>
            </a:pPr>
            <a:r>
              <a:rPr lang="zh-CN" altLang="en-US" sz="1800" dirty="0">
                <a:solidFill>
                  <a:schemeClr val="tx1">
                    <a:lumMod val="75000"/>
                    <a:lumOff val="25000"/>
                  </a:schemeClr>
                </a:solidFill>
                <a:latin typeface="微软雅黑" panose="020B0503020204020204" charset="-122"/>
                <a:ea typeface="微软雅黑" panose="020B0503020204020204" charset="-122"/>
              </a:rPr>
              <a:t>腾讯企业邮箱产品介绍</a:t>
            </a:r>
            <a:endParaRPr lang="en-US" altLang="zh-CN" sz="1800" dirty="0">
              <a:solidFill>
                <a:schemeClr val="tx1">
                  <a:lumMod val="75000"/>
                  <a:lumOff val="25000"/>
                </a:schemeClr>
              </a:solidFill>
              <a:latin typeface="微软雅黑" panose="020B0503020204020204" charset="-122"/>
              <a:ea typeface="微软雅黑" panose="020B0503020204020204" charset="-122"/>
            </a:endParaRPr>
          </a:p>
          <a:p>
            <a:pPr marL="457200" indent="-457200">
              <a:lnSpc>
                <a:spcPct val="200000"/>
              </a:lnSpc>
              <a:buAutoNum type="arabicPeriod"/>
            </a:pPr>
            <a:r>
              <a:rPr lang="zh-CN" altLang="en-US" sz="1800" dirty="0">
                <a:solidFill>
                  <a:schemeClr val="tx1">
                    <a:lumMod val="75000"/>
                    <a:lumOff val="25000"/>
                  </a:schemeClr>
                </a:solidFill>
                <a:latin typeface="微软雅黑" panose="020B0503020204020204" charset="-122"/>
                <a:ea typeface="微软雅黑" panose="020B0503020204020204" charset="-122"/>
              </a:rPr>
              <a:t>客户案例介绍</a:t>
            </a:r>
            <a:endParaRPr lang="en-US" altLang="zh-CN" sz="1800" dirty="0">
              <a:solidFill>
                <a:schemeClr val="tx1">
                  <a:lumMod val="75000"/>
                  <a:lumOff val="25000"/>
                </a:schemeClr>
              </a:solidFill>
              <a:latin typeface="微软雅黑" panose="020B0503020204020204" charset="-122"/>
              <a:ea typeface="微软雅黑" panose="020B0503020204020204" charset="-122"/>
            </a:endParaRPr>
          </a:p>
        </p:txBody>
      </p:sp>
      <p:sp>
        <p:nvSpPr>
          <p:cNvPr id="1048583" name="#连接成就智慧企业"/>
          <p:cNvSpPr txBox="1"/>
          <p:nvPr/>
        </p:nvSpPr>
        <p:spPr>
          <a:xfrm>
            <a:off x="1954742" y="4870449"/>
            <a:ext cx="1155700" cy="190501"/>
          </a:xfrm>
          <a:prstGeom prst="rect">
            <a:avLst/>
          </a:prstGeom>
          <a:ln w="12700">
            <a:miter/>
          </a:ln>
        </p:spPr>
        <p:txBody>
          <a:bodyPr wrap="none" lIns="25400" tIns="25400" rIns="25400" bIns="25400" anchor="ctr">
            <a:spAutoFit/>
          </a:bodyPr>
          <a:lstStyle>
            <a:lvl1pPr lvl="0" algn="l" defTabSz="12700">
              <a:lnSpc>
                <a:spcPct val="120000"/>
              </a:lnSpc>
              <a:defRPr sz="2000" b="0" spc="250">
                <a:solidFill>
                  <a:srgbClr val="8B97A6">
                    <a:alpha val="68649"/>
                  </a:srgbClr>
                </a:solidFill>
                <a:latin typeface="PingFang SC Medium" panose="020B0400000000000000" charset="-122"/>
                <a:ea typeface="PingFang SC Medium" panose="020B0400000000000000" charset="-122"/>
              </a:defRPr>
            </a:lvl1pPr>
          </a:lstStyle>
          <a:p>
            <a:r>
              <a:rPr sz="1000">
                <a:latin typeface="微软雅黑" panose="020B0503020204020204" charset="-122"/>
                <a:ea typeface="微软雅黑" panose="020B0503020204020204" charset="-122"/>
              </a:rPr>
              <a:t>#连接成就智慧企业</a:t>
            </a:r>
          </a:p>
        </p:txBody>
      </p:sp>
      <p:grpSp>
        <p:nvGrpSpPr>
          <p:cNvPr id="64" name="组合 8"/>
          <p:cNvGrpSpPr/>
          <p:nvPr/>
        </p:nvGrpSpPr>
        <p:grpSpPr>
          <a:xfrm>
            <a:off x="9009312" y="418332"/>
            <a:ext cx="3182688" cy="429683"/>
            <a:chOff x="9009312" y="188640"/>
            <a:chExt cx="3182688" cy="429683"/>
          </a:xfrm>
        </p:grpSpPr>
        <p:cxnSp>
          <p:nvCxnSpPr>
            <p:cNvPr id="3145729"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160" name="图片 10"/>
            <p:cNvPicPr>
              <a:picLocks noChangeAspect="1"/>
            </p:cNvPicPr>
            <p:nvPr/>
          </p:nvPicPr>
          <p:blipFill>
            <a:blip r:embed="rId6"/>
            <a:stretch>
              <a:fillRect/>
            </a:stretch>
          </p:blipFill>
          <p:spPr>
            <a:xfrm>
              <a:off x="10392000" y="188640"/>
              <a:ext cx="1800000" cy="429683"/>
            </a:xfrm>
            <a:prstGeom prst="rect">
              <a:avLst/>
            </a:prstGeom>
          </p:spPr>
        </p:pic>
        <p:pic>
          <p:nvPicPr>
            <p:cNvPr id="2097161" name="pasted-image.pdf"/>
            <p:cNvPicPr>
              <a:picLocks noChangeAspect="1"/>
            </p:cNvPicPr>
            <p:nvPr/>
          </p:nvPicPr>
          <p:blipFill>
            <a:blip r:embed="rId7" cstate="print"/>
            <a:srcRect/>
            <a:stretch>
              <a:fillRect/>
            </a:stretch>
          </p:blipFill>
          <p:spPr bwMode="auto">
            <a:xfrm>
              <a:off x="9009312" y="300161"/>
              <a:ext cx="1193119" cy="248876"/>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44" name="图像" descr="图像"/>
          <p:cNvPicPr>
            <a:picLocks noChangeAspect="1"/>
          </p:cNvPicPr>
          <p:nvPr/>
        </p:nvPicPr>
        <p:blipFill>
          <a:blip r:embed="rId28"/>
          <a:stretch>
            <a:fillRect/>
          </a:stretch>
        </p:blipFill>
        <p:spPr>
          <a:xfrm>
            <a:off x="407368" y="418332"/>
            <a:ext cx="45719" cy="434331"/>
          </a:xfrm>
          <a:prstGeom prst="rect">
            <a:avLst/>
          </a:prstGeom>
          <a:ln w="12700" cap="flat">
            <a:noFill/>
            <a:miter lim="400000"/>
            <a:headEnd/>
            <a:tailEnd/>
          </a:ln>
          <a:effectLst/>
        </p:spPr>
      </p:pic>
      <p:sp>
        <p:nvSpPr>
          <p:cNvPr id="1048738" name="矩形 5"/>
          <p:cNvSpPr/>
          <p:nvPr/>
        </p:nvSpPr>
        <p:spPr>
          <a:xfrm>
            <a:off x="551384" y="404664"/>
            <a:ext cx="5757153"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开放</a:t>
            </a:r>
            <a:r>
              <a:rPr lang="en-US" altLang="zh-CN" sz="2400" dirty="0">
                <a:solidFill>
                  <a:srgbClr val="238EF5"/>
                </a:solidFill>
                <a:latin typeface="微软雅黑" panose="020B0503020204020204" charset="-122"/>
                <a:ea typeface="微软雅黑" panose="020B0503020204020204" charset="-122"/>
              </a:rPr>
              <a:t>API</a:t>
            </a:r>
            <a:r>
              <a:rPr lang="zh-CN" altLang="en-US" sz="2400" dirty="0">
                <a:solidFill>
                  <a:srgbClr val="238EF5"/>
                </a:solidFill>
                <a:latin typeface="微软雅黑" panose="020B0503020204020204" charset="-122"/>
                <a:ea typeface="微软雅黑" panose="020B0503020204020204" charset="-122"/>
              </a:rPr>
              <a:t>接口，与企业</a:t>
            </a:r>
            <a:r>
              <a:rPr lang="en-US" altLang="zh-CN" sz="2400" dirty="0">
                <a:solidFill>
                  <a:srgbClr val="238EF5"/>
                </a:solidFill>
                <a:latin typeface="微软雅黑" panose="020B0503020204020204" charset="-122"/>
                <a:ea typeface="微软雅黑" panose="020B0503020204020204" charset="-122"/>
              </a:rPr>
              <a:t>OA</a:t>
            </a:r>
            <a:r>
              <a:rPr lang="zh-CN" altLang="en-US" sz="2400" dirty="0">
                <a:solidFill>
                  <a:srgbClr val="238EF5"/>
                </a:solidFill>
                <a:latin typeface="微软雅黑" panose="020B0503020204020204" charset="-122"/>
                <a:ea typeface="微软雅黑" panose="020B0503020204020204" charset="-122"/>
              </a:rPr>
              <a:t>等系统无缝对接</a:t>
            </a:r>
          </a:p>
        </p:txBody>
      </p:sp>
      <p:pic>
        <p:nvPicPr>
          <p:cNvPr id="2097245" name="图片 26"/>
          <p:cNvPicPr>
            <a:picLocks noChangeAspect="1"/>
          </p:cNvPicPr>
          <p:nvPr/>
        </p:nvPicPr>
        <p:blipFill>
          <a:blip r:embed="rId29"/>
          <a:stretch>
            <a:fillRect/>
          </a:stretch>
        </p:blipFill>
        <p:spPr>
          <a:xfrm>
            <a:off x="5720828" y="3499237"/>
            <a:ext cx="836601" cy="648071"/>
          </a:xfrm>
          <a:prstGeom prst="rect">
            <a:avLst/>
          </a:prstGeom>
        </p:spPr>
      </p:pic>
      <p:sp>
        <p:nvSpPr>
          <p:cNvPr id="1048739" name="矩形 1"/>
          <p:cNvSpPr/>
          <p:nvPr/>
        </p:nvSpPr>
        <p:spPr>
          <a:xfrm>
            <a:off x="6994743" y="6476885"/>
            <a:ext cx="5197257" cy="307777"/>
          </a:xfrm>
          <a:prstGeom prst="rect">
            <a:avLst/>
          </a:prstGeom>
        </p:spPr>
        <p:txBody>
          <a:bodyPr wrap="none">
            <a:spAutoFit/>
          </a:bodyPr>
          <a:lstStyle/>
          <a:p>
            <a:r>
              <a:rPr lang="en-US" altLang="zh-CN" sz="1400" dirty="0">
                <a:latin typeface="微软雅黑" panose="020B0503020204020204" charset="-122"/>
                <a:ea typeface="微软雅黑" panose="020B0503020204020204" charset="-122"/>
              </a:rPr>
              <a:t>API</a:t>
            </a:r>
            <a:r>
              <a:rPr lang="zh-CN" altLang="en-US" sz="1400" dirty="0">
                <a:latin typeface="微软雅黑" panose="020B0503020204020204" charset="-122"/>
                <a:ea typeface="微软雅黑" panose="020B0503020204020204" charset="-122"/>
              </a:rPr>
              <a:t>地址：</a:t>
            </a:r>
            <a:r>
              <a:rPr lang="zh-CN" altLang="en-US" sz="1400" dirty="0">
                <a:latin typeface="微软雅黑" panose="020B0503020204020204" charset="-122"/>
                <a:ea typeface="微软雅黑" panose="020B0503020204020204" charset="-122"/>
                <a:hlinkClick r:id="rId30"/>
              </a:rPr>
              <a:t>https://exmail.qq.com/qy_mng_logic/doc#10003</a:t>
            </a:r>
            <a:endParaRPr lang="zh-CN" altLang="en-US" sz="1400" dirty="0">
              <a:latin typeface="微软雅黑" panose="020B0503020204020204" charset="-122"/>
              <a:ea typeface="微软雅黑" panose="020B0503020204020204" charset="-122"/>
            </a:endParaRPr>
          </a:p>
        </p:txBody>
      </p:sp>
      <p:sp>
        <p:nvSpPr>
          <p:cNvPr id="1048740" name="形状"/>
          <p:cNvSpPr/>
          <p:nvPr>
            <p:custDataLst>
              <p:tags r:id="rId1"/>
            </p:custDataLst>
          </p:nvPr>
        </p:nvSpPr>
        <p:spPr>
          <a:xfrm>
            <a:off x="5082511" y="2708322"/>
            <a:ext cx="2073018" cy="2076217"/>
          </a:xfrm>
          <a:custGeom>
            <a:avLst/>
            <a:gdLst/>
            <a:ahLst/>
            <a:cxnLst>
              <a:cxn ang="0">
                <a:pos x="wd2" y="hd2"/>
              </a:cxn>
              <a:cxn ang="5400000">
                <a:pos x="wd2" y="hd2"/>
              </a:cxn>
              <a:cxn ang="10800000">
                <a:pos x="wd2" y="hd2"/>
              </a:cxn>
              <a:cxn ang="16200000">
                <a:pos x="wd2" y="hd2"/>
              </a:cxn>
            </a:cxnLst>
            <a:rect l="0" t="0" r="r" b="b"/>
            <a:pathLst>
              <a:path w="19574" h="19577" extrusionOk="0">
                <a:moveTo>
                  <a:pt x="19282" y="7419"/>
                </a:moveTo>
                <a:cubicBezTo>
                  <a:pt x="20587" y="12667"/>
                  <a:pt x="17400" y="17982"/>
                  <a:pt x="12161" y="19286"/>
                </a:cubicBezTo>
                <a:cubicBezTo>
                  <a:pt x="6922" y="20589"/>
                  <a:pt x="1615" y="17407"/>
                  <a:pt x="292" y="12159"/>
                </a:cubicBezTo>
                <a:cubicBezTo>
                  <a:pt x="-1013" y="6911"/>
                  <a:pt x="2174" y="1596"/>
                  <a:pt x="7413" y="292"/>
                </a:cubicBezTo>
                <a:cubicBezTo>
                  <a:pt x="12652" y="-1011"/>
                  <a:pt x="17959" y="2171"/>
                  <a:pt x="19282" y="7419"/>
                </a:cubicBezTo>
                <a:close/>
              </a:path>
            </a:pathLst>
          </a:custGeom>
          <a:solidFill>
            <a:srgbClr val="D5DAE4"/>
          </a:solidFill>
          <a:ln w="12700" cap="flat">
            <a:noFill/>
            <a:miter lim="400000"/>
            <a:tailEnd type="triangle" w="med" len="med"/>
          </a:ln>
          <a:effectLst/>
        </p:spPr>
        <p:txBody>
          <a:bodyPr wrap="square" lIns="45719" tIns="45719" rIns="45719" bIns="45719" numCol="1" anchor="t">
            <a:noAutofit/>
          </a:bodyPr>
          <a:lstStyle/>
          <a:p>
            <a:pPr marL="0" marR="0" lvl="0" indent="0" algn="l" defTabSz="914400" rtl="0" eaLnBrk="1" fontAlgn="auto" latinLnBrk="0" hangingPunct="1">
              <a:lnSpc>
                <a:spcPct val="120000"/>
              </a:lnSpc>
              <a:spcBef>
                <a:spcPts val="0"/>
              </a:spcBef>
              <a:spcAft>
                <a:spcPts val="0"/>
              </a:spcAft>
              <a:buClrTx/>
              <a:buSzTx/>
              <a:buFontTx/>
              <a:buNone/>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Helvetica"/>
            </a:endParaRPr>
          </a:p>
        </p:txBody>
      </p:sp>
      <p:sp>
        <p:nvSpPr>
          <p:cNvPr id="1048741" name="形状"/>
          <p:cNvSpPr/>
          <p:nvPr>
            <p:custDataLst>
              <p:tags r:id="rId2"/>
            </p:custDataLst>
          </p:nvPr>
        </p:nvSpPr>
        <p:spPr>
          <a:xfrm>
            <a:off x="5294919" y="2919247"/>
            <a:ext cx="1664182" cy="1667171"/>
          </a:xfrm>
          <a:custGeom>
            <a:avLst/>
            <a:gdLst/>
            <a:ahLst/>
            <a:cxnLst>
              <a:cxn ang="0">
                <a:pos x="wd2" y="hd2"/>
              </a:cxn>
              <a:cxn ang="5400000">
                <a:pos x="wd2" y="hd2"/>
              </a:cxn>
              <a:cxn ang="10800000">
                <a:pos x="wd2" y="hd2"/>
              </a:cxn>
              <a:cxn ang="16200000">
                <a:pos x="wd2" y="hd2"/>
              </a:cxn>
            </a:cxnLst>
            <a:rect l="0" t="0" r="r" b="b"/>
            <a:pathLst>
              <a:path w="19571" h="19572" extrusionOk="0">
                <a:moveTo>
                  <a:pt x="19276" y="7414"/>
                </a:moveTo>
                <a:cubicBezTo>
                  <a:pt x="20585" y="12661"/>
                  <a:pt x="17418" y="17972"/>
                  <a:pt x="12160" y="19278"/>
                </a:cubicBezTo>
                <a:cubicBezTo>
                  <a:pt x="6924" y="20585"/>
                  <a:pt x="1624" y="17403"/>
                  <a:pt x="294" y="12156"/>
                </a:cubicBezTo>
                <a:cubicBezTo>
                  <a:pt x="-1015" y="6909"/>
                  <a:pt x="2173" y="1598"/>
                  <a:pt x="7410" y="292"/>
                </a:cubicBezTo>
                <a:cubicBezTo>
                  <a:pt x="12646" y="-1015"/>
                  <a:pt x="17967" y="2188"/>
                  <a:pt x="19276" y="7414"/>
                </a:cubicBezTo>
                <a:close/>
              </a:path>
            </a:pathLst>
          </a:custGeom>
          <a:solidFill>
            <a:srgbClr val="8090AD"/>
          </a:solidFill>
          <a:ln w="12700" cap="flat">
            <a:noFill/>
            <a:miter lim="400000"/>
            <a:tailEnd type="triangle" w="med" len="med"/>
          </a:ln>
          <a:effectLst/>
        </p:spPr>
        <p:txBody>
          <a:bodyPr wrap="square" lIns="45719" tIns="45719" rIns="45719" bIns="45719" numCol="1" anchor="t">
            <a:noAutofit/>
          </a:bodyPr>
          <a:lstStyle/>
          <a:p>
            <a:pPr marL="0" marR="0" lvl="0" indent="0" algn="l" defTabSz="914400" rtl="0" eaLnBrk="1" fontAlgn="auto" latinLnBrk="0" hangingPunct="1">
              <a:lnSpc>
                <a:spcPct val="120000"/>
              </a:lnSpc>
              <a:spcBef>
                <a:spcPts val="0"/>
              </a:spcBef>
              <a:spcAft>
                <a:spcPts val="0"/>
              </a:spcAft>
              <a:buClrTx/>
              <a:buSzTx/>
              <a:buFontTx/>
              <a:buNone/>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Helvetica"/>
            </a:endParaRPr>
          </a:p>
        </p:txBody>
      </p:sp>
      <p:sp>
        <p:nvSpPr>
          <p:cNvPr id="1048742" name="椭圆形"/>
          <p:cNvSpPr/>
          <p:nvPr>
            <p:custDataLst>
              <p:tags r:id="rId3"/>
            </p:custDataLst>
          </p:nvPr>
        </p:nvSpPr>
        <p:spPr>
          <a:xfrm>
            <a:off x="5407025" y="3042373"/>
            <a:ext cx="1441452" cy="1433514"/>
          </a:xfrm>
          <a:prstGeom prst="ellipse">
            <a:avLst/>
          </a:prstGeom>
          <a:solidFill>
            <a:srgbClr val="3F4C62"/>
          </a:solidFill>
          <a:ln w="12700" cap="flat">
            <a:noFill/>
            <a:miter lim="400000"/>
            <a:tailEnd type="triangle" w="med" len="med"/>
          </a:ln>
          <a:effectLst/>
        </p:spPr>
        <p:txBody>
          <a:bodyPr wrap="square" lIns="45719" tIns="45719" rIns="45719" bIns="45719" numCol="1" anchor="t">
            <a:noAutofit/>
          </a:bodyPr>
          <a:lstStyle/>
          <a:p>
            <a:pPr marL="0" marR="0" lvl="0" indent="0" algn="l" defTabSz="914400" rtl="0" eaLnBrk="1" fontAlgn="auto" latinLnBrk="0" hangingPunct="1">
              <a:lnSpc>
                <a:spcPct val="120000"/>
              </a:lnSpc>
              <a:spcBef>
                <a:spcPts val="0"/>
              </a:spcBef>
              <a:spcAft>
                <a:spcPts val="0"/>
              </a:spcAft>
              <a:buClrTx/>
              <a:buSzTx/>
              <a:buFontTx/>
              <a:buNone/>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Helvetica"/>
            </a:endParaRPr>
          </a:p>
        </p:txBody>
      </p:sp>
      <p:sp>
        <p:nvSpPr>
          <p:cNvPr id="1048743" name="圆形"/>
          <p:cNvSpPr/>
          <p:nvPr>
            <p:custDataLst>
              <p:tags r:id="rId4"/>
            </p:custDataLst>
          </p:nvPr>
        </p:nvSpPr>
        <p:spPr>
          <a:xfrm>
            <a:off x="4038756" y="2919247"/>
            <a:ext cx="866777" cy="862013"/>
          </a:xfrm>
          <a:prstGeom prst="ellipse">
            <a:avLst/>
          </a:prstGeom>
          <a:solidFill>
            <a:srgbClr val="9BBB59"/>
          </a:solidFill>
          <a:ln w="12700">
            <a:miter lim="400000"/>
            <a:tailEnd type="triangle"/>
          </a:ln>
        </p:spPr>
        <p:txBody>
          <a:bodyPr lIns="45719" rIns="45719"/>
          <a:lstStyle/>
          <a:p>
            <a:pPr marL="0" marR="0" lvl="0" indent="0" algn="l" defTabSz="914400" rtl="0" eaLnBrk="1" fontAlgn="auto" latinLnBrk="0" hangingPunct="1">
              <a:lnSpc>
                <a:spcPct val="120000"/>
              </a:lnSpc>
              <a:spcBef>
                <a:spcPts val="0"/>
              </a:spcBef>
              <a:spcAft>
                <a:spcPts val="0"/>
              </a:spcAft>
              <a:buClrTx/>
              <a:buSzTx/>
              <a:buFontTx/>
              <a:buNone/>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Helvetica"/>
            </a:endParaRPr>
          </a:p>
        </p:txBody>
      </p:sp>
      <p:sp>
        <p:nvSpPr>
          <p:cNvPr id="1048744" name="圆形"/>
          <p:cNvSpPr/>
          <p:nvPr>
            <p:custDataLst>
              <p:tags r:id="rId5"/>
            </p:custDataLst>
          </p:nvPr>
        </p:nvSpPr>
        <p:spPr>
          <a:xfrm>
            <a:off x="5705223" y="1595560"/>
            <a:ext cx="866777" cy="862013"/>
          </a:xfrm>
          <a:prstGeom prst="ellipse">
            <a:avLst/>
          </a:prstGeom>
          <a:solidFill>
            <a:srgbClr val="1F74AD"/>
          </a:solidFill>
          <a:ln w="12700">
            <a:miter lim="400000"/>
            <a:tailEnd type="triangle"/>
          </a:ln>
        </p:spPr>
        <p:txBody>
          <a:bodyPr lIns="45719" rIns="45719"/>
          <a:lstStyle/>
          <a:p>
            <a:pPr marL="0" marR="0" lvl="0" indent="0" algn="l" defTabSz="914400" rtl="0" eaLnBrk="1" fontAlgn="auto" latinLnBrk="0" hangingPunct="1">
              <a:lnSpc>
                <a:spcPct val="120000"/>
              </a:lnSpc>
              <a:spcBef>
                <a:spcPts val="0"/>
              </a:spcBef>
              <a:spcAft>
                <a:spcPts val="0"/>
              </a:spcAft>
              <a:buClrTx/>
              <a:buSzTx/>
              <a:buFontTx/>
              <a:buNone/>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Helvetica"/>
            </a:endParaRPr>
          </a:p>
        </p:txBody>
      </p:sp>
      <p:sp>
        <p:nvSpPr>
          <p:cNvPr id="1048745" name="圆形"/>
          <p:cNvSpPr/>
          <p:nvPr>
            <p:custDataLst>
              <p:tags r:id="rId6"/>
            </p:custDataLst>
          </p:nvPr>
        </p:nvSpPr>
        <p:spPr>
          <a:xfrm>
            <a:off x="7332507" y="2919247"/>
            <a:ext cx="866777" cy="862013"/>
          </a:xfrm>
          <a:prstGeom prst="ellipse">
            <a:avLst/>
          </a:prstGeom>
          <a:solidFill>
            <a:srgbClr val="3498DB"/>
          </a:solidFill>
          <a:ln w="12700">
            <a:miter lim="400000"/>
            <a:tailEnd type="triangle"/>
          </a:ln>
        </p:spPr>
        <p:txBody>
          <a:bodyPr lIns="45719" rIns="45719"/>
          <a:lstStyle/>
          <a:p>
            <a:pPr marL="0" marR="0" lvl="0" indent="0" algn="l" defTabSz="914400" rtl="0" eaLnBrk="1" fontAlgn="auto" latinLnBrk="0" hangingPunct="1">
              <a:lnSpc>
                <a:spcPct val="120000"/>
              </a:lnSpc>
              <a:spcBef>
                <a:spcPts val="0"/>
              </a:spcBef>
              <a:spcAft>
                <a:spcPts val="0"/>
              </a:spcAft>
              <a:buClrTx/>
              <a:buSzTx/>
              <a:buFontTx/>
              <a:buNone/>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Helvetica"/>
            </a:endParaRPr>
          </a:p>
        </p:txBody>
      </p:sp>
      <p:sp>
        <p:nvSpPr>
          <p:cNvPr id="1048746" name="圆形"/>
          <p:cNvSpPr/>
          <p:nvPr>
            <p:custDataLst>
              <p:tags r:id="rId7"/>
            </p:custDataLst>
          </p:nvPr>
        </p:nvSpPr>
        <p:spPr>
          <a:xfrm>
            <a:off x="6569378" y="4845875"/>
            <a:ext cx="866777" cy="862013"/>
          </a:xfrm>
          <a:prstGeom prst="ellipse">
            <a:avLst/>
          </a:prstGeom>
          <a:solidFill>
            <a:srgbClr val="1AA3AA"/>
          </a:solidFill>
          <a:ln w="12700">
            <a:miter lim="400000"/>
            <a:tailEnd type="triangle"/>
          </a:ln>
        </p:spPr>
        <p:txBody>
          <a:bodyPr lIns="45719" rIns="45719"/>
          <a:lstStyle/>
          <a:p>
            <a:pPr marL="0" marR="0" lvl="0" indent="0" algn="l" defTabSz="914400" rtl="0" eaLnBrk="1" fontAlgn="auto" latinLnBrk="0" hangingPunct="1">
              <a:lnSpc>
                <a:spcPct val="120000"/>
              </a:lnSpc>
              <a:spcBef>
                <a:spcPts val="0"/>
              </a:spcBef>
              <a:spcAft>
                <a:spcPts val="0"/>
              </a:spcAft>
              <a:buClrTx/>
              <a:buSzTx/>
              <a:buFontTx/>
              <a:buNone/>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Helvetica"/>
            </a:endParaRPr>
          </a:p>
        </p:txBody>
      </p:sp>
      <p:sp>
        <p:nvSpPr>
          <p:cNvPr id="1048747" name="圆形"/>
          <p:cNvSpPr/>
          <p:nvPr>
            <p:custDataLst>
              <p:tags r:id="rId8"/>
            </p:custDataLst>
          </p:nvPr>
        </p:nvSpPr>
        <p:spPr>
          <a:xfrm>
            <a:off x="4841932" y="4845875"/>
            <a:ext cx="866777" cy="862013"/>
          </a:xfrm>
          <a:prstGeom prst="ellipse">
            <a:avLst/>
          </a:prstGeom>
          <a:solidFill>
            <a:srgbClr val="69A35B"/>
          </a:solidFill>
          <a:ln w="12700">
            <a:miter lim="400000"/>
            <a:tailEnd type="triangle"/>
          </a:ln>
        </p:spPr>
        <p:txBody>
          <a:bodyPr lIns="45719" rIns="45719"/>
          <a:lstStyle/>
          <a:p>
            <a:pPr marL="0" marR="0" lvl="0" indent="0" algn="l" defTabSz="914400" rtl="0" eaLnBrk="1" fontAlgn="auto" latinLnBrk="0" hangingPunct="1">
              <a:lnSpc>
                <a:spcPct val="120000"/>
              </a:lnSpc>
              <a:spcBef>
                <a:spcPts val="0"/>
              </a:spcBef>
              <a:spcAft>
                <a:spcPts val="0"/>
              </a:spcAft>
              <a:buClrTx/>
              <a:buSzTx/>
              <a:buFontTx/>
              <a:buNone/>
            </a:pPr>
            <a:endParaRPr kumimoji="0"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Helvetica"/>
            </a:endParaRPr>
          </a:p>
        </p:txBody>
      </p:sp>
      <p:sp>
        <p:nvSpPr>
          <p:cNvPr id="1048748" name="Cooperate"/>
          <p:cNvSpPr txBox="1"/>
          <p:nvPr>
            <p:custDataLst>
              <p:tags r:id="rId9"/>
            </p:custDataLst>
          </p:nvPr>
        </p:nvSpPr>
        <p:spPr>
          <a:xfrm>
            <a:off x="533674" y="1872635"/>
            <a:ext cx="2665703" cy="350417"/>
          </a:xfrm>
          <a:prstGeom prst="rect">
            <a:avLst/>
          </a:prstGeom>
          <a:ln w="12700">
            <a:miter lim="400000"/>
          </a:ln>
        </p:spPr>
        <p:txBody>
          <a:bodyPr wrap="square" lIns="90000" rIns="90000" bIns="0" anchor="b" anchorCtr="0">
            <a:spAutoFit/>
          </a:bodyPr>
          <a:lstStyle>
            <a:lvl1pPr algn="r">
              <a:defRPr sz="1600">
                <a:solidFill>
                  <a:srgbClr val="3F4C62"/>
                </a:solidFill>
              </a:defRPr>
            </a:lvl1pPr>
          </a:lstStyle>
          <a:p>
            <a:pPr lvl="0">
              <a:lnSpc>
                <a:spcPct val="120000"/>
              </a:lnSpc>
            </a:pPr>
            <a:r>
              <a:rPr lang="zh-CN" altLang="en-US" sz="1800" b="1" spc="300" dirty="0">
                <a:solidFill>
                  <a:schemeClr val="tx1">
                    <a:lumMod val="95000"/>
                    <a:lumOff val="5000"/>
                  </a:schemeClr>
                </a:solidFill>
                <a:latin typeface="微软雅黑" panose="020B0503020204020204" charset="-122"/>
                <a:ea typeface="微软雅黑" panose="020B0503020204020204" charset="-122"/>
                <a:cs typeface="Helvetica"/>
              </a:rPr>
              <a:t>新邮件提醒</a:t>
            </a:r>
            <a:endParaRPr lang="en-US" altLang="zh-CN" sz="1800" b="1" spc="300" dirty="0">
              <a:solidFill>
                <a:schemeClr val="tx1">
                  <a:lumMod val="95000"/>
                  <a:lumOff val="5000"/>
                </a:schemeClr>
              </a:solidFill>
              <a:latin typeface="微软雅黑" panose="020B0503020204020204" charset="-122"/>
              <a:ea typeface="微软雅黑" panose="020B0503020204020204" charset="-122"/>
              <a:cs typeface="Helvetica"/>
            </a:endParaRPr>
          </a:p>
        </p:txBody>
      </p:sp>
      <p:sp>
        <p:nvSpPr>
          <p:cNvPr id="1048749" name="Lorem ipsum dolor sit amet consectetur adipiscing elit."/>
          <p:cNvSpPr txBox="1"/>
          <p:nvPr>
            <p:custDataLst>
              <p:tags r:id="rId10"/>
            </p:custDataLst>
          </p:nvPr>
        </p:nvSpPr>
        <p:spPr>
          <a:xfrm>
            <a:off x="533674" y="2271742"/>
            <a:ext cx="2663550" cy="350865"/>
          </a:xfrm>
          <a:prstGeom prst="rect">
            <a:avLst/>
          </a:prstGeom>
          <a:ln w="12700">
            <a:miter lim="400000"/>
          </a:ln>
        </p:spPr>
        <p:txBody>
          <a:bodyPr wrap="square" lIns="90000" tIns="0" rIns="90000">
            <a:noAutofit/>
          </a:bodyPr>
          <a:lstStyle>
            <a:lvl1pPr algn="r">
              <a:lnSpc>
                <a:spcPct val="120000"/>
              </a:lnSpc>
              <a:defRPr sz="1200">
                <a:solidFill>
                  <a:srgbClr val="3F4C62"/>
                </a:solidFill>
              </a:defRPr>
            </a:lvl1pPr>
          </a:lstStyle>
          <a:p>
            <a:pPr marL="0" marR="0" lvl="0" algn="r" defTabSz="914400" rtl="0" eaLnBrk="1" fontAlgn="auto" latinLnBrk="0" hangingPunct="1">
              <a:spcBef>
                <a:spcPts val="0"/>
              </a:spcBef>
              <a:buClrTx/>
              <a:buSzTx/>
              <a:buFontTx/>
              <a:buNone/>
            </a:pPr>
            <a:r>
              <a:rPr kumimoji="0" lang="zh-CN" altLang="en-US" sz="1100" b="0" i="0" u="none" strike="noStrike" kern="1200" cap="none" spc="150" normalizeH="0" dirty="0">
                <a:solidFill>
                  <a:schemeClr val="tx1">
                    <a:lumMod val="85000"/>
                    <a:lumOff val="15000"/>
                  </a:schemeClr>
                </a:solidFill>
                <a:latin typeface="微软雅黑" panose="020B0503020204020204" charset="-122"/>
                <a:ea typeface="微软雅黑" panose="020B0503020204020204" charset="-122"/>
                <a:cs typeface="Helvetica"/>
              </a:rPr>
              <a:t>支持让第三方企业获取邮件状态</a:t>
            </a:r>
          </a:p>
        </p:txBody>
      </p:sp>
      <p:sp>
        <p:nvSpPr>
          <p:cNvPr id="1048750" name="圆形"/>
          <p:cNvSpPr/>
          <p:nvPr>
            <p:custDataLst>
              <p:tags r:id="rId11"/>
            </p:custDataLst>
          </p:nvPr>
        </p:nvSpPr>
        <p:spPr>
          <a:xfrm>
            <a:off x="3319273" y="1980278"/>
            <a:ext cx="228601" cy="228601"/>
          </a:xfrm>
          <a:prstGeom prst="ellipse">
            <a:avLst/>
          </a:prstGeom>
          <a:solidFill>
            <a:srgbClr val="1F74AD"/>
          </a:solidFill>
          <a:ln w="12700">
            <a:miter lim="400000"/>
            <a:tailEnd type="triangle"/>
          </a:ln>
        </p:spPr>
        <p:txBody>
          <a:bodyPr lIns="45719" rIns="45719" anchor="ctr"/>
          <a:lstStyle/>
          <a:p>
            <a:pPr marL="0" marR="0" lvl="0" indent="0" algn="ctr" defTabSz="914400" rtl="0" eaLnBrk="1" fontAlgn="auto" latinLnBrk="0" hangingPunct="1">
              <a:lnSpc>
                <a:spcPct val="12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Helvetica"/>
            </a:endParaRPr>
          </a:p>
        </p:txBody>
      </p:sp>
      <p:sp>
        <p:nvSpPr>
          <p:cNvPr id="1048751" name="圆形"/>
          <p:cNvSpPr/>
          <p:nvPr>
            <p:custDataLst>
              <p:tags r:id="rId12"/>
            </p:custDataLst>
          </p:nvPr>
        </p:nvSpPr>
        <p:spPr>
          <a:xfrm>
            <a:off x="3319273" y="3450638"/>
            <a:ext cx="228601" cy="228601"/>
          </a:xfrm>
          <a:prstGeom prst="ellipse">
            <a:avLst/>
          </a:prstGeom>
          <a:solidFill>
            <a:srgbClr val="9BBB59"/>
          </a:solidFill>
          <a:ln w="12700">
            <a:miter lim="400000"/>
            <a:tailEnd type="triangle"/>
          </a:ln>
        </p:spPr>
        <p:txBody>
          <a:bodyPr lIns="45719" rIns="45719" anchor="ctr"/>
          <a:lstStyle/>
          <a:p>
            <a:pPr marL="0" marR="0" lvl="0" indent="0" algn="ctr" defTabSz="914400" rtl="0" eaLnBrk="1" fontAlgn="auto" latinLnBrk="0" hangingPunct="1">
              <a:lnSpc>
                <a:spcPct val="12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Helvetica"/>
            </a:endParaRPr>
          </a:p>
        </p:txBody>
      </p:sp>
      <p:sp>
        <p:nvSpPr>
          <p:cNvPr id="1048752" name="圆形"/>
          <p:cNvSpPr/>
          <p:nvPr>
            <p:custDataLst>
              <p:tags r:id="rId13"/>
            </p:custDataLst>
          </p:nvPr>
        </p:nvSpPr>
        <p:spPr>
          <a:xfrm>
            <a:off x="3319273" y="5161177"/>
            <a:ext cx="228601" cy="228601"/>
          </a:xfrm>
          <a:prstGeom prst="ellipse">
            <a:avLst/>
          </a:prstGeom>
          <a:solidFill>
            <a:srgbClr val="69A35B"/>
          </a:solidFill>
          <a:ln w="12700">
            <a:miter lim="400000"/>
            <a:tailEnd type="triangle"/>
          </a:ln>
        </p:spPr>
        <p:txBody>
          <a:bodyPr lIns="45719" rIns="45719" anchor="ctr"/>
          <a:lstStyle/>
          <a:p>
            <a:pPr marL="0" marR="0" lvl="0" indent="0" algn="ctr" defTabSz="914400" rtl="0" eaLnBrk="1" fontAlgn="auto" latinLnBrk="0" hangingPunct="1">
              <a:lnSpc>
                <a:spcPct val="12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Helvetica"/>
            </a:endParaRPr>
          </a:p>
        </p:txBody>
      </p:sp>
      <p:sp>
        <p:nvSpPr>
          <p:cNvPr id="1048753" name="圆形"/>
          <p:cNvSpPr/>
          <p:nvPr>
            <p:custDataLst>
              <p:tags r:id="rId14"/>
            </p:custDataLst>
          </p:nvPr>
        </p:nvSpPr>
        <p:spPr>
          <a:xfrm>
            <a:off x="8589580" y="2626073"/>
            <a:ext cx="228601" cy="228601"/>
          </a:xfrm>
          <a:prstGeom prst="ellipse">
            <a:avLst/>
          </a:prstGeom>
          <a:solidFill>
            <a:srgbClr val="3498DB"/>
          </a:solidFill>
          <a:ln w="12700">
            <a:miter lim="400000"/>
            <a:tailEnd type="triangle"/>
          </a:ln>
        </p:spPr>
        <p:txBody>
          <a:bodyPr lIns="45719" rIns="45719" anchor="ctr"/>
          <a:lstStyle/>
          <a:p>
            <a:pPr marL="0" marR="0" lvl="0" indent="0" algn="ctr" defTabSz="914400" rtl="0" eaLnBrk="1" fontAlgn="auto" latinLnBrk="0" hangingPunct="1">
              <a:lnSpc>
                <a:spcPct val="12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Helvetica"/>
            </a:endParaRPr>
          </a:p>
        </p:txBody>
      </p:sp>
      <p:sp>
        <p:nvSpPr>
          <p:cNvPr id="1048754" name="圆形"/>
          <p:cNvSpPr/>
          <p:nvPr>
            <p:custDataLst>
              <p:tags r:id="rId15"/>
            </p:custDataLst>
          </p:nvPr>
        </p:nvSpPr>
        <p:spPr>
          <a:xfrm>
            <a:off x="8589580" y="4658892"/>
            <a:ext cx="228601" cy="228601"/>
          </a:xfrm>
          <a:prstGeom prst="ellipse">
            <a:avLst/>
          </a:prstGeom>
          <a:solidFill>
            <a:srgbClr val="1AA3AA"/>
          </a:solidFill>
          <a:ln w="12700">
            <a:miter lim="400000"/>
            <a:tailEnd type="triangle"/>
          </a:ln>
        </p:spPr>
        <p:txBody>
          <a:bodyPr lIns="45719" rIns="45719" anchor="ctr"/>
          <a:lstStyle/>
          <a:p>
            <a:pPr marL="0" marR="0" lvl="0" indent="0" algn="ctr" defTabSz="914400" rtl="0" eaLnBrk="1" fontAlgn="auto" latinLnBrk="0" hangingPunct="1">
              <a:lnSpc>
                <a:spcPct val="12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Helvetica"/>
            </a:endParaRPr>
          </a:p>
        </p:txBody>
      </p:sp>
      <p:sp>
        <p:nvSpPr>
          <p:cNvPr id="1048755" name="Cooperate"/>
          <p:cNvSpPr txBox="1"/>
          <p:nvPr>
            <p:custDataLst>
              <p:tags r:id="rId16"/>
            </p:custDataLst>
          </p:nvPr>
        </p:nvSpPr>
        <p:spPr>
          <a:xfrm>
            <a:off x="533674" y="3355676"/>
            <a:ext cx="2665703" cy="350417"/>
          </a:xfrm>
          <a:prstGeom prst="rect">
            <a:avLst/>
          </a:prstGeom>
          <a:ln w="12700">
            <a:miter lim="400000"/>
          </a:ln>
        </p:spPr>
        <p:txBody>
          <a:bodyPr wrap="square" lIns="90000" rIns="90000" bIns="0" anchor="b" anchorCtr="0">
            <a:spAutoFit/>
          </a:bodyPr>
          <a:lstStyle>
            <a:lvl1pPr algn="r">
              <a:defRPr sz="1600">
                <a:solidFill>
                  <a:srgbClr val="3F4C62"/>
                </a:solidFill>
              </a:defRPr>
            </a:lvl1pPr>
          </a:lstStyle>
          <a:p>
            <a:pPr lvl="0">
              <a:lnSpc>
                <a:spcPct val="120000"/>
              </a:lnSpc>
            </a:pPr>
            <a:r>
              <a:rPr lang="zh-CN" altLang="en-US" sz="1800" b="1" spc="300">
                <a:solidFill>
                  <a:schemeClr val="tx1">
                    <a:lumMod val="95000"/>
                    <a:lumOff val="5000"/>
                  </a:schemeClr>
                </a:solidFill>
                <a:latin typeface="微软雅黑" panose="020B0503020204020204" charset="-122"/>
                <a:ea typeface="微软雅黑" panose="020B0503020204020204" charset="-122"/>
                <a:cs typeface="Helvetica"/>
              </a:rPr>
              <a:t>系统日志</a:t>
            </a:r>
          </a:p>
        </p:txBody>
      </p:sp>
      <p:sp>
        <p:nvSpPr>
          <p:cNvPr id="1048756" name="Lorem ipsum dolor sit amet consectetur adipiscing elit."/>
          <p:cNvSpPr txBox="1"/>
          <p:nvPr>
            <p:custDataLst>
              <p:tags r:id="rId17"/>
            </p:custDataLst>
          </p:nvPr>
        </p:nvSpPr>
        <p:spPr>
          <a:xfrm>
            <a:off x="407368" y="3726634"/>
            <a:ext cx="2789856" cy="328936"/>
          </a:xfrm>
          <a:prstGeom prst="rect">
            <a:avLst/>
          </a:prstGeom>
          <a:ln w="12700">
            <a:miter lim="400000"/>
          </a:ln>
        </p:spPr>
        <p:txBody>
          <a:bodyPr wrap="square" lIns="90000" tIns="0" rIns="90000">
            <a:noAutofit/>
          </a:bodyPr>
          <a:lstStyle>
            <a:lvl1pPr algn="r">
              <a:lnSpc>
                <a:spcPct val="120000"/>
              </a:lnSpc>
              <a:defRPr sz="1200">
                <a:solidFill>
                  <a:srgbClr val="3F4C62"/>
                </a:solidFill>
              </a:defRPr>
            </a:lvl1pPr>
          </a:lstStyle>
          <a:p>
            <a:pPr lvl="0" algn="r"/>
            <a:r>
              <a:rPr lang="zh-CN" altLang="en-US" sz="1100" spc="150" dirty="0">
                <a:solidFill>
                  <a:schemeClr val="tx1">
                    <a:lumMod val="85000"/>
                    <a:lumOff val="15000"/>
                  </a:schemeClr>
                </a:solidFill>
                <a:latin typeface="微软雅黑" panose="020B0503020204020204" charset="-122"/>
                <a:ea typeface="微软雅黑" panose="020B0503020204020204" charset="-122"/>
                <a:cs typeface="Helvetica"/>
              </a:rPr>
              <a:t>企业通过API可实现日志管理，包括：登录日志、操作日志、邮件日志等</a:t>
            </a:r>
          </a:p>
        </p:txBody>
      </p:sp>
      <p:sp>
        <p:nvSpPr>
          <p:cNvPr id="1048757" name="Cooperate"/>
          <p:cNvSpPr txBox="1"/>
          <p:nvPr>
            <p:custDataLst>
              <p:tags r:id="rId18"/>
            </p:custDataLst>
          </p:nvPr>
        </p:nvSpPr>
        <p:spPr>
          <a:xfrm>
            <a:off x="533674" y="5089172"/>
            <a:ext cx="2665703" cy="350417"/>
          </a:xfrm>
          <a:prstGeom prst="rect">
            <a:avLst/>
          </a:prstGeom>
          <a:ln w="12700">
            <a:miter lim="400000"/>
          </a:ln>
        </p:spPr>
        <p:txBody>
          <a:bodyPr wrap="square" lIns="90000" rIns="90000" bIns="0" anchor="b" anchorCtr="0">
            <a:spAutoFit/>
          </a:bodyPr>
          <a:lstStyle>
            <a:lvl1pPr algn="r">
              <a:defRPr sz="1600">
                <a:solidFill>
                  <a:srgbClr val="3F4C62"/>
                </a:solidFill>
              </a:defRPr>
            </a:lvl1pPr>
          </a:lstStyle>
          <a:p>
            <a:pPr lvl="0">
              <a:lnSpc>
                <a:spcPct val="120000"/>
              </a:lnSpc>
            </a:pPr>
            <a:r>
              <a:rPr lang="zh-CN" altLang="en-US" sz="1800" b="1" spc="300">
                <a:solidFill>
                  <a:schemeClr val="tx1">
                    <a:lumMod val="95000"/>
                    <a:lumOff val="5000"/>
                  </a:schemeClr>
                </a:solidFill>
                <a:latin typeface="微软雅黑" panose="020B0503020204020204" charset="-122"/>
                <a:ea typeface="微软雅黑" panose="020B0503020204020204" charset="-122"/>
                <a:cs typeface="Helvetica"/>
              </a:rPr>
              <a:t>功能设置</a:t>
            </a:r>
          </a:p>
        </p:txBody>
      </p:sp>
      <p:sp>
        <p:nvSpPr>
          <p:cNvPr id="1048758" name="Lorem ipsum dolor sit amet consectetur adipiscing elit."/>
          <p:cNvSpPr txBox="1"/>
          <p:nvPr>
            <p:custDataLst>
              <p:tags r:id="rId19"/>
            </p:custDataLst>
          </p:nvPr>
        </p:nvSpPr>
        <p:spPr>
          <a:xfrm>
            <a:off x="551384" y="5460130"/>
            <a:ext cx="2645840" cy="328936"/>
          </a:xfrm>
          <a:prstGeom prst="rect">
            <a:avLst/>
          </a:prstGeom>
          <a:ln w="12700">
            <a:miter lim="400000"/>
          </a:ln>
        </p:spPr>
        <p:txBody>
          <a:bodyPr wrap="square" lIns="90000" tIns="0" rIns="90000">
            <a:noAutofit/>
          </a:bodyPr>
          <a:lstStyle>
            <a:lvl1pPr algn="r">
              <a:lnSpc>
                <a:spcPct val="120000"/>
              </a:lnSpc>
              <a:defRPr sz="1200">
                <a:solidFill>
                  <a:srgbClr val="3F4C62"/>
                </a:solidFill>
              </a:defRPr>
            </a:lvl1pPr>
          </a:lstStyle>
          <a:p>
            <a:pPr lvl="0"/>
            <a:r>
              <a:rPr lang="zh-CN" altLang="en-US" sz="1100" spc="150" dirty="0">
                <a:solidFill>
                  <a:schemeClr val="tx1">
                    <a:lumMod val="85000"/>
                    <a:lumOff val="15000"/>
                  </a:schemeClr>
                </a:solidFill>
                <a:latin typeface="微软雅黑" panose="020B0503020204020204" charset="-122"/>
                <a:ea typeface="微软雅黑" panose="020B0503020204020204" charset="-122"/>
                <a:cs typeface="Helvetica"/>
              </a:rPr>
              <a:t>通过</a:t>
            </a:r>
            <a:r>
              <a:rPr lang="en-US" altLang="zh-CN" sz="1100" spc="150" dirty="0">
                <a:solidFill>
                  <a:schemeClr val="tx1">
                    <a:lumMod val="85000"/>
                    <a:lumOff val="15000"/>
                  </a:schemeClr>
                </a:solidFill>
                <a:latin typeface="微软雅黑" panose="020B0503020204020204" charset="-122"/>
                <a:ea typeface="微软雅黑" panose="020B0503020204020204" charset="-122"/>
                <a:cs typeface="Helvetica"/>
              </a:rPr>
              <a:t>API</a:t>
            </a:r>
            <a:r>
              <a:rPr lang="zh-CN" altLang="en-US" sz="1100" spc="150" dirty="0">
                <a:solidFill>
                  <a:schemeClr val="tx1">
                    <a:lumMod val="85000"/>
                    <a:lumOff val="15000"/>
                  </a:schemeClr>
                </a:solidFill>
                <a:latin typeface="微软雅黑" panose="020B0503020204020204" charset="-122"/>
                <a:ea typeface="微软雅黑" panose="020B0503020204020204" charset="-122"/>
                <a:cs typeface="Helvetica"/>
              </a:rPr>
              <a:t>进行微信动态密码设置、开启IMAP、POP等功能协议</a:t>
            </a:r>
            <a:endParaRPr lang="zh-CN" altLang="en-US" spc="150" dirty="0">
              <a:solidFill>
                <a:schemeClr val="tx1">
                  <a:lumMod val="85000"/>
                  <a:lumOff val="15000"/>
                </a:schemeClr>
              </a:solidFill>
              <a:latin typeface="微软雅黑" panose="020B0503020204020204" charset="-122"/>
              <a:ea typeface="微软雅黑" panose="020B0503020204020204" charset="-122"/>
              <a:cs typeface="Helvetica"/>
            </a:endParaRPr>
          </a:p>
        </p:txBody>
      </p:sp>
      <p:sp>
        <p:nvSpPr>
          <p:cNvPr id="1048759" name="Cooperate"/>
          <p:cNvSpPr txBox="1"/>
          <p:nvPr>
            <p:custDataLst>
              <p:tags r:id="rId20"/>
            </p:custDataLst>
          </p:nvPr>
        </p:nvSpPr>
        <p:spPr>
          <a:xfrm>
            <a:off x="9010444" y="2532803"/>
            <a:ext cx="2646886" cy="350417"/>
          </a:xfrm>
          <a:prstGeom prst="rect">
            <a:avLst/>
          </a:prstGeom>
          <a:ln w="12700">
            <a:miter lim="400000"/>
          </a:ln>
        </p:spPr>
        <p:txBody>
          <a:bodyPr wrap="square" lIns="90000" rIns="90000" bIns="0" anchor="b" anchorCtr="0">
            <a:spAutoFit/>
          </a:bodyPr>
          <a:lstStyle>
            <a:lvl1pPr algn="r">
              <a:defRPr sz="1600">
                <a:solidFill>
                  <a:srgbClr val="3F4C62"/>
                </a:solidFill>
              </a:defRPr>
            </a:lvl1pPr>
          </a:lstStyle>
          <a:p>
            <a:pPr lvl="0" algn="l">
              <a:lnSpc>
                <a:spcPct val="120000"/>
              </a:lnSpc>
            </a:pPr>
            <a:r>
              <a:rPr lang="zh-CN" altLang="en-US" sz="1800" b="1" spc="300" dirty="0">
                <a:solidFill>
                  <a:schemeClr val="tx1">
                    <a:lumMod val="95000"/>
                    <a:lumOff val="5000"/>
                  </a:schemeClr>
                </a:solidFill>
                <a:latin typeface="微软雅黑" panose="020B0503020204020204" charset="-122"/>
                <a:ea typeface="微软雅黑" panose="020B0503020204020204" charset="-122"/>
                <a:cs typeface="Helvetica"/>
              </a:rPr>
              <a:t>通讯录管理</a:t>
            </a:r>
          </a:p>
        </p:txBody>
      </p:sp>
      <p:sp>
        <p:nvSpPr>
          <p:cNvPr id="1048760" name="Lorem ipsum dolor sit amet consectetur adipiscing elit."/>
          <p:cNvSpPr txBox="1"/>
          <p:nvPr>
            <p:custDataLst>
              <p:tags r:id="rId21"/>
            </p:custDataLst>
          </p:nvPr>
        </p:nvSpPr>
        <p:spPr>
          <a:xfrm>
            <a:off x="8984615" y="2903855"/>
            <a:ext cx="2800017" cy="617220"/>
          </a:xfrm>
          <a:prstGeom prst="rect">
            <a:avLst/>
          </a:prstGeom>
          <a:ln w="12700">
            <a:miter lim="400000"/>
          </a:ln>
        </p:spPr>
        <p:txBody>
          <a:bodyPr wrap="square" lIns="90000" tIns="0" rIns="90000">
            <a:noAutofit/>
          </a:bodyPr>
          <a:lstStyle>
            <a:lvl1pPr algn="r">
              <a:lnSpc>
                <a:spcPct val="120000"/>
              </a:lnSpc>
              <a:defRPr sz="1200">
                <a:solidFill>
                  <a:srgbClr val="3F4C62"/>
                </a:solidFill>
              </a:defRPr>
            </a:lvl1pPr>
          </a:lstStyle>
          <a:p>
            <a:pPr lvl="0" algn="l">
              <a:spcBef>
                <a:spcPts val="0"/>
              </a:spcBef>
              <a:buClrTx/>
              <a:buSzTx/>
              <a:buFontTx/>
            </a:pPr>
            <a:r>
              <a:rPr lang="zh-CN" altLang="en-US" sz="1100" spc="150" dirty="0">
                <a:solidFill>
                  <a:schemeClr val="tx1">
                    <a:lumMod val="85000"/>
                    <a:lumOff val="15000"/>
                  </a:schemeClr>
                </a:solidFill>
                <a:latin typeface="微软雅黑" panose="020B0503020204020204" charset="-122"/>
                <a:ea typeface="微软雅黑" panose="020B0503020204020204" charset="-122"/>
                <a:cs typeface="Helvetica"/>
                <a:sym typeface="+mn-ea"/>
              </a:rPr>
              <a:t>通过</a:t>
            </a:r>
            <a:r>
              <a:rPr lang="en-US" altLang="zh-CN" sz="1100" spc="150" dirty="0">
                <a:solidFill>
                  <a:schemeClr val="tx1">
                    <a:lumMod val="85000"/>
                    <a:lumOff val="15000"/>
                  </a:schemeClr>
                </a:solidFill>
                <a:latin typeface="微软雅黑" panose="020B0503020204020204" charset="-122"/>
                <a:ea typeface="微软雅黑" panose="020B0503020204020204" charset="-122"/>
                <a:cs typeface="Helvetica"/>
                <a:sym typeface="+mn-ea"/>
              </a:rPr>
              <a:t>API</a:t>
            </a:r>
            <a:r>
              <a:rPr lang="zh-CN" altLang="en-US" sz="1100" spc="150" dirty="0">
                <a:solidFill>
                  <a:schemeClr val="tx1">
                    <a:lumMod val="85000"/>
                    <a:lumOff val="15000"/>
                  </a:schemeClr>
                </a:solidFill>
                <a:latin typeface="微软雅黑" panose="020B0503020204020204" charset="-122"/>
                <a:ea typeface="微软雅黑" panose="020B0503020204020204" charset="-122"/>
                <a:cs typeface="Helvetica"/>
                <a:sym typeface="+mn-ea"/>
              </a:rPr>
              <a:t>管理部门、成员和邮件群组</a:t>
            </a:r>
          </a:p>
        </p:txBody>
      </p:sp>
      <p:sp>
        <p:nvSpPr>
          <p:cNvPr id="1048761" name="Cooperate"/>
          <p:cNvSpPr txBox="1"/>
          <p:nvPr>
            <p:custDataLst>
              <p:tags r:id="rId22"/>
            </p:custDataLst>
          </p:nvPr>
        </p:nvSpPr>
        <p:spPr>
          <a:xfrm>
            <a:off x="9010444" y="4586887"/>
            <a:ext cx="2646886" cy="350417"/>
          </a:xfrm>
          <a:prstGeom prst="rect">
            <a:avLst/>
          </a:prstGeom>
          <a:ln w="12700">
            <a:miter lim="400000"/>
          </a:ln>
        </p:spPr>
        <p:txBody>
          <a:bodyPr wrap="square" lIns="90000" rIns="90000" bIns="0" anchor="b" anchorCtr="0">
            <a:spAutoFit/>
          </a:bodyPr>
          <a:lstStyle>
            <a:lvl1pPr algn="r">
              <a:defRPr sz="1600">
                <a:solidFill>
                  <a:srgbClr val="3F4C62"/>
                </a:solidFill>
              </a:defRPr>
            </a:lvl1pPr>
          </a:lstStyle>
          <a:p>
            <a:pPr lvl="0" algn="l">
              <a:lnSpc>
                <a:spcPct val="120000"/>
              </a:lnSpc>
            </a:pPr>
            <a:r>
              <a:rPr lang="zh-CN" altLang="en-US" sz="1800" b="1" spc="300">
                <a:solidFill>
                  <a:schemeClr val="tx1">
                    <a:lumMod val="95000"/>
                    <a:lumOff val="5000"/>
                  </a:schemeClr>
                </a:solidFill>
                <a:latin typeface="微软雅黑" panose="020B0503020204020204" charset="-122"/>
                <a:ea typeface="微软雅黑" panose="020B0503020204020204" charset="-122"/>
                <a:cs typeface="Helvetica"/>
              </a:rPr>
              <a:t>单点登录</a:t>
            </a:r>
          </a:p>
        </p:txBody>
      </p:sp>
      <p:sp>
        <p:nvSpPr>
          <p:cNvPr id="1048762" name="Lorem ipsum dolor sit amet consectetur adipiscing elit."/>
          <p:cNvSpPr txBox="1"/>
          <p:nvPr>
            <p:custDataLst>
              <p:tags r:id="rId23"/>
            </p:custDataLst>
          </p:nvPr>
        </p:nvSpPr>
        <p:spPr>
          <a:xfrm>
            <a:off x="9010444" y="4957845"/>
            <a:ext cx="2646886" cy="350865"/>
          </a:xfrm>
          <a:prstGeom prst="rect">
            <a:avLst/>
          </a:prstGeom>
          <a:ln w="12700">
            <a:miter lim="400000"/>
          </a:ln>
        </p:spPr>
        <p:txBody>
          <a:bodyPr wrap="square" lIns="90000" tIns="0" rIns="90000">
            <a:noAutofit/>
          </a:bodyPr>
          <a:lstStyle>
            <a:lvl1pPr algn="r">
              <a:lnSpc>
                <a:spcPct val="120000"/>
              </a:lnSpc>
              <a:defRPr sz="1200">
                <a:solidFill>
                  <a:srgbClr val="3F4C62"/>
                </a:solidFill>
              </a:defRPr>
            </a:lvl1pPr>
          </a:lstStyle>
          <a:p>
            <a:pPr lvl="0" algn="l">
              <a:buClrTx/>
              <a:buSzTx/>
              <a:buFontTx/>
            </a:pPr>
            <a:r>
              <a:rPr lang="zh-CN" altLang="en-US" sz="1100" spc="150" dirty="0">
                <a:solidFill>
                  <a:schemeClr val="tx1">
                    <a:lumMod val="85000"/>
                    <a:lumOff val="15000"/>
                  </a:schemeClr>
                </a:solidFill>
                <a:latin typeface="微软雅黑" panose="020B0503020204020204" charset="-122"/>
                <a:ea typeface="微软雅黑" panose="020B0503020204020204" charset="-122"/>
                <a:cs typeface="Helvetica"/>
              </a:rPr>
              <a:t>可以从公司OA系统，网站一键进入企业邮箱，免去登录过程</a:t>
            </a:r>
          </a:p>
        </p:txBody>
      </p:sp>
      <p:sp>
        <p:nvSpPr>
          <p:cNvPr id="1048763" name="形状"/>
          <p:cNvSpPr/>
          <p:nvPr>
            <p:custDataLst>
              <p:tags r:id="rId24"/>
            </p:custDataLst>
          </p:nvPr>
        </p:nvSpPr>
        <p:spPr>
          <a:xfrm>
            <a:off x="5967367" y="1757414"/>
            <a:ext cx="342488" cy="538305"/>
          </a:xfrm>
          <a:custGeom>
            <a:avLst/>
            <a:gdLst/>
            <a:ahLst/>
            <a:cxnLst>
              <a:cxn ang="0">
                <a:pos x="wd2" y="hd2"/>
              </a:cxn>
              <a:cxn ang="5400000">
                <a:pos x="wd2" y="hd2"/>
              </a:cxn>
              <a:cxn ang="10800000">
                <a:pos x="wd2" y="hd2"/>
              </a:cxn>
              <a:cxn ang="16200000">
                <a:pos x="wd2" y="hd2"/>
              </a:cxn>
            </a:cxnLst>
            <a:rect l="0" t="0" r="r" b="b"/>
            <a:pathLst>
              <a:path w="21600" h="21600" extrusionOk="0">
                <a:moveTo>
                  <a:pt x="8232" y="19840"/>
                </a:moveTo>
                <a:cubicBezTo>
                  <a:pt x="13368" y="19840"/>
                  <a:pt x="13368" y="19840"/>
                  <a:pt x="13368" y="19840"/>
                </a:cubicBezTo>
                <a:cubicBezTo>
                  <a:pt x="13368" y="20280"/>
                  <a:pt x="13039" y="20720"/>
                  <a:pt x="12677" y="21160"/>
                </a:cubicBezTo>
                <a:cubicBezTo>
                  <a:pt x="11985" y="21370"/>
                  <a:pt x="11656" y="21600"/>
                  <a:pt x="10965" y="21600"/>
                </a:cubicBezTo>
                <a:cubicBezTo>
                  <a:pt x="10273" y="21600"/>
                  <a:pt x="9582" y="21370"/>
                  <a:pt x="9252" y="21160"/>
                </a:cubicBezTo>
                <a:cubicBezTo>
                  <a:pt x="8561" y="20720"/>
                  <a:pt x="8232" y="20280"/>
                  <a:pt x="8232" y="19840"/>
                </a:cubicBezTo>
                <a:close/>
                <a:moveTo>
                  <a:pt x="6849" y="19191"/>
                </a:moveTo>
                <a:cubicBezTo>
                  <a:pt x="14751" y="19191"/>
                  <a:pt x="14751" y="19191"/>
                  <a:pt x="14751" y="19191"/>
                </a:cubicBezTo>
                <a:cubicBezTo>
                  <a:pt x="15080" y="17452"/>
                  <a:pt x="15080" y="17452"/>
                  <a:pt x="15080" y="17452"/>
                </a:cubicBezTo>
                <a:cubicBezTo>
                  <a:pt x="6520" y="17452"/>
                  <a:pt x="6520" y="17452"/>
                  <a:pt x="6520" y="17452"/>
                </a:cubicBezTo>
                <a:lnTo>
                  <a:pt x="6849" y="19191"/>
                </a:lnTo>
                <a:close/>
                <a:moveTo>
                  <a:pt x="21600" y="6977"/>
                </a:moveTo>
                <a:cubicBezTo>
                  <a:pt x="21600" y="8715"/>
                  <a:pt x="20579" y="10245"/>
                  <a:pt x="18867" y="11565"/>
                </a:cubicBezTo>
                <a:lnTo>
                  <a:pt x="18505" y="11774"/>
                </a:lnTo>
                <a:cubicBezTo>
                  <a:pt x="18505" y="11774"/>
                  <a:pt x="18505" y="11984"/>
                  <a:pt x="18176" y="11984"/>
                </a:cubicBezTo>
                <a:cubicBezTo>
                  <a:pt x="17813" y="12424"/>
                  <a:pt x="17813" y="12864"/>
                  <a:pt x="17484" y="13304"/>
                </a:cubicBezTo>
                <a:cubicBezTo>
                  <a:pt x="17155" y="13744"/>
                  <a:pt x="16793" y="14184"/>
                  <a:pt x="16793" y="14603"/>
                </a:cubicBezTo>
                <a:cubicBezTo>
                  <a:pt x="16463" y="14603"/>
                  <a:pt x="16463" y="14603"/>
                  <a:pt x="16463" y="14833"/>
                </a:cubicBezTo>
                <a:lnTo>
                  <a:pt x="16463" y="15042"/>
                </a:lnTo>
                <a:cubicBezTo>
                  <a:pt x="16463" y="15273"/>
                  <a:pt x="16463" y="15273"/>
                  <a:pt x="16463" y="15273"/>
                </a:cubicBezTo>
                <a:cubicBezTo>
                  <a:pt x="16463" y="16572"/>
                  <a:pt x="16463" y="16572"/>
                  <a:pt x="16463" y="16572"/>
                </a:cubicBezTo>
                <a:cubicBezTo>
                  <a:pt x="5466" y="16572"/>
                  <a:pt x="5466" y="16572"/>
                  <a:pt x="5466" y="16572"/>
                </a:cubicBezTo>
                <a:cubicBezTo>
                  <a:pt x="5466" y="15273"/>
                  <a:pt x="5466" y="15273"/>
                  <a:pt x="5466" y="15273"/>
                </a:cubicBezTo>
                <a:cubicBezTo>
                  <a:pt x="5466" y="15042"/>
                  <a:pt x="5137" y="15042"/>
                  <a:pt x="5137" y="14833"/>
                </a:cubicBezTo>
                <a:lnTo>
                  <a:pt x="5137" y="14603"/>
                </a:lnTo>
                <a:cubicBezTo>
                  <a:pt x="4807" y="14184"/>
                  <a:pt x="4807" y="13744"/>
                  <a:pt x="4445" y="13304"/>
                </a:cubicBezTo>
                <a:cubicBezTo>
                  <a:pt x="4116" y="12864"/>
                  <a:pt x="3754" y="12424"/>
                  <a:pt x="3424" y="11984"/>
                </a:cubicBezTo>
                <a:cubicBezTo>
                  <a:pt x="3062" y="11774"/>
                  <a:pt x="3062" y="11774"/>
                  <a:pt x="3062" y="11565"/>
                </a:cubicBezTo>
                <a:lnTo>
                  <a:pt x="2733" y="11565"/>
                </a:lnTo>
                <a:cubicBezTo>
                  <a:pt x="1021" y="10245"/>
                  <a:pt x="0" y="8715"/>
                  <a:pt x="0" y="6977"/>
                </a:cubicBezTo>
                <a:cubicBezTo>
                  <a:pt x="0" y="5007"/>
                  <a:pt x="1021" y="3478"/>
                  <a:pt x="3424" y="2179"/>
                </a:cubicBezTo>
                <a:cubicBezTo>
                  <a:pt x="5466" y="649"/>
                  <a:pt x="7870" y="0"/>
                  <a:pt x="10965" y="0"/>
                </a:cubicBezTo>
                <a:cubicBezTo>
                  <a:pt x="13698" y="0"/>
                  <a:pt x="16463" y="649"/>
                  <a:pt x="18505" y="2179"/>
                </a:cubicBezTo>
                <a:cubicBezTo>
                  <a:pt x="20579" y="3478"/>
                  <a:pt x="21600" y="5007"/>
                  <a:pt x="21600" y="6977"/>
                </a:cubicBezTo>
                <a:close/>
                <a:moveTo>
                  <a:pt x="19196" y="6977"/>
                </a:moveTo>
                <a:cubicBezTo>
                  <a:pt x="19196" y="5447"/>
                  <a:pt x="18505" y="4148"/>
                  <a:pt x="16793" y="3268"/>
                </a:cubicBezTo>
                <a:cubicBezTo>
                  <a:pt x="15080" y="2179"/>
                  <a:pt x="13039" y="1739"/>
                  <a:pt x="10965" y="1739"/>
                </a:cubicBezTo>
                <a:cubicBezTo>
                  <a:pt x="8561" y="1739"/>
                  <a:pt x="6520" y="2179"/>
                  <a:pt x="5137" y="3268"/>
                </a:cubicBezTo>
                <a:cubicBezTo>
                  <a:pt x="3424" y="4148"/>
                  <a:pt x="2404" y="5447"/>
                  <a:pt x="2404" y="6977"/>
                </a:cubicBezTo>
                <a:cubicBezTo>
                  <a:pt x="2404" y="8296"/>
                  <a:pt x="3062" y="9386"/>
                  <a:pt x="4807" y="10454"/>
                </a:cubicBezTo>
                <a:cubicBezTo>
                  <a:pt x="4807" y="10454"/>
                  <a:pt x="4807" y="10685"/>
                  <a:pt x="5137" y="10685"/>
                </a:cubicBezTo>
                <a:cubicBezTo>
                  <a:pt x="5137" y="10894"/>
                  <a:pt x="5466" y="11125"/>
                  <a:pt x="5466" y="11334"/>
                </a:cubicBezTo>
                <a:cubicBezTo>
                  <a:pt x="5828" y="11774"/>
                  <a:pt x="6157" y="12214"/>
                  <a:pt x="6520" y="12654"/>
                </a:cubicBezTo>
                <a:cubicBezTo>
                  <a:pt x="6849" y="13073"/>
                  <a:pt x="7178" y="13513"/>
                  <a:pt x="7540" y="13953"/>
                </a:cubicBezTo>
                <a:cubicBezTo>
                  <a:pt x="7540" y="14603"/>
                  <a:pt x="7870" y="14833"/>
                  <a:pt x="7870" y="15042"/>
                </a:cubicBezTo>
                <a:cubicBezTo>
                  <a:pt x="14060" y="15042"/>
                  <a:pt x="14060" y="15042"/>
                  <a:pt x="14060" y="15042"/>
                </a:cubicBezTo>
                <a:cubicBezTo>
                  <a:pt x="14060" y="14833"/>
                  <a:pt x="14060" y="14603"/>
                  <a:pt x="14389" y="13953"/>
                </a:cubicBezTo>
                <a:cubicBezTo>
                  <a:pt x="14389" y="13513"/>
                  <a:pt x="14751" y="13073"/>
                  <a:pt x="15080" y="12654"/>
                </a:cubicBezTo>
                <a:cubicBezTo>
                  <a:pt x="15410" y="12214"/>
                  <a:pt x="15772" y="11774"/>
                  <a:pt x="16101" y="11334"/>
                </a:cubicBezTo>
                <a:cubicBezTo>
                  <a:pt x="16101" y="11125"/>
                  <a:pt x="16463" y="10894"/>
                  <a:pt x="16793" y="10894"/>
                </a:cubicBezTo>
                <a:cubicBezTo>
                  <a:pt x="16793" y="10685"/>
                  <a:pt x="16793" y="10454"/>
                  <a:pt x="17155" y="10454"/>
                </a:cubicBezTo>
                <a:cubicBezTo>
                  <a:pt x="18505" y="9386"/>
                  <a:pt x="19196" y="8296"/>
                  <a:pt x="19196" y="6977"/>
                </a:cubicBezTo>
                <a:close/>
                <a:moveTo>
                  <a:pt x="12677" y="8715"/>
                </a:moveTo>
                <a:cubicBezTo>
                  <a:pt x="11656" y="7416"/>
                  <a:pt x="11656" y="7416"/>
                  <a:pt x="11656" y="7416"/>
                </a:cubicBezTo>
                <a:cubicBezTo>
                  <a:pt x="10965" y="6327"/>
                  <a:pt x="10965" y="6327"/>
                  <a:pt x="10965" y="6327"/>
                </a:cubicBezTo>
                <a:cubicBezTo>
                  <a:pt x="9944" y="7416"/>
                  <a:pt x="9944" y="7416"/>
                  <a:pt x="9944" y="7416"/>
                </a:cubicBezTo>
                <a:cubicBezTo>
                  <a:pt x="8923" y="8715"/>
                  <a:pt x="8923" y="8715"/>
                  <a:pt x="8923" y="8715"/>
                </a:cubicBezTo>
                <a:cubicBezTo>
                  <a:pt x="7870" y="7416"/>
                  <a:pt x="7870" y="7416"/>
                  <a:pt x="7870" y="7416"/>
                </a:cubicBezTo>
                <a:cubicBezTo>
                  <a:pt x="6157" y="8066"/>
                  <a:pt x="6157" y="8066"/>
                  <a:pt x="6157" y="8066"/>
                </a:cubicBezTo>
                <a:cubicBezTo>
                  <a:pt x="8232" y="10454"/>
                  <a:pt x="8232" y="10454"/>
                  <a:pt x="8232" y="10454"/>
                </a:cubicBezTo>
                <a:cubicBezTo>
                  <a:pt x="8923" y="11565"/>
                  <a:pt x="8923" y="11565"/>
                  <a:pt x="8923" y="11565"/>
                </a:cubicBezTo>
                <a:cubicBezTo>
                  <a:pt x="9944" y="10454"/>
                  <a:pt x="9944" y="10454"/>
                  <a:pt x="9944" y="10454"/>
                </a:cubicBezTo>
                <a:cubicBezTo>
                  <a:pt x="10965" y="9155"/>
                  <a:pt x="10965" y="9155"/>
                  <a:pt x="10965" y="9155"/>
                </a:cubicBezTo>
                <a:cubicBezTo>
                  <a:pt x="11985" y="10454"/>
                  <a:pt x="11985" y="10454"/>
                  <a:pt x="11985" y="10454"/>
                </a:cubicBezTo>
                <a:cubicBezTo>
                  <a:pt x="12677" y="11565"/>
                  <a:pt x="12677" y="11565"/>
                  <a:pt x="12677" y="11565"/>
                </a:cubicBezTo>
                <a:cubicBezTo>
                  <a:pt x="13698" y="10454"/>
                  <a:pt x="13698" y="10454"/>
                  <a:pt x="13698" y="10454"/>
                </a:cubicBezTo>
                <a:cubicBezTo>
                  <a:pt x="15772" y="8066"/>
                  <a:pt x="15772" y="8066"/>
                  <a:pt x="15772" y="8066"/>
                </a:cubicBezTo>
                <a:cubicBezTo>
                  <a:pt x="14060" y="7416"/>
                  <a:pt x="14060" y="7416"/>
                  <a:pt x="14060" y="7416"/>
                </a:cubicBezTo>
                <a:lnTo>
                  <a:pt x="12677" y="8715"/>
                </a:lnTo>
                <a:close/>
              </a:path>
            </a:pathLst>
          </a:custGeom>
          <a:solidFill>
            <a:srgbClr val="FFFFFF"/>
          </a:solidFill>
          <a:ln w="12700">
            <a:miter lim="400000"/>
            <a:tailEnd type="triangle"/>
          </a:ln>
        </p:spPr>
        <p:txBody>
          <a:bodyPr lIns="45719" rIns="45719" anchor="ctr"/>
          <a:lstStyle/>
          <a:p>
            <a:pPr marL="0" marR="0" lvl="0" indent="0" algn="l" defTabSz="914400" rtl="0" eaLnBrk="1" fontAlgn="auto" latinLnBrk="0" hangingPunct="1">
              <a:lnSpc>
                <a:spcPct val="120000"/>
              </a:lnSpc>
              <a:spcBef>
                <a:spcPts val="0"/>
              </a:spcBef>
              <a:spcAft>
                <a:spcPts val="0"/>
              </a:spcAft>
              <a:buClrTx/>
              <a:buSzTx/>
              <a:buFontTx/>
              <a:buNone/>
              <a:defRPr sz="2400"/>
            </a:pPr>
            <a:endParaRPr kumimoji="0" sz="24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Helvetica"/>
            </a:endParaRPr>
          </a:p>
        </p:txBody>
      </p:sp>
      <p:sp>
        <p:nvSpPr>
          <p:cNvPr id="1048764" name="形状"/>
          <p:cNvSpPr/>
          <p:nvPr>
            <p:custDataLst>
              <p:tags r:id="rId25"/>
            </p:custDataLst>
          </p:nvPr>
        </p:nvSpPr>
        <p:spPr>
          <a:xfrm>
            <a:off x="5031269" y="5058800"/>
            <a:ext cx="488103" cy="436162"/>
          </a:xfrm>
          <a:custGeom>
            <a:avLst/>
            <a:gdLst/>
            <a:ahLst/>
            <a:cxnLst>
              <a:cxn ang="0">
                <a:pos x="wd2" y="hd2"/>
              </a:cxn>
              <a:cxn ang="5400000">
                <a:pos x="wd2" y="hd2"/>
              </a:cxn>
              <a:cxn ang="10800000">
                <a:pos x="wd2" y="hd2"/>
              </a:cxn>
              <a:cxn ang="16200000">
                <a:pos x="wd2" y="hd2"/>
              </a:cxn>
            </a:cxnLst>
            <a:rect l="0" t="0" r="r" b="b"/>
            <a:pathLst>
              <a:path w="21600" h="21600" extrusionOk="0">
                <a:moveTo>
                  <a:pt x="3477" y="7346"/>
                </a:moveTo>
                <a:cubicBezTo>
                  <a:pt x="4216" y="6519"/>
                  <a:pt x="5041" y="6957"/>
                  <a:pt x="6171" y="8222"/>
                </a:cubicBezTo>
                <a:cubicBezTo>
                  <a:pt x="6563" y="8659"/>
                  <a:pt x="6563" y="8222"/>
                  <a:pt x="6563" y="8222"/>
                </a:cubicBezTo>
                <a:cubicBezTo>
                  <a:pt x="6954" y="8222"/>
                  <a:pt x="8084" y="6519"/>
                  <a:pt x="8475" y="6519"/>
                </a:cubicBezTo>
                <a:cubicBezTo>
                  <a:pt x="8475" y="6519"/>
                  <a:pt x="8475" y="6519"/>
                  <a:pt x="8475" y="6081"/>
                </a:cubicBezTo>
                <a:cubicBezTo>
                  <a:pt x="8084" y="6081"/>
                  <a:pt x="7736" y="5643"/>
                  <a:pt x="7736" y="5205"/>
                </a:cubicBezTo>
                <a:cubicBezTo>
                  <a:pt x="5780" y="2189"/>
                  <a:pt x="13082" y="486"/>
                  <a:pt x="11952" y="486"/>
                </a:cubicBezTo>
                <a:cubicBezTo>
                  <a:pt x="11169" y="0"/>
                  <a:pt x="8866" y="0"/>
                  <a:pt x="8475" y="0"/>
                </a:cubicBezTo>
                <a:cubicBezTo>
                  <a:pt x="7345" y="486"/>
                  <a:pt x="5433" y="1751"/>
                  <a:pt x="4650" y="2627"/>
                </a:cubicBezTo>
                <a:cubicBezTo>
                  <a:pt x="3477" y="3503"/>
                  <a:pt x="3129" y="3941"/>
                  <a:pt x="3129" y="3941"/>
                </a:cubicBezTo>
                <a:cubicBezTo>
                  <a:pt x="2695" y="4330"/>
                  <a:pt x="3129" y="5205"/>
                  <a:pt x="2303" y="5643"/>
                </a:cubicBezTo>
                <a:cubicBezTo>
                  <a:pt x="1565" y="6081"/>
                  <a:pt x="1173" y="5643"/>
                  <a:pt x="782" y="6081"/>
                </a:cubicBezTo>
                <a:cubicBezTo>
                  <a:pt x="782" y="6519"/>
                  <a:pt x="391" y="6519"/>
                  <a:pt x="0" y="6957"/>
                </a:cubicBezTo>
                <a:lnTo>
                  <a:pt x="0" y="7346"/>
                </a:lnTo>
                <a:lnTo>
                  <a:pt x="1565" y="9097"/>
                </a:lnTo>
                <a:cubicBezTo>
                  <a:pt x="1565" y="9535"/>
                  <a:pt x="1912" y="9535"/>
                  <a:pt x="2303" y="9535"/>
                </a:cubicBezTo>
                <a:cubicBezTo>
                  <a:pt x="2303" y="9097"/>
                  <a:pt x="2695" y="8659"/>
                  <a:pt x="3129" y="8659"/>
                </a:cubicBezTo>
                <a:cubicBezTo>
                  <a:pt x="3129" y="8659"/>
                  <a:pt x="3129" y="7346"/>
                  <a:pt x="3477" y="7346"/>
                </a:cubicBezTo>
                <a:close/>
                <a:moveTo>
                  <a:pt x="9648" y="7784"/>
                </a:moveTo>
                <a:cubicBezTo>
                  <a:pt x="9257" y="7784"/>
                  <a:pt x="9257" y="7784"/>
                  <a:pt x="9257" y="7784"/>
                </a:cubicBezTo>
                <a:cubicBezTo>
                  <a:pt x="7736" y="9097"/>
                  <a:pt x="7736" y="9097"/>
                  <a:pt x="7736" y="9097"/>
                </a:cubicBezTo>
                <a:cubicBezTo>
                  <a:pt x="7345" y="9535"/>
                  <a:pt x="7345" y="9535"/>
                  <a:pt x="7345" y="9924"/>
                </a:cubicBezTo>
                <a:cubicBezTo>
                  <a:pt x="16559" y="21162"/>
                  <a:pt x="16559" y="21162"/>
                  <a:pt x="16559" y="21162"/>
                </a:cubicBezTo>
                <a:cubicBezTo>
                  <a:pt x="16559" y="21600"/>
                  <a:pt x="16993" y="21600"/>
                  <a:pt x="17341" y="21162"/>
                </a:cubicBezTo>
                <a:cubicBezTo>
                  <a:pt x="18514" y="20286"/>
                  <a:pt x="18514" y="20286"/>
                  <a:pt x="18514" y="20286"/>
                </a:cubicBezTo>
                <a:cubicBezTo>
                  <a:pt x="18514" y="19849"/>
                  <a:pt x="18514" y="19459"/>
                  <a:pt x="18514" y="19459"/>
                </a:cubicBezTo>
                <a:lnTo>
                  <a:pt x="9648" y="7784"/>
                </a:lnTo>
                <a:close/>
                <a:moveTo>
                  <a:pt x="21600" y="3065"/>
                </a:moveTo>
                <a:cubicBezTo>
                  <a:pt x="21209" y="2189"/>
                  <a:pt x="21209" y="2627"/>
                  <a:pt x="20818" y="2627"/>
                </a:cubicBezTo>
                <a:cubicBezTo>
                  <a:pt x="20818" y="3065"/>
                  <a:pt x="20035" y="3941"/>
                  <a:pt x="20035" y="4330"/>
                </a:cubicBezTo>
                <a:cubicBezTo>
                  <a:pt x="19644" y="5205"/>
                  <a:pt x="18905" y="6081"/>
                  <a:pt x="17732" y="5205"/>
                </a:cubicBezTo>
                <a:cubicBezTo>
                  <a:pt x="16559" y="3941"/>
                  <a:pt x="16993" y="3503"/>
                  <a:pt x="17341" y="3065"/>
                </a:cubicBezTo>
                <a:cubicBezTo>
                  <a:pt x="17341" y="2627"/>
                  <a:pt x="18123" y="1362"/>
                  <a:pt x="18123" y="924"/>
                </a:cubicBezTo>
                <a:cubicBezTo>
                  <a:pt x="18514" y="924"/>
                  <a:pt x="18123" y="486"/>
                  <a:pt x="17732" y="486"/>
                </a:cubicBezTo>
                <a:cubicBezTo>
                  <a:pt x="17341" y="924"/>
                  <a:pt x="15037" y="1751"/>
                  <a:pt x="14646" y="3503"/>
                </a:cubicBezTo>
                <a:cubicBezTo>
                  <a:pt x="14255" y="4768"/>
                  <a:pt x="15037" y="6081"/>
                  <a:pt x="13864" y="7346"/>
                </a:cubicBezTo>
                <a:cubicBezTo>
                  <a:pt x="12343" y="9097"/>
                  <a:pt x="12343" y="9097"/>
                  <a:pt x="12343" y="9097"/>
                </a:cubicBezTo>
                <a:cubicBezTo>
                  <a:pt x="13864" y="11238"/>
                  <a:pt x="13864" y="11238"/>
                  <a:pt x="13864" y="11238"/>
                </a:cubicBezTo>
                <a:cubicBezTo>
                  <a:pt x="15820" y="9097"/>
                  <a:pt x="15820" y="9097"/>
                  <a:pt x="15820" y="9097"/>
                </a:cubicBezTo>
                <a:cubicBezTo>
                  <a:pt x="16167" y="8659"/>
                  <a:pt x="16993" y="8222"/>
                  <a:pt x="17732" y="8659"/>
                </a:cubicBezTo>
                <a:cubicBezTo>
                  <a:pt x="19644" y="9097"/>
                  <a:pt x="20427" y="8222"/>
                  <a:pt x="21209" y="6957"/>
                </a:cubicBezTo>
                <a:cubicBezTo>
                  <a:pt x="21600" y="5643"/>
                  <a:pt x="21600" y="3503"/>
                  <a:pt x="21600" y="3065"/>
                </a:cubicBezTo>
                <a:close/>
                <a:moveTo>
                  <a:pt x="3129" y="19459"/>
                </a:moveTo>
                <a:cubicBezTo>
                  <a:pt x="2695" y="19849"/>
                  <a:pt x="2695" y="20286"/>
                  <a:pt x="3129" y="20286"/>
                </a:cubicBezTo>
                <a:cubicBezTo>
                  <a:pt x="3868" y="21600"/>
                  <a:pt x="3868" y="21600"/>
                  <a:pt x="3868" y="21600"/>
                </a:cubicBezTo>
                <a:cubicBezTo>
                  <a:pt x="4216" y="21600"/>
                  <a:pt x="4650" y="21600"/>
                  <a:pt x="4650" y="21162"/>
                </a:cubicBezTo>
                <a:cubicBezTo>
                  <a:pt x="10039" y="15568"/>
                  <a:pt x="10039" y="15568"/>
                  <a:pt x="10039" y="15568"/>
                </a:cubicBezTo>
                <a:cubicBezTo>
                  <a:pt x="8475" y="13378"/>
                  <a:pt x="8475" y="13378"/>
                  <a:pt x="8475" y="13378"/>
                </a:cubicBezTo>
                <a:lnTo>
                  <a:pt x="3129" y="19459"/>
                </a:lnTo>
                <a:close/>
              </a:path>
            </a:pathLst>
          </a:custGeom>
          <a:solidFill>
            <a:srgbClr val="FFFFFF"/>
          </a:solidFill>
          <a:ln w="12700">
            <a:miter lim="400000"/>
            <a:tailEnd type="triangle"/>
          </a:ln>
        </p:spPr>
        <p:txBody>
          <a:bodyPr lIns="45719" rIns="45719" anchor="ctr"/>
          <a:lstStyle/>
          <a:p>
            <a:pPr marL="0" marR="0" lvl="0" indent="0" algn="l" defTabSz="914400" rtl="0" eaLnBrk="1" fontAlgn="auto" latinLnBrk="0" hangingPunct="1">
              <a:lnSpc>
                <a:spcPct val="120000"/>
              </a:lnSpc>
              <a:spcBef>
                <a:spcPts val="0"/>
              </a:spcBef>
              <a:spcAft>
                <a:spcPts val="0"/>
              </a:spcAft>
              <a:buClrTx/>
              <a:buSzTx/>
              <a:buFontTx/>
              <a:buNone/>
              <a:defRPr sz="1000"/>
            </a:pPr>
            <a:endParaRPr kumimoji="0" sz="10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Helvetica"/>
            </a:endParaRPr>
          </a:p>
        </p:txBody>
      </p:sp>
      <p:sp>
        <p:nvSpPr>
          <p:cNvPr id="1048765" name="形状"/>
          <p:cNvSpPr/>
          <p:nvPr>
            <p:custDataLst>
              <p:tags r:id="rId26"/>
            </p:custDataLst>
          </p:nvPr>
        </p:nvSpPr>
        <p:spPr>
          <a:xfrm>
            <a:off x="7578812" y="3182807"/>
            <a:ext cx="374167" cy="374263"/>
          </a:xfrm>
          <a:custGeom>
            <a:avLst/>
            <a:gdLst/>
            <a:ahLst/>
            <a:cxnLst>
              <a:cxn ang="0">
                <a:pos x="wd2" y="hd2"/>
              </a:cxn>
              <a:cxn ang="5400000">
                <a:pos x="wd2" y="hd2"/>
              </a:cxn>
              <a:cxn ang="10800000">
                <a:pos x="wd2" y="hd2"/>
              </a:cxn>
              <a:cxn ang="16200000">
                <a:pos x="wd2" y="hd2"/>
              </a:cxn>
            </a:cxnLst>
            <a:rect l="0" t="0" r="r" b="b"/>
            <a:pathLst>
              <a:path w="21600" h="21600" extrusionOk="0">
                <a:moveTo>
                  <a:pt x="3767" y="5419"/>
                </a:moveTo>
                <a:cubicBezTo>
                  <a:pt x="4051" y="5419"/>
                  <a:pt x="4271" y="5505"/>
                  <a:pt x="4428" y="5687"/>
                </a:cubicBezTo>
                <a:cubicBezTo>
                  <a:pt x="4586" y="5865"/>
                  <a:pt x="4701" y="6078"/>
                  <a:pt x="4766" y="6326"/>
                </a:cubicBezTo>
                <a:cubicBezTo>
                  <a:pt x="4835" y="6574"/>
                  <a:pt x="4879" y="6836"/>
                  <a:pt x="4893" y="7106"/>
                </a:cubicBezTo>
                <a:cubicBezTo>
                  <a:pt x="4910" y="7377"/>
                  <a:pt x="4917" y="7596"/>
                  <a:pt x="4917" y="7760"/>
                </a:cubicBezTo>
                <a:lnTo>
                  <a:pt x="4917" y="9856"/>
                </a:lnTo>
                <a:cubicBezTo>
                  <a:pt x="4809" y="9928"/>
                  <a:pt x="4720" y="10015"/>
                  <a:pt x="4646" y="10110"/>
                </a:cubicBezTo>
                <a:cubicBezTo>
                  <a:pt x="4574" y="10208"/>
                  <a:pt x="4468" y="10257"/>
                  <a:pt x="4329" y="10257"/>
                </a:cubicBezTo>
                <a:lnTo>
                  <a:pt x="561" y="10257"/>
                </a:lnTo>
                <a:cubicBezTo>
                  <a:pt x="439" y="10257"/>
                  <a:pt x="338" y="10208"/>
                  <a:pt x="256" y="10110"/>
                </a:cubicBezTo>
                <a:cubicBezTo>
                  <a:pt x="177" y="10015"/>
                  <a:pt x="93" y="9928"/>
                  <a:pt x="0" y="9856"/>
                </a:cubicBezTo>
                <a:lnTo>
                  <a:pt x="0" y="7760"/>
                </a:lnTo>
                <a:cubicBezTo>
                  <a:pt x="0" y="7596"/>
                  <a:pt x="4" y="7377"/>
                  <a:pt x="12" y="7106"/>
                </a:cubicBezTo>
                <a:cubicBezTo>
                  <a:pt x="19" y="6836"/>
                  <a:pt x="57" y="6574"/>
                  <a:pt x="124" y="6326"/>
                </a:cubicBezTo>
                <a:cubicBezTo>
                  <a:pt x="196" y="6078"/>
                  <a:pt x="309" y="5865"/>
                  <a:pt x="465" y="5687"/>
                </a:cubicBezTo>
                <a:cubicBezTo>
                  <a:pt x="624" y="5508"/>
                  <a:pt x="842" y="5419"/>
                  <a:pt x="1123" y="5419"/>
                </a:cubicBezTo>
                <a:cubicBezTo>
                  <a:pt x="782" y="5151"/>
                  <a:pt x="508" y="4803"/>
                  <a:pt x="304" y="4377"/>
                </a:cubicBezTo>
                <a:cubicBezTo>
                  <a:pt x="103" y="3950"/>
                  <a:pt x="0" y="3469"/>
                  <a:pt x="0" y="2937"/>
                </a:cubicBezTo>
                <a:cubicBezTo>
                  <a:pt x="0" y="2539"/>
                  <a:pt x="64" y="2162"/>
                  <a:pt x="189" y="1805"/>
                </a:cubicBezTo>
                <a:cubicBezTo>
                  <a:pt x="316" y="1448"/>
                  <a:pt x="491" y="1134"/>
                  <a:pt x="717" y="861"/>
                </a:cubicBezTo>
                <a:cubicBezTo>
                  <a:pt x="943" y="590"/>
                  <a:pt x="1207" y="380"/>
                  <a:pt x="1504" y="227"/>
                </a:cubicBezTo>
                <a:cubicBezTo>
                  <a:pt x="1804" y="77"/>
                  <a:pt x="2119" y="0"/>
                  <a:pt x="2445" y="0"/>
                </a:cubicBezTo>
                <a:cubicBezTo>
                  <a:pt x="2793" y="0"/>
                  <a:pt x="3115" y="77"/>
                  <a:pt x="3412" y="227"/>
                </a:cubicBezTo>
                <a:cubicBezTo>
                  <a:pt x="3712" y="380"/>
                  <a:pt x="3969" y="590"/>
                  <a:pt x="4188" y="861"/>
                </a:cubicBezTo>
                <a:cubicBezTo>
                  <a:pt x="4406" y="1134"/>
                  <a:pt x="4584" y="1448"/>
                  <a:pt x="4716" y="1805"/>
                </a:cubicBezTo>
                <a:cubicBezTo>
                  <a:pt x="4850" y="2162"/>
                  <a:pt x="4917" y="2539"/>
                  <a:pt x="4917" y="2937"/>
                </a:cubicBezTo>
                <a:cubicBezTo>
                  <a:pt x="4917" y="3458"/>
                  <a:pt x="4814" y="3939"/>
                  <a:pt x="4603" y="4371"/>
                </a:cubicBezTo>
                <a:cubicBezTo>
                  <a:pt x="4392" y="4800"/>
                  <a:pt x="4115" y="5151"/>
                  <a:pt x="3767" y="5419"/>
                </a:cubicBezTo>
                <a:moveTo>
                  <a:pt x="18166" y="12063"/>
                </a:moveTo>
                <a:cubicBezTo>
                  <a:pt x="18673" y="12605"/>
                  <a:pt x="19071" y="13143"/>
                  <a:pt x="19357" y="13670"/>
                </a:cubicBezTo>
                <a:cubicBezTo>
                  <a:pt x="19642" y="14197"/>
                  <a:pt x="19789" y="14802"/>
                  <a:pt x="19789" y="15481"/>
                </a:cubicBezTo>
                <a:lnTo>
                  <a:pt x="19789" y="20817"/>
                </a:lnTo>
                <a:cubicBezTo>
                  <a:pt x="19695" y="20869"/>
                  <a:pt x="19621" y="20932"/>
                  <a:pt x="19558" y="20996"/>
                </a:cubicBezTo>
                <a:cubicBezTo>
                  <a:pt x="19498" y="21062"/>
                  <a:pt x="19426" y="21123"/>
                  <a:pt x="19345" y="21192"/>
                </a:cubicBezTo>
                <a:cubicBezTo>
                  <a:pt x="19263" y="21252"/>
                  <a:pt x="19174" y="21318"/>
                  <a:pt x="19076" y="21387"/>
                </a:cubicBezTo>
                <a:cubicBezTo>
                  <a:pt x="18977" y="21456"/>
                  <a:pt x="18836" y="21529"/>
                  <a:pt x="18663" y="21600"/>
                </a:cubicBezTo>
                <a:lnTo>
                  <a:pt x="2942" y="21600"/>
                </a:lnTo>
                <a:cubicBezTo>
                  <a:pt x="2675" y="21600"/>
                  <a:pt x="2467" y="21500"/>
                  <a:pt x="2318" y="21292"/>
                </a:cubicBezTo>
                <a:cubicBezTo>
                  <a:pt x="2167" y="21082"/>
                  <a:pt x="2003" y="20927"/>
                  <a:pt x="1819" y="20817"/>
                </a:cubicBezTo>
                <a:lnTo>
                  <a:pt x="1819" y="15481"/>
                </a:lnTo>
                <a:cubicBezTo>
                  <a:pt x="1819" y="14764"/>
                  <a:pt x="1989" y="14128"/>
                  <a:pt x="2335" y="13572"/>
                </a:cubicBezTo>
                <a:cubicBezTo>
                  <a:pt x="2678" y="13019"/>
                  <a:pt x="3052" y="12512"/>
                  <a:pt x="3460" y="12063"/>
                </a:cubicBezTo>
                <a:cubicBezTo>
                  <a:pt x="3535" y="11971"/>
                  <a:pt x="3633" y="11870"/>
                  <a:pt x="3753" y="11767"/>
                </a:cubicBezTo>
                <a:cubicBezTo>
                  <a:pt x="3873" y="11660"/>
                  <a:pt x="4000" y="11591"/>
                  <a:pt x="4137" y="11554"/>
                </a:cubicBezTo>
                <a:cubicBezTo>
                  <a:pt x="4276" y="11496"/>
                  <a:pt x="4432" y="11467"/>
                  <a:pt x="4610" y="11456"/>
                </a:cubicBezTo>
                <a:cubicBezTo>
                  <a:pt x="4785" y="11447"/>
                  <a:pt x="4956" y="11424"/>
                  <a:pt x="5126" y="11389"/>
                </a:cubicBezTo>
                <a:cubicBezTo>
                  <a:pt x="5594" y="11300"/>
                  <a:pt x="6091" y="11211"/>
                  <a:pt x="6621" y="11122"/>
                </a:cubicBezTo>
                <a:cubicBezTo>
                  <a:pt x="7149" y="11035"/>
                  <a:pt x="7665" y="10946"/>
                  <a:pt x="8172" y="10854"/>
                </a:cubicBezTo>
                <a:cubicBezTo>
                  <a:pt x="7483" y="10326"/>
                  <a:pt x="6928" y="9632"/>
                  <a:pt x="6513" y="8762"/>
                </a:cubicBezTo>
                <a:cubicBezTo>
                  <a:pt x="6093" y="7896"/>
                  <a:pt x="5884" y="6940"/>
                  <a:pt x="5884" y="5903"/>
                </a:cubicBezTo>
                <a:cubicBezTo>
                  <a:pt x="5884" y="5097"/>
                  <a:pt x="6016" y="4331"/>
                  <a:pt x="6275" y="3608"/>
                </a:cubicBezTo>
                <a:cubicBezTo>
                  <a:pt x="6535" y="2885"/>
                  <a:pt x="6887" y="2260"/>
                  <a:pt x="7331" y="1733"/>
                </a:cubicBezTo>
                <a:cubicBezTo>
                  <a:pt x="7778" y="1203"/>
                  <a:pt x="8299" y="786"/>
                  <a:pt x="8894" y="472"/>
                </a:cubicBezTo>
                <a:cubicBezTo>
                  <a:pt x="9494" y="158"/>
                  <a:pt x="10125" y="3"/>
                  <a:pt x="10803" y="3"/>
                </a:cubicBezTo>
                <a:cubicBezTo>
                  <a:pt x="11477" y="3"/>
                  <a:pt x="12113" y="158"/>
                  <a:pt x="12711" y="472"/>
                </a:cubicBezTo>
                <a:cubicBezTo>
                  <a:pt x="13308" y="786"/>
                  <a:pt x="13827" y="1203"/>
                  <a:pt x="14273" y="1733"/>
                </a:cubicBezTo>
                <a:cubicBezTo>
                  <a:pt x="14717" y="2260"/>
                  <a:pt x="15068" y="2885"/>
                  <a:pt x="15329" y="3608"/>
                </a:cubicBezTo>
                <a:cubicBezTo>
                  <a:pt x="15591" y="4331"/>
                  <a:pt x="15720" y="5097"/>
                  <a:pt x="15720" y="5903"/>
                </a:cubicBezTo>
                <a:cubicBezTo>
                  <a:pt x="15720" y="6939"/>
                  <a:pt x="15514" y="7890"/>
                  <a:pt x="15101" y="8757"/>
                </a:cubicBezTo>
                <a:cubicBezTo>
                  <a:pt x="14686" y="9620"/>
                  <a:pt x="14129" y="10320"/>
                  <a:pt x="13433" y="10854"/>
                </a:cubicBezTo>
                <a:cubicBezTo>
                  <a:pt x="13937" y="10946"/>
                  <a:pt x="14453" y="11032"/>
                  <a:pt x="14979" y="11116"/>
                </a:cubicBezTo>
                <a:cubicBezTo>
                  <a:pt x="15505" y="11199"/>
                  <a:pt x="16006" y="11289"/>
                  <a:pt x="16479" y="11389"/>
                </a:cubicBezTo>
                <a:cubicBezTo>
                  <a:pt x="16654" y="11427"/>
                  <a:pt x="16827" y="11450"/>
                  <a:pt x="16995" y="11456"/>
                </a:cubicBezTo>
                <a:cubicBezTo>
                  <a:pt x="17163" y="11467"/>
                  <a:pt x="17324" y="11496"/>
                  <a:pt x="17468" y="11554"/>
                </a:cubicBezTo>
                <a:cubicBezTo>
                  <a:pt x="17604" y="11591"/>
                  <a:pt x="17732" y="11660"/>
                  <a:pt x="17852" y="11767"/>
                </a:cubicBezTo>
                <a:cubicBezTo>
                  <a:pt x="17967" y="11870"/>
                  <a:pt x="18075" y="11971"/>
                  <a:pt x="18166" y="12063"/>
                </a:cubicBezTo>
                <a:moveTo>
                  <a:pt x="20475" y="5419"/>
                </a:moveTo>
                <a:cubicBezTo>
                  <a:pt x="20758" y="5419"/>
                  <a:pt x="20974" y="5505"/>
                  <a:pt x="21125" y="5687"/>
                </a:cubicBezTo>
                <a:cubicBezTo>
                  <a:pt x="21272" y="5865"/>
                  <a:pt x="21382" y="6078"/>
                  <a:pt x="21449" y="6326"/>
                </a:cubicBezTo>
                <a:cubicBezTo>
                  <a:pt x="21521" y="6574"/>
                  <a:pt x="21562" y="6836"/>
                  <a:pt x="21577" y="7106"/>
                </a:cubicBezTo>
                <a:cubicBezTo>
                  <a:pt x="21593" y="7377"/>
                  <a:pt x="21600" y="7596"/>
                  <a:pt x="21600" y="7760"/>
                </a:cubicBezTo>
                <a:lnTo>
                  <a:pt x="21600" y="9856"/>
                </a:lnTo>
                <a:cubicBezTo>
                  <a:pt x="21509" y="9928"/>
                  <a:pt x="21423" y="10015"/>
                  <a:pt x="21341" y="10110"/>
                </a:cubicBezTo>
                <a:cubicBezTo>
                  <a:pt x="21262" y="10208"/>
                  <a:pt x="21159" y="10257"/>
                  <a:pt x="21037" y="10257"/>
                </a:cubicBezTo>
                <a:lnTo>
                  <a:pt x="17269" y="10257"/>
                </a:lnTo>
                <a:cubicBezTo>
                  <a:pt x="17132" y="10257"/>
                  <a:pt x="17024" y="10208"/>
                  <a:pt x="16954" y="10110"/>
                </a:cubicBezTo>
                <a:cubicBezTo>
                  <a:pt x="16880" y="10015"/>
                  <a:pt x="16791" y="9928"/>
                  <a:pt x="16683" y="9856"/>
                </a:cubicBezTo>
                <a:lnTo>
                  <a:pt x="16683" y="7760"/>
                </a:lnTo>
                <a:cubicBezTo>
                  <a:pt x="16683" y="7596"/>
                  <a:pt x="16693" y="7377"/>
                  <a:pt x="16707" y="7106"/>
                </a:cubicBezTo>
                <a:cubicBezTo>
                  <a:pt x="16721" y="6836"/>
                  <a:pt x="16767" y="6574"/>
                  <a:pt x="16837" y="6326"/>
                </a:cubicBezTo>
                <a:cubicBezTo>
                  <a:pt x="16913" y="6078"/>
                  <a:pt x="17024" y="5865"/>
                  <a:pt x="17184" y="5687"/>
                </a:cubicBezTo>
                <a:cubicBezTo>
                  <a:pt x="17338" y="5508"/>
                  <a:pt x="17557" y="5419"/>
                  <a:pt x="17830" y="5419"/>
                </a:cubicBezTo>
                <a:cubicBezTo>
                  <a:pt x="17489" y="5151"/>
                  <a:pt x="17211" y="4803"/>
                  <a:pt x="17000" y="4377"/>
                </a:cubicBezTo>
                <a:cubicBezTo>
                  <a:pt x="16789" y="3950"/>
                  <a:pt x="16683" y="3469"/>
                  <a:pt x="16683" y="2937"/>
                </a:cubicBezTo>
                <a:cubicBezTo>
                  <a:pt x="16683" y="2539"/>
                  <a:pt x="16745" y="2162"/>
                  <a:pt x="16873" y="1805"/>
                </a:cubicBezTo>
                <a:cubicBezTo>
                  <a:pt x="17000" y="1448"/>
                  <a:pt x="17175" y="1134"/>
                  <a:pt x="17401" y="861"/>
                </a:cubicBezTo>
                <a:cubicBezTo>
                  <a:pt x="17626" y="590"/>
                  <a:pt x="17890" y="380"/>
                  <a:pt x="18188" y="227"/>
                </a:cubicBezTo>
                <a:cubicBezTo>
                  <a:pt x="18488" y="77"/>
                  <a:pt x="18809" y="0"/>
                  <a:pt x="19153" y="0"/>
                </a:cubicBezTo>
                <a:cubicBezTo>
                  <a:pt x="19481" y="0"/>
                  <a:pt x="19796" y="77"/>
                  <a:pt x="20096" y="227"/>
                </a:cubicBezTo>
                <a:cubicBezTo>
                  <a:pt x="20396" y="380"/>
                  <a:pt x="20657" y="590"/>
                  <a:pt x="20883" y="861"/>
                </a:cubicBezTo>
                <a:cubicBezTo>
                  <a:pt x="21109" y="1134"/>
                  <a:pt x="21286" y="1448"/>
                  <a:pt x="21413" y="1805"/>
                </a:cubicBezTo>
                <a:cubicBezTo>
                  <a:pt x="21538" y="2162"/>
                  <a:pt x="21600" y="2539"/>
                  <a:pt x="21600" y="2937"/>
                </a:cubicBezTo>
                <a:cubicBezTo>
                  <a:pt x="21600" y="3458"/>
                  <a:pt x="21500" y="3939"/>
                  <a:pt x="21296" y="4371"/>
                </a:cubicBezTo>
                <a:cubicBezTo>
                  <a:pt x="21094" y="4800"/>
                  <a:pt x="20821" y="5151"/>
                  <a:pt x="20475" y="5419"/>
                </a:cubicBezTo>
              </a:path>
            </a:pathLst>
          </a:custGeom>
          <a:solidFill>
            <a:srgbClr val="FFFFFF"/>
          </a:solidFill>
          <a:ln w="12700">
            <a:miter lim="400000"/>
            <a:tailEnd type="triangle"/>
          </a:ln>
        </p:spPr>
        <p:txBody>
          <a:bodyPr lIns="45719" rIns="45719" anchor="ctr"/>
          <a:lstStyle/>
          <a:p>
            <a:pPr marL="0" marR="0" lvl="0" indent="0" algn="l" defTabSz="456565" rtl="0" eaLnBrk="1" fontAlgn="auto" latinLnBrk="0" hangingPunct="1">
              <a:lnSpc>
                <a:spcPct val="120000"/>
              </a:lnSpc>
              <a:spcBef>
                <a:spcPts val="0"/>
              </a:spcBef>
              <a:spcAft>
                <a:spcPts val="0"/>
              </a:spcAft>
              <a:buClrTx/>
              <a:buSzTx/>
              <a:buFontTx/>
              <a:buNone/>
              <a:defRPr sz="3600">
                <a:solidFill>
                  <a:srgbClr val="44CEB9"/>
                </a:solidFill>
                <a:effectLst>
                  <a:outerShdw blurRad="38100" dist="38100" dir="2700000" rotWithShape="0">
                    <a:srgbClr val="000000"/>
                  </a:outerShdw>
                </a:effectLst>
                <a:latin typeface="Gill Sans" panose="020B0502020104020203"/>
                <a:ea typeface="Gill Sans" panose="020B0502020104020203"/>
                <a:cs typeface="Gill Sans" panose="020B0502020104020203"/>
                <a:sym typeface="Gill Sans" panose="020B0502020104020203"/>
              </a:defRPr>
            </a:pPr>
            <a:endParaRPr kumimoji="0" sz="3600" b="0" i="0" u="none" strike="noStrike" kern="1200" cap="none" spc="0" normalizeH="0" baseline="0" noProof="0">
              <a:ln>
                <a:noFill/>
              </a:ln>
              <a:solidFill>
                <a:srgbClr val="44CEB9"/>
              </a:solidFill>
              <a:effectLst>
                <a:outerShdw blurRad="38100" dist="38100" dir="2700000" rotWithShape="0">
                  <a:srgbClr val="000000"/>
                </a:outerShdw>
              </a:effectLst>
              <a:uLnTx/>
              <a:uFillTx/>
              <a:latin typeface="微软雅黑" panose="020B0503020204020204" charset="-122"/>
              <a:ea typeface="微软雅黑" panose="020B0503020204020204" charset="-122"/>
              <a:sym typeface="Gill Sans" panose="020B0502020104020203"/>
            </a:endParaRPr>
          </a:p>
        </p:txBody>
      </p:sp>
      <p:pic>
        <p:nvPicPr>
          <p:cNvPr id="2097246" name="图片 3"/>
          <p:cNvPicPr>
            <a:picLocks noChangeAspect="1"/>
          </p:cNvPicPr>
          <p:nvPr/>
        </p:nvPicPr>
        <p:blipFill>
          <a:blip r:embed="rId29"/>
          <a:stretch>
            <a:fillRect/>
          </a:stretch>
        </p:blipFill>
        <p:spPr>
          <a:xfrm>
            <a:off x="5732777" y="3402598"/>
            <a:ext cx="836601" cy="648071"/>
          </a:xfrm>
          <a:prstGeom prst="rect">
            <a:avLst/>
          </a:prstGeom>
        </p:spPr>
      </p:pic>
      <p:pic>
        <p:nvPicPr>
          <p:cNvPr id="2097247" name="图片 4" descr="303b32313538373937393bc9a8c3e8b5c7c2bc"/>
          <p:cNvPicPr>
            <a:picLocks noChangeAspect="1"/>
          </p:cNvPicPr>
          <p:nvPr/>
        </p:nvPicPr>
        <p:blipFill>
          <a:blip r:embed="rId31"/>
          <a:stretch>
            <a:fillRect/>
          </a:stretch>
        </p:blipFill>
        <p:spPr>
          <a:xfrm>
            <a:off x="6747850" y="5018237"/>
            <a:ext cx="509905" cy="509905"/>
          </a:xfrm>
          <a:prstGeom prst="rect">
            <a:avLst/>
          </a:prstGeom>
        </p:spPr>
      </p:pic>
      <p:pic>
        <p:nvPicPr>
          <p:cNvPr id="2097248" name="图片 6" descr="32313534383039323b32313534383038383bbcc7c2bc"/>
          <p:cNvPicPr>
            <a:picLocks noChangeAspect="1"/>
          </p:cNvPicPr>
          <p:nvPr/>
        </p:nvPicPr>
        <p:blipFill>
          <a:blip r:embed="rId32"/>
          <a:stretch>
            <a:fillRect/>
          </a:stretch>
        </p:blipFill>
        <p:spPr>
          <a:xfrm>
            <a:off x="4208780" y="3088703"/>
            <a:ext cx="502285" cy="502285"/>
          </a:xfrm>
          <a:prstGeom prst="rect">
            <a:avLst/>
          </a:prstGeom>
        </p:spPr>
      </p:pic>
      <p:grpSp>
        <p:nvGrpSpPr>
          <p:cNvPr id="120" name="组合 7"/>
          <p:cNvGrpSpPr/>
          <p:nvPr/>
        </p:nvGrpSpPr>
        <p:grpSpPr>
          <a:xfrm>
            <a:off x="9009312" y="418332"/>
            <a:ext cx="3182688" cy="429683"/>
            <a:chOff x="9009312" y="188640"/>
            <a:chExt cx="3182688" cy="429683"/>
          </a:xfrm>
        </p:grpSpPr>
        <p:cxnSp>
          <p:nvCxnSpPr>
            <p:cNvPr id="3145775"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49" name="图片 22"/>
            <p:cNvPicPr>
              <a:picLocks noChangeAspect="1"/>
            </p:cNvPicPr>
            <p:nvPr/>
          </p:nvPicPr>
          <p:blipFill>
            <a:blip r:embed="rId33"/>
            <a:stretch>
              <a:fillRect/>
            </a:stretch>
          </p:blipFill>
          <p:spPr>
            <a:xfrm>
              <a:off x="10392000" y="188640"/>
              <a:ext cx="1800000" cy="429683"/>
            </a:xfrm>
            <a:prstGeom prst="rect">
              <a:avLst/>
            </a:prstGeom>
          </p:spPr>
        </p:pic>
        <p:pic>
          <p:nvPicPr>
            <p:cNvPr id="2097250" name="pasted-image.pdf"/>
            <p:cNvPicPr>
              <a:picLocks noChangeAspect="1"/>
            </p:cNvPicPr>
            <p:nvPr/>
          </p:nvPicPr>
          <p:blipFill>
            <a:blip r:embed="rId34" cstate="print"/>
            <a:srcRect/>
            <a:stretch>
              <a:fillRect/>
            </a:stretch>
          </p:blipFill>
          <p:spPr bwMode="auto">
            <a:xfrm>
              <a:off x="9009312" y="300161"/>
              <a:ext cx="1193119" cy="248876"/>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51" name="图像"/>
          <p:cNvPicPr/>
          <p:nvPr/>
        </p:nvPicPr>
        <p:blipFill>
          <a:blip r:embed="rId3"/>
          <a:stretch>
            <a:fillRect/>
          </a:stretch>
        </p:blipFill>
        <p:spPr>
          <a:xfrm>
            <a:off x="0" y="0"/>
            <a:ext cx="12192000" cy="6858000"/>
          </a:xfrm>
          <a:prstGeom prst="rect">
            <a:avLst/>
          </a:prstGeom>
          <a:ln w="12700">
            <a:miter/>
          </a:ln>
        </p:spPr>
      </p:pic>
      <p:sp>
        <p:nvSpPr>
          <p:cNvPr id="1048766" name="矩形 7"/>
          <p:cNvSpPr/>
          <p:nvPr/>
        </p:nvSpPr>
        <p:spPr>
          <a:xfrm>
            <a:off x="1127448" y="2905780"/>
            <a:ext cx="3057247" cy="523220"/>
          </a:xfrm>
          <a:prstGeom prst="rect">
            <a:avLst/>
          </a:prstGeom>
        </p:spPr>
        <p:txBody>
          <a:bodyPr wrap="none">
            <a:spAutoFit/>
          </a:bodyPr>
          <a:lstStyle/>
          <a:p>
            <a:r>
              <a:rPr lang="zh-CN" altLang="en-US" sz="2800" b="1" dirty="0">
                <a:solidFill>
                  <a:srgbClr val="238EF5"/>
                </a:solidFill>
                <a:latin typeface="微软雅黑" panose="020B0503020204020204" charset="-122"/>
                <a:ea typeface="微软雅黑" panose="020B0503020204020204" charset="-122"/>
              </a:rPr>
              <a:t>成员使用企业邮箱</a:t>
            </a:r>
          </a:p>
        </p:txBody>
      </p:sp>
      <p:grpSp>
        <p:nvGrpSpPr>
          <p:cNvPr id="122" name="组合 8"/>
          <p:cNvGrpSpPr/>
          <p:nvPr/>
        </p:nvGrpSpPr>
        <p:grpSpPr>
          <a:xfrm>
            <a:off x="9009312" y="418332"/>
            <a:ext cx="3182688" cy="429683"/>
            <a:chOff x="9009312" y="188640"/>
            <a:chExt cx="3182688" cy="429683"/>
          </a:xfrm>
        </p:grpSpPr>
        <p:cxnSp>
          <p:nvCxnSpPr>
            <p:cNvPr id="3145776"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52" name="图片 10"/>
            <p:cNvPicPr>
              <a:picLocks noChangeAspect="1"/>
            </p:cNvPicPr>
            <p:nvPr/>
          </p:nvPicPr>
          <p:blipFill>
            <a:blip r:embed="rId4"/>
            <a:stretch>
              <a:fillRect/>
            </a:stretch>
          </p:blipFill>
          <p:spPr>
            <a:xfrm>
              <a:off x="10392000" y="188640"/>
              <a:ext cx="1800000" cy="429683"/>
            </a:xfrm>
            <a:prstGeom prst="rect">
              <a:avLst/>
            </a:prstGeom>
          </p:spPr>
        </p:pic>
        <p:pic>
          <p:nvPicPr>
            <p:cNvPr id="2097253" name="pasted-image.pdf"/>
            <p:cNvPicPr>
              <a:picLocks noChangeAspect="1"/>
            </p:cNvPicPr>
            <p:nvPr/>
          </p:nvPicPr>
          <p:blipFill>
            <a:blip r:embed="rId5" cstate="print"/>
            <a:srcRect/>
            <a:stretch>
              <a:fillRect/>
            </a:stretch>
          </p:blipFill>
          <p:spPr bwMode="auto">
            <a:xfrm>
              <a:off x="9009312" y="300161"/>
              <a:ext cx="1193119" cy="248876"/>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54"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768" name="矩形 5"/>
          <p:cNvSpPr/>
          <p:nvPr/>
        </p:nvSpPr>
        <p:spPr>
          <a:xfrm>
            <a:off x="551384" y="404664"/>
            <a:ext cx="2954655"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账号启用与密码设置</a:t>
            </a:r>
          </a:p>
        </p:txBody>
      </p:sp>
      <p:grpSp>
        <p:nvGrpSpPr>
          <p:cNvPr id="126" name="组合 8"/>
          <p:cNvGrpSpPr/>
          <p:nvPr/>
        </p:nvGrpSpPr>
        <p:grpSpPr>
          <a:xfrm>
            <a:off x="9009312" y="418332"/>
            <a:ext cx="3182688" cy="429683"/>
            <a:chOff x="9009312" y="188640"/>
            <a:chExt cx="3182688" cy="429683"/>
          </a:xfrm>
        </p:grpSpPr>
        <p:cxnSp>
          <p:nvCxnSpPr>
            <p:cNvPr id="3145777"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55"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256"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sp>
        <p:nvSpPr>
          <p:cNvPr id="1048769" name="文本框 14"/>
          <p:cNvSpPr txBox="1"/>
          <p:nvPr/>
        </p:nvSpPr>
        <p:spPr>
          <a:xfrm>
            <a:off x="1359301" y="5673427"/>
            <a:ext cx="2954655" cy="613694"/>
          </a:xfrm>
          <a:prstGeom prst="rect">
            <a:avLst/>
          </a:prstGeom>
          <a:noFill/>
        </p:spPr>
        <p:txBody>
          <a:bodyPr wrap="square" rtlCol="0">
            <a:spAutoFit/>
          </a:bodyPr>
          <a:lstStyle/>
          <a:p>
            <a:pPr>
              <a:lnSpc>
                <a:spcPct val="150000"/>
              </a:lnSpc>
            </a:pPr>
            <a:r>
              <a:rPr lang="zh-CN" altLang="en-US" sz="1200" dirty="0">
                <a:latin typeface="微软雅黑" panose="020B0503020204020204" charset="-122"/>
                <a:ea typeface="微软雅黑" panose="020B0503020204020204" charset="-122"/>
              </a:rPr>
              <a:t>管理员配置账号后，成员可直接在企业微信导航栏使用企业邮箱</a:t>
            </a:r>
            <a:endParaRPr lang="en-US" altLang="zh-CN" sz="1200" dirty="0">
              <a:latin typeface="微软雅黑" panose="020B0503020204020204" charset="-122"/>
              <a:ea typeface="微软雅黑" panose="020B0503020204020204" charset="-122"/>
            </a:endParaRPr>
          </a:p>
        </p:txBody>
      </p:sp>
      <p:sp>
        <p:nvSpPr>
          <p:cNvPr id="1048770" name="矩形 15"/>
          <p:cNvSpPr/>
          <p:nvPr/>
        </p:nvSpPr>
        <p:spPr>
          <a:xfrm>
            <a:off x="1359301" y="5296016"/>
            <a:ext cx="1656184" cy="377411"/>
          </a:xfrm>
          <a:prstGeom prst="rect">
            <a:avLst/>
          </a:prstGeom>
        </p:spPr>
        <p:txBody>
          <a:bodyPr wrap="square">
            <a:spAutoFit/>
          </a:bodyPr>
          <a:lstStyle/>
          <a:p>
            <a:pPr>
              <a:lnSpc>
                <a:spcPct val="150000"/>
              </a:lnSpc>
            </a:pPr>
            <a:r>
              <a:rPr lang="zh-CN" altLang="en-US" sz="1400" b="1" dirty="0">
                <a:solidFill>
                  <a:srgbClr val="238EF5"/>
                </a:solidFill>
                <a:latin typeface="微软雅黑" panose="020B0503020204020204" charset="-122"/>
                <a:ea typeface="微软雅黑" panose="020B0503020204020204" charset="-122"/>
              </a:rPr>
              <a:t>在企业微信使用</a:t>
            </a:r>
            <a:endParaRPr lang="en-US" altLang="zh-CN" sz="1400" b="1" dirty="0">
              <a:solidFill>
                <a:srgbClr val="238EF5"/>
              </a:solidFill>
              <a:latin typeface="微软雅黑" panose="020B0503020204020204" charset="-122"/>
              <a:ea typeface="微软雅黑" panose="020B0503020204020204" charset="-122"/>
            </a:endParaRPr>
          </a:p>
        </p:txBody>
      </p:sp>
      <p:pic>
        <p:nvPicPr>
          <p:cNvPr id="2097257" name="图片 2"/>
          <p:cNvPicPr>
            <a:picLocks noChangeAspect="1"/>
          </p:cNvPicPr>
          <p:nvPr/>
        </p:nvPicPr>
        <p:blipFill>
          <a:blip r:embed="rId5"/>
          <a:stretch>
            <a:fillRect/>
          </a:stretch>
        </p:blipFill>
        <p:spPr>
          <a:xfrm>
            <a:off x="5303912" y="1900140"/>
            <a:ext cx="5665773" cy="3057719"/>
          </a:xfrm>
          <a:prstGeom prst="rect">
            <a:avLst/>
          </a:prstGeom>
          <a:ln>
            <a:noFill/>
          </a:ln>
          <a:effectLst>
            <a:outerShdw blurRad="292100" dist="139700" dir="2700000" algn="tl" rotWithShape="0">
              <a:srgbClr val="333333">
                <a:alpha val="65000"/>
              </a:srgbClr>
            </a:outerShdw>
          </a:effectLst>
        </p:spPr>
      </p:pic>
      <p:sp>
        <p:nvSpPr>
          <p:cNvPr id="1048771" name="文本框 17"/>
          <p:cNvSpPr txBox="1"/>
          <p:nvPr/>
        </p:nvSpPr>
        <p:spPr>
          <a:xfrm>
            <a:off x="5303912" y="5673427"/>
            <a:ext cx="4608512" cy="890693"/>
          </a:xfrm>
          <a:prstGeom prst="rect">
            <a:avLst/>
          </a:prstGeom>
          <a:noFill/>
        </p:spPr>
        <p:txBody>
          <a:bodyPr wrap="square" rtlCol="0">
            <a:spAutoFit/>
          </a:bodyPr>
          <a:lstStyle/>
          <a:p>
            <a:pPr>
              <a:lnSpc>
                <a:spcPct val="150000"/>
              </a:lnSpc>
            </a:pPr>
            <a:r>
              <a:rPr lang="en-US" altLang="zh-CN" sz="1200" dirty="0">
                <a:latin typeface="微软雅黑" panose="020B0503020204020204" charset="-122"/>
                <a:ea typeface="微软雅黑" panose="020B0503020204020204" charset="-122"/>
              </a:rPr>
              <a:t>1</a:t>
            </a:r>
            <a:r>
              <a:rPr lang="zh-CN" altLang="en-US" sz="1200" dirty="0">
                <a:latin typeface="微软雅黑" panose="020B0503020204020204" charset="-122"/>
                <a:ea typeface="微软雅黑" panose="020B0503020204020204" charset="-122"/>
              </a:rPr>
              <a:t>、初次使用需要用微信</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企业微信扫码，或手机号验证码登录</a:t>
            </a:r>
            <a:endParaRPr lang="en-US" altLang="zh-CN" sz="1200" dirty="0">
              <a:latin typeface="微软雅黑" panose="020B0503020204020204" charset="-122"/>
              <a:ea typeface="微软雅黑" panose="020B0503020204020204" charset="-122"/>
            </a:endParaRPr>
          </a:p>
          <a:p>
            <a:pPr>
              <a:lnSpc>
                <a:spcPct val="150000"/>
              </a:lnSpc>
            </a:pPr>
            <a:r>
              <a:rPr lang="en-US" altLang="zh-CN" sz="1200" dirty="0">
                <a:latin typeface="微软雅黑" panose="020B0503020204020204" charset="-122"/>
                <a:ea typeface="微软雅黑" panose="020B0503020204020204" charset="-122"/>
              </a:rPr>
              <a:t>2</a:t>
            </a:r>
            <a:r>
              <a:rPr lang="zh-CN" altLang="en-US" sz="1200" dirty="0">
                <a:latin typeface="微软雅黑" panose="020B0503020204020204" charset="-122"/>
                <a:ea typeface="微软雅黑" panose="020B0503020204020204" charset="-122"/>
              </a:rPr>
              <a:t>、初次登录后，在“设置</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帐户</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帐户安全”，可设置或修改密码</a:t>
            </a:r>
            <a:endParaRPr lang="en-US" altLang="zh-CN" sz="1200" dirty="0">
              <a:latin typeface="微软雅黑" panose="020B0503020204020204" charset="-122"/>
              <a:ea typeface="微软雅黑" panose="020B0503020204020204" charset="-122"/>
            </a:endParaRPr>
          </a:p>
          <a:p>
            <a:pPr>
              <a:lnSpc>
                <a:spcPct val="150000"/>
              </a:lnSpc>
            </a:pPr>
            <a:r>
              <a:rPr lang="en-US" altLang="zh-CN" sz="1200" dirty="0">
                <a:latin typeface="微软雅黑" panose="020B0503020204020204" charset="-122"/>
                <a:ea typeface="微软雅黑" panose="020B0503020204020204" charset="-122"/>
              </a:rPr>
              <a:t>3</a:t>
            </a:r>
            <a:r>
              <a:rPr lang="zh-CN" altLang="en-US" sz="1200" dirty="0">
                <a:latin typeface="微软雅黑" panose="020B0503020204020204" charset="-122"/>
                <a:ea typeface="微软雅黑" panose="020B0503020204020204" charset="-122"/>
              </a:rPr>
              <a:t>、按需配置客户端收发</a:t>
            </a:r>
            <a:endParaRPr lang="en-US" altLang="zh-CN" sz="1200" dirty="0">
              <a:latin typeface="微软雅黑" panose="020B0503020204020204" charset="-122"/>
              <a:ea typeface="微软雅黑" panose="020B0503020204020204" charset="-122"/>
            </a:endParaRPr>
          </a:p>
        </p:txBody>
      </p:sp>
      <p:sp>
        <p:nvSpPr>
          <p:cNvPr id="1048772" name="矩形 20"/>
          <p:cNvSpPr/>
          <p:nvPr/>
        </p:nvSpPr>
        <p:spPr>
          <a:xfrm>
            <a:off x="5303912" y="5296016"/>
            <a:ext cx="1656184" cy="377411"/>
          </a:xfrm>
          <a:prstGeom prst="rect">
            <a:avLst/>
          </a:prstGeom>
        </p:spPr>
        <p:txBody>
          <a:bodyPr wrap="square">
            <a:spAutoFit/>
          </a:bodyPr>
          <a:lstStyle/>
          <a:p>
            <a:pPr>
              <a:lnSpc>
                <a:spcPct val="150000"/>
              </a:lnSpc>
            </a:pPr>
            <a:r>
              <a:rPr lang="zh-CN" altLang="en-US" sz="1400" b="1" dirty="0">
                <a:solidFill>
                  <a:srgbClr val="238EF5"/>
                </a:solidFill>
                <a:latin typeface="微软雅黑" panose="020B0503020204020204" charset="-122"/>
                <a:ea typeface="微软雅黑" panose="020B0503020204020204" charset="-122"/>
              </a:rPr>
              <a:t>在</a:t>
            </a:r>
            <a:r>
              <a:rPr lang="en-US" altLang="zh-CN" sz="1400" b="1" dirty="0">
                <a:solidFill>
                  <a:srgbClr val="238EF5"/>
                </a:solidFill>
                <a:latin typeface="微软雅黑" panose="020B0503020204020204" charset="-122"/>
                <a:ea typeface="微软雅黑" panose="020B0503020204020204" charset="-122"/>
              </a:rPr>
              <a:t>web</a:t>
            </a:r>
            <a:r>
              <a:rPr lang="zh-CN" altLang="en-US" sz="1400" b="1" dirty="0">
                <a:solidFill>
                  <a:srgbClr val="238EF5"/>
                </a:solidFill>
                <a:latin typeface="微软雅黑" panose="020B0503020204020204" charset="-122"/>
                <a:ea typeface="微软雅黑" panose="020B0503020204020204" charset="-122"/>
              </a:rPr>
              <a:t>端使用</a:t>
            </a:r>
            <a:endParaRPr lang="en-US" altLang="zh-CN" sz="1400" b="1" dirty="0">
              <a:solidFill>
                <a:srgbClr val="238EF5"/>
              </a:solidFill>
              <a:latin typeface="微软雅黑" panose="020B0503020204020204" charset="-122"/>
              <a:ea typeface="微软雅黑" panose="020B0503020204020204" charset="-122"/>
            </a:endParaRPr>
          </a:p>
        </p:txBody>
      </p:sp>
      <p:pic>
        <p:nvPicPr>
          <p:cNvPr id="2097258" name="图片 1"/>
          <p:cNvPicPr>
            <a:picLocks noChangeAspect="1"/>
          </p:cNvPicPr>
          <p:nvPr/>
        </p:nvPicPr>
        <p:blipFill>
          <a:blip r:embed="rId6"/>
          <a:stretch>
            <a:fillRect/>
          </a:stretch>
        </p:blipFill>
        <p:spPr>
          <a:xfrm>
            <a:off x="1372756" y="1148425"/>
            <a:ext cx="2133283" cy="380943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59" name="图像" descr="图像"/>
          <p:cNvPicPr>
            <a:picLocks noChangeAspect="1"/>
          </p:cNvPicPr>
          <p:nvPr/>
        </p:nvPicPr>
        <p:blipFill>
          <a:blip r:embed="rId4"/>
          <a:stretch>
            <a:fillRect/>
          </a:stretch>
        </p:blipFill>
        <p:spPr>
          <a:xfrm>
            <a:off x="407368" y="418332"/>
            <a:ext cx="45719" cy="434331"/>
          </a:xfrm>
          <a:prstGeom prst="rect">
            <a:avLst/>
          </a:prstGeom>
          <a:ln w="12700" cap="flat">
            <a:noFill/>
            <a:miter lim="400000"/>
            <a:headEnd/>
            <a:tailEnd/>
          </a:ln>
          <a:effectLst/>
        </p:spPr>
      </p:pic>
      <p:sp>
        <p:nvSpPr>
          <p:cNvPr id="1048773" name="矩形 5"/>
          <p:cNvSpPr/>
          <p:nvPr/>
        </p:nvSpPr>
        <p:spPr>
          <a:xfrm>
            <a:off x="551384" y="404664"/>
            <a:ext cx="2912977"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用户使用功能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概览</a:t>
            </a:r>
          </a:p>
        </p:txBody>
      </p:sp>
      <p:grpSp>
        <p:nvGrpSpPr>
          <p:cNvPr id="128" name="组合 8"/>
          <p:cNvGrpSpPr/>
          <p:nvPr/>
        </p:nvGrpSpPr>
        <p:grpSpPr>
          <a:xfrm>
            <a:off x="9009312" y="418332"/>
            <a:ext cx="3182688" cy="429683"/>
            <a:chOff x="9009312" y="188640"/>
            <a:chExt cx="3182688" cy="429683"/>
          </a:xfrm>
        </p:grpSpPr>
        <p:cxnSp>
          <p:nvCxnSpPr>
            <p:cNvPr id="3145778"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60" name="图片 10"/>
            <p:cNvPicPr>
              <a:picLocks noChangeAspect="1"/>
            </p:cNvPicPr>
            <p:nvPr/>
          </p:nvPicPr>
          <p:blipFill>
            <a:blip r:embed="rId5"/>
            <a:stretch>
              <a:fillRect/>
            </a:stretch>
          </p:blipFill>
          <p:spPr>
            <a:xfrm>
              <a:off x="10392000" y="188640"/>
              <a:ext cx="1800000" cy="429683"/>
            </a:xfrm>
            <a:prstGeom prst="rect">
              <a:avLst/>
            </a:prstGeom>
          </p:spPr>
        </p:pic>
        <p:pic>
          <p:nvPicPr>
            <p:cNvPr id="2097261" name="pasted-image.pdf"/>
            <p:cNvPicPr>
              <a:picLocks noChangeAspect="1"/>
            </p:cNvPicPr>
            <p:nvPr/>
          </p:nvPicPr>
          <p:blipFill>
            <a:blip r:embed="rId6" cstate="print"/>
            <a:srcRect/>
            <a:stretch>
              <a:fillRect/>
            </a:stretch>
          </p:blipFill>
          <p:spPr bwMode="auto">
            <a:xfrm>
              <a:off x="9009312" y="300161"/>
              <a:ext cx="1193119" cy="248876"/>
            </a:xfrm>
            <a:prstGeom prst="rect">
              <a:avLst/>
            </a:prstGeom>
            <a:noFill/>
            <a:ln>
              <a:noFill/>
            </a:ln>
          </p:spPr>
        </p:pic>
      </p:grpSp>
      <p:graphicFrame>
        <p:nvGraphicFramePr>
          <p:cNvPr id="4194307" name="内容占位符 3"/>
          <p:cNvGraphicFramePr/>
          <p:nvPr>
            <p:custDataLst>
              <p:tags r:id="rId1"/>
            </p:custDataLst>
          </p:nvPr>
        </p:nvGraphicFramePr>
        <p:xfrm>
          <a:off x="2135598" y="1644031"/>
          <a:ext cx="9433010" cy="4683120"/>
        </p:xfrm>
        <a:graphic>
          <a:graphicData uri="http://schemas.openxmlformats.org/drawingml/2006/table">
            <a:tbl>
              <a:tblPr firstRow="1" bandRow="1">
                <a:tableStyleId>{69CF1AB2-1976-4502-BF36-3FF5EA218861}</a:tableStyleId>
              </a:tblPr>
              <a:tblGrid>
                <a:gridCol w="4536466">
                  <a:extLst>
                    <a:ext uri="{9D8B030D-6E8A-4147-A177-3AD203B41FA5}">
                      <a16:colId xmlns:a16="http://schemas.microsoft.com/office/drawing/2014/main" val="20000"/>
                    </a:ext>
                  </a:extLst>
                </a:gridCol>
                <a:gridCol w="4896544">
                  <a:extLst>
                    <a:ext uri="{9D8B030D-6E8A-4147-A177-3AD203B41FA5}">
                      <a16:colId xmlns:a16="http://schemas.microsoft.com/office/drawing/2014/main" val="20001"/>
                    </a:ext>
                  </a:extLst>
                </a:gridCol>
              </a:tblGrid>
              <a:tr h="780520">
                <a:tc>
                  <a:txBody>
                    <a:bodyPr/>
                    <a:lstStyle/>
                    <a:p>
                      <a:pPr>
                        <a:lnSpc>
                          <a:spcPct val="150000"/>
                        </a:lnSpc>
                      </a:pPr>
                      <a:r>
                        <a:rPr lang="zh-CN" altLang="en-US" sz="1400" b="1" dirty="0">
                          <a:solidFill>
                            <a:schemeClr val="tx1">
                              <a:lumMod val="95000"/>
                              <a:lumOff val="5000"/>
                            </a:schemeClr>
                          </a:solidFill>
                          <a:latin typeface="微软雅黑" panose="020B0503020204020204" charset="-122"/>
                          <a:ea typeface="微软雅黑" panose="020B0503020204020204" charset="-122"/>
                        </a:rPr>
                        <a:t>无限邮箱容量</a:t>
                      </a:r>
                      <a:endParaRPr lang="en-US" altLang="zh-CN" sz="1400" b="1" dirty="0">
                        <a:solidFill>
                          <a:schemeClr val="tx1">
                            <a:lumMod val="95000"/>
                            <a:lumOff val="5000"/>
                          </a:schemeClr>
                        </a:solidFill>
                        <a:latin typeface="微软雅黑" panose="020B0503020204020204" charset="-122"/>
                        <a:ea typeface="微软雅黑" panose="020B0503020204020204" charset="-122"/>
                      </a:endParaRPr>
                    </a:p>
                    <a:p>
                      <a:pPr>
                        <a:lnSpc>
                          <a:spcPct val="150000"/>
                        </a:lnSpc>
                      </a:pPr>
                      <a:r>
                        <a:rPr lang="en-US" altLang="zh-CN" sz="1200" b="0" kern="1200" dirty="0">
                          <a:solidFill>
                            <a:schemeClr val="tx1">
                              <a:lumMod val="95000"/>
                              <a:lumOff val="5000"/>
                            </a:schemeClr>
                          </a:solidFill>
                          <a:effectLst/>
                          <a:latin typeface="微软雅黑" panose="020B0503020204020204" charset="-122"/>
                          <a:ea typeface="微软雅黑" panose="020B0503020204020204" charset="-122"/>
                        </a:rPr>
                        <a:t>VIP</a:t>
                      </a:r>
                      <a:r>
                        <a:rPr lang="zh-CN" altLang="en-US" sz="1200" b="0" kern="1200" dirty="0">
                          <a:solidFill>
                            <a:schemeClr val="tx1">
                              <a:lumMod val="95000"/>
                              <a:lumOff val="5000"/>
                            </a:schemeClr>
                          </a:solidFill>
                          <a:effectLst/>
                          <a:latin typeface="微软雅黑" panose="020B0503020204020204" charset="-122"/>
                          <a:ea typeface="微软雅黑" panose="020B0503020204020204" charset="-122"/>
                        </a:rPr>
                        <a:t>账号无限容量，基础版</a:t>
                      </a:r>
                      <a:r>
                        <a:rPr lang="en-US" altLang="zh-CN" sz="1200" b="0" kern="1200" dirty="0">
                          <a:solidFill>
                            <a:schemeClr val="tx1">
                              <a:lumMod val="95000"/>
                              <a:lumOff val="5000"/>
                            </a:schemeClr>
                          </a:solidFill>
                          <a:effectLst/>
                          <a:latin typeface="微软雅黑" panose="020B0503020204020204" charset="-122"/>
                          <a:ea typeface="微软雅黑" panose="020B0503020204020204" charset="-122"/>
                        </a:rPr>
                        <a:t>1G</a:t>
                      </a:r>
                      <a:r>
                        <a:rPr lang="zh-CN" altLang="en-US" sz="1200" b="0" kern="1200" dirty="0">
                          <a:solidFill>
                            <a:schemeClr val="tx1">
                              <a:lumMod val="95000"/>
                              <a:lumOff val="5000"/>
                            </a:schemeClr>
                          </a:solidFill>
                          <a:effectLst/>
                          <a:latin typeface="微软雅黑" panose="020B0503020204020204" charset="-122"/>
                          <a:ea typeface="微软雅黑" panose="020B0503020204020204" charset="-122"/>
                        </a:rPr>
                        <a:t>容量</a:t>
                      </a:r>
                      <a:endParaRPr lang="zh-CN" altLang="en-US" sz="1200" b="0" dirty="0">
                        <a:solidFill>
                          <a:schemeClr val="tx1">
                            <a:lumMod val="95000"/>
                            <a:lumOff val="5000"/>
                          </a:schemeClr>
                        </a:solidFill>
                        <a:latin typeface="微软雅黑" panose="020B0503020204020204" charset="-122"/>
                        <a:ea typeface="微软雅黑" panose="020B050302020402020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0F7FF"/>
                    </a:solidFill>
                  </a:tcPr>
                </a:tc>
                <a:tc>
                  <a:txBody>
                    <a:bodyPr/>
                    <a:lstStyle/>
                    <a:p>
                      <a:pPr marL="0" algn="l" defTabSz="457200" rtl="0" eaLnBrk="1" latinLnBrk="0" hangingPunct="1">
                        <a:lnSpc>
                          <a:spcPct val="150000"/>
                        </a:lnSpc>
                      </a:pPr>
                      <a:r>
                        <a:rPr lang="zh-CN" altLang="en-US" sz="1400" b="1" kern="1200" dirty="0">
                          <a:solidFill>
                            <a:schemeClr val="tx1">
                              <a:lumMod val="95000"/>
                              <a:lumOff val="5000"/>
                            </a:schemeClr>
                          </a:solidFill>
                          <a:latin typeface="微软雅黑" panose="020B0503020204020204" charset="-122"/>
                          <a:ea typeface="微软雅黑" panose="020B0503020204020204" charset="-122"/>
                        </a:rPr>
                        <a:t>邮件数量上限</a:t>
                      </a:r>
                      <a:endParaRPr lang="en-US" altLang="zh-CN" sz="1400" b="1" kern="1200" dirty="0">
                        <a:solidFill>
                          <a:schemeClr val="tx1">
                            <a:lumMod val="95000"/>
                            <a:lumOff val="5000"/>
                          </a:schemeClr>
                        </a:solidFill>
                        <a:latin typeface="微软雅黑" panose="020B0503020204020204" charset="-122"/>
                        <a:ea typeface="微软雅黑" panose="020B0503020204020204" charset="-122"/>
                      </a:endParaRPr>
                    </a:p>
                    <a:p>
                      <a:pPr marL="0" algn="l" defTabSz="457200" rtl="0" eaLnBrk="1" latinLnBrk="0" hangingPunct="1">
                        <a:lnSpc>
                          <a:spcPct val="150000"/>
                        </a:lnSpc>
                      </a:pPr>
                      <a:r>
                        <a:rPr lang="zh-CN" altLang="en-US" sz="1200" b="0" kern="1200" dirty="0">
                          <a:solidFill>
                            <a:schemeClr val="tx1">
                              <a:lumMod val="95000"/>
                              <a:lumOff val="5000"/>
                            </a:schemeClr>
                          </a:solidFill>
                          <a:effectLst/>
                          <a:latin typeface="微软雅黑" panose="020B0503020204020204" charset="-122"/>
                          <a:ea typeface="微软雅黑" panose="020B0503020204020204" charset="-122"/>
                        </a:rPr>
                        <a:t>允许存储</a:t>
                      </a:r>
                      <a:r>
                        <a:rPr lang="en-US" altLang="zh-CN" sz="1200" b="0" kern="1200" dirty="0">
                          <a:solidFill>
                            <a:schemeClr val="tx1">
                              <a:lumMod val="95000"/>
                              <a:lumOff val="5000"/>
                            </a:schemeClr>
                          </a:solidFill>
                          <a:effectLst/>
                          <a:latin typeface="微软雅黑" panose="020B0503020204020204" charset="-122"/>
                          <a:ea typeface="微软雅黑" panose="020B0503020204020204" charset="-122"/>
                        </a:rPr>
                        <a:t>100w</a:t>
                      </a:r>
                      <a:r>
                        <a:rPr lang="zh-CN" altLang="en-US" sz="1200" b="0" kern="1200" dirty="0">
                          <a:solidFill>
                            <a:schemeClr val="tx1">
                              <a:lumMod val="95000"/>
                              <a:lumOff val="5000"/>
                            </a:schemeClr>
                          </a:solidFill>
                          <a:effectLst/>
                          <a:latin typeface="微软雅黑" panose="020B0503020204020204" charset="-122"/>
                          <a:ea typeface="微软雅黑" panose="020B0503020204020204" charset="-122"/>
                        </a:rPr>
                        <a:t>邮件数量</a:t>
                      </a:r>
                      <a:endParaRPr lang="zh-CN" altLang="en-US" sz="1200" b="0" dirty="0">
                        <a:solidFill>
                          <a:schemeClr val="tx1">
                            <a:lumMod val="95000"/>
                            <a:lumOff val="5000"/>
                          </a:schemeClr>
                        </a:solidFill>
                        <a:latin typeface="微软雅黑" panose="020B0503020204020204" charset="-122"/>
                        <a:ea typeface="微软雅黑" panose="020B050302020402020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0F7FF"/>
                    </a:solidFill>
                  </a:tcPr>
                </a:tc>
                <a:extLst>
                  <a:ext uri="{0D108BD9-81ED-4DB2-BD59-A6C34878D82A}">
                    <a16:rowId xmlns:a16="http://schemas.microsoft.com/office/drawing/2014/main" val="10000"/>
                  </a:ext>
                </a:extLst>
              </a:tr>
              <a:tr h="780520">
                <a:tc>
                  <a:txBody>
                    <a:bodyPr/>
                    <a:lstStyle/>
                    <a:p>
                      <a:pPr marL="0" algn="l" defTabSz="457200" rtl="0" eaLnBrk="1" latinLnBrk="0" hangingPunct="1">
                        <a:lnSpc>
                          <a:spcPct val="150000"/>
                        </a:lnSpc>
                      </a:pPr>
                      <a:r>
                        <a:rPr lang="zh-CN" altLang="en-US" sz="1400" b="1" kern="1200" dirty="0">
                          <a:solidFill>
                            <a:schemeClr val="tx1">
                              <a:lumMod val="95000"/>
                              <a:lumOff val="5000"/>
                            </a:schemeClr>
                          </a:solidFill>
                          <a:latin typeface="微软雅黑" panose="020B0503020204020204" charset="-122"/>
                          <a:ea typeface="微软雅黑" panose="020B0503020204020204" charset="-122"/>
                        </a:rPr>
                        <a:t>保密邮件（</a:t>
                      </a:r>
                      <a:r>
                        <a:rPr lang="en-US" altLang="zh-CN" sz="1400" b="1" kern="1200" dirty="0">
                          <a:solidFill>
                            <a:schemeClr val="tx1">
                              <a:lumMod val="95000"/>
                              <a:lumOff val="5000"/>
                            </a:schemeClr>
                          </a:solidFill>
                          <a:latin typeface="微软雅黑" panose="020B0503020204020204" charset="-122"/>
                          <a:ea typeface="微软雅黑" panose="020B0503020204020204" charset="-122"/>
                        </a:rPr>
                        <a:t>VIP</a:t>
                      </a:r>
                      <a:r>
                        <a:rPr lang="zh-CN" altLang="en-US" sz="1400" b="1" kern="1200" dirty="0">
                          <a:solidFill>
                            <a:schemeClr val="tx1">
                              <a:lumMod val="95000"/>
                              <a:lumOff val="5000"/>
                            </a:schemeClr>
                          </a:solidFill>
                          <a:latin typeface="微软雅黑" panose="020B0503020204020204" charset="-122"/>
                          <a:ea typeface="微软雅黑" panose="020B0503020204020204" charset="-122"/>
                        </a:rPr>
                        <a:t>账号）</a:t>
                      </a:r>
                      <a:endParaRPr lang="en-US" altLang="zh-CN" sz="1400" b="1" kern="1200" dirty="0">
                        <a:solidFill>
                          <a:schemeClr val="tx1">
                            <a:lumMod val="95000"/>
                            <a:lumOff val="5000"/>
                          </a:schemeClr>
                        </a:solidFill>
                        <a:latin typeface="微软雅黑" panose="020B0503020204020204" charset="-122"/>
                        <a:ea typeface="微软雅黑" panose="020B0503020204020204" charset="-122"/>
                      </a:endParaRPr>
                    </a:p>
                    <a:p>
                      <a:pPr>
                        <a:lnSpc>
                          <a:spcPct val="150000"/>
                        </a:lnSpc>
                      </a:pPr>
                      <a:r>
                        <a:rPr lang="zh-CN" altLang="en-US" sz="1200" b="0" dirty="0">
                          <a:solidFill>
                            <a:schemeClr val="tx1">
                              <a:lumMod val="95000"/>
                              <a:lumOff val="5000"/>
                            </a:schemeClr>
                          </a:solidFill>
                          <a:latin typeface="微软雅黑" panose="020B0503020204020204" charset="-122"/>
                          <a:ea typeface="微软雅黑" panose="020B0503020204020204" charset="-122"/>
                        </a:rPr>
                        <a:t>敏感邮件，可设置收件人需通过微信</a:t>
                      </a:r>
                      <a:r>
                        <a:rPr lang="en-US" altLang="zh-CN" sz="1200" b="0" dirty="0">
                          <a:solidFill>
                            <a:schemeClr val="tx1">
                              <a:lumMod val="95000"/>
                              <a:lumOff val="5000"/>
                            </a:schemeClr>
                          </a:solidFill>
                          <a:latin typeface="微软雅黑" panose="020B0503020204020204" charset="-122"/>
                          <a:ea typeface="微软雅黑" panose="020B0503020204020204" charset="-122"/>
                        </a:rPr>
                        <a:t>/</a:t>
                      </a:r>
                      <a:r>
                        <a:rPr lang="zh-CN" altLang="en-US" sz="1200" b="0" dirty="0">
                          <a:solidFill>
                            <a:schemeClr val="tx1">
                              <a:lumMod val="95000"/>
                              <a:lumOff val="5000"/>
                            </a:schemeClr>
                          </a:solidFill>
                          <a:latin typeface="微软雅黑" panose="020B0503020204020204" charset="-122"/>
                          <a:ea typeface="微软雅黑" panose="020B0503020204020204" charset="-122"/>
                        </a:rPr>
                        <a:t>手机号验证身份后才能查看</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50000"/>
                        </a:lnSpc>
                      </a:pPr>
                      <a:r>
                        <a:rPr lang="zh-CN" altLang="en-US" sz="1400" b="1" kern="1200" dirty="0">
                          <a:solidFill>
                            <a:schemeClr val="tx1">
                              <a:lumMod val="95000"/>
                              <a:lumOff val="5000"/>
                            </a:schemeClr>
                          </a:solidFill>
                          <a:effectLst/>
                          <a:latin typeface="微软雅黑" panose="020B0503020204020204" charset="-122"/>
                          <a:ea typeface="微软雅黑" panose="020B0503020204020204" charset="-122"/>
                        </a:rPr>
                        <a:t>邮件撤回</a:t>
                      </a:r>
                      <a:endParaRPr lang="en-US" altLang="zh-CN" sz="1400" b="1" kern="1200" dirty="0">
                        <a:solidFill>
                          <a:schemeClr val="tx1">
                            <a:lumMod val="95000"/>
                            <a:lumOff val="5000"/>
                          </a:schemeClr>
                        </a:solidFill>
                        <a:effectLst/>
                        <a:latin typeface="微软雅黑" panose="020B0503020204020204" charset="-122"/>
                        <a:ea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pPr>
                      <a:r>
                        <a:rPr lang="zh-CN" altLang="en-US" sz="1200" b="0" dirty="0">
                          <a:solidFill>
                            <a:schemeClr val="tx1">
                              <a:lumMod val="95000"/>
                              <a:lumOff val="5000"/>
                            </a:schemeClr>
                          </a:solidFill>
                          <a:latin typeface="微软雅黑" panose="020B0503020204020204" charset="-122"/>
                          <a:ea typeface="微软雅黑" panose="020B0503020204020204" charset="-122"/>
                        </a:rPr>
                        <a:t>发往</a:t>
                      </a:r>
                      <a:r>
                        <a:rPr lang="en-US" altLang="zh-CN" sz="1200" b="0" dirty="0">
                          <a:solidFill>
                            <a:schemeClr val="tx1">
                              <a:lumMod val="95000"/>
                              <a:lumOff val="5000"/>
                            </a:schemeClr>
                          </a:solidFill>
                          <a:latin typeface="微软雅黑" panose="020B0503020204020204" charset="-122"/>
                          <a:ea typeface="微软雅黑" panose="020B0503020204020204" charset="-122"/>
                        </a:rPr>
                        <a:t>QQ</a:t>
                      </a:r>
                      <a:r>
                        <a:rPr lang="zh-CN" altLang="en-US" sz="1200" b="0" dirty="0">
                          <a:solidFill>
                            <a:schemeClr val="tx1">
                              <a:lumMod val="95000"/>
                              <a:lumOff val="5000"/>
                            </a:schemeClr>
                          </a:solidFill>
                          <a:latin typeface="微软雅黑" panose="020B0503020204020204" charset="-122"/>
                          <a:ea typeface="微软雅黑" panose="020B0503020204020204" charset="-122"/>
                        </a:rPr>
                        <a:t>邮箱、腾讯企业邮箱的已读</a:t>
                      </a:r>
                      <a:r>
                        <a:rPr lang="en-US" altLang="zh-CN" sz="1200" b="0" dirty="0">
                          <a:solidFill>
                            <a:schemeClr val="tx1">
                              <a:lumMod val="95000"/>
                              <a:lumOff val="5000"/>
                            </a:schemeClr>
                          </a:solidFill>
                          <a:latin typeface="微软雅黑" panose="020B0503020204020204" charset="-122"/>
                          <a:ea typeface="微软雅黑" panose="020B0503020204020204" charset="-122"/>
                        </a:rPr>
                        <a:t>/</a:t>
                      </a:r>
                      <a:r>
                        <a:rPr lang="zh-CN" altLang="en-US" sz="1200" b="0" dirty="0">
                          <a:solidFill>
                            <a:schemeClr val="tx1">
                              <a:lumMod val="95000"/>
                              <a:lumOff val="5000"/>
                            </a:schemeClr>
                          </a:solidFill>
                          <a:latin typeface="微软雅黑" panose="020B0503020204020204" charset="-122"/>
                          <a:ea typeface="微软雅黑" panose="020B0503020204020204" charset="-122"/>
                        </a:rPr>
                        <a:t>未读邮件均可撤回</a:t>
                      </a:r>
                      <a:endParaRPr lang="en-US" altLang="zh-CN" sz="1200" b="0" dirty="0">
                        <a:solidFill>
                          <a:schemeClr val="tx1">
                            <a:lumMod val="95000"/>
                            <a:lumOff val="5000"/>
                          </a:schemeClr>
                        </a:solidFill>
                        <a:latin typeface="微软雅黑" panose="020B0503020204020204" charset="-122"/>
                        <a:ea typeface="微软雅黑" panose="020B050302020402020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80520">
                <a:tc>
                  <a:txBody>
                    <a:bodyPr/>
                    <a:lstStyle/>
                    <a:p>
                      <a:pPr>
                        <a:lnSpc>
                          <a:spcPct val="150000"/>
                        </a:lnSpc>
                      </a:pPr>
                      <a:r>
                        <a:rPr lang="zh-CN" altLang="en-US" sz="1400" b="1" dirty="0">
                          <a:solidFill>
                            <a:schemeClr val="tx1">
                              <a:lumMod val="95000"/>
                              <a:lumOff val="5000"/>
                            </a:schemeClr>
                          </a:solidFill>
                          <a:latin typeface="微软雅黑" panose="020B0503020204020204" charset="-122"/>
                          <a:ea typeface="微软雅黑" panose="020B0503020204020204" charset="-122"/>
                        </a:rPr>
                        <a:t>分别发送</a:t>
                      </a:r>
                      <a:endParaRPr lang="en-US" altLang="zh-CN" sz="1400" b="1" dirty="0">
                        <a:solidFill>
                          <a:schemeClr val="tx1">
                            <a:lumMod val="95000"/>
                            <a:lumOff val="5000"/>
                          </a:schemeClr>
                        </a:solidFill>
                        <a:latin typeface="微软雅黑" panose="020B0503020204020204" charset="-122"/>
                        <a:ea typeface="微软雅黑" panose="020B0503020204020204" charset="-122"/>
                      </a:endParaRPr>
                    </a:p>
                    <a:p>
                      <a:pPr>
                        <a:lnSpc>
                          <a:spcPct val="150000"/>
                        </a:lnSpc>
                      </a:pPr>
                      <a:r>
                        <a:rPr lang="zh-CN" altLang="en-US" sz="1200" b="0" kern="1200" dirty="0">
                          <a:solidFill>
                            <a:schemeClr val="tx1">
                              <a:lumMod val="95000"/>
                              <a:lumOff val="5000"/>
                            </a:schemeClr>
                          </a:solidFill>
                          <a:effectLst/>
                          <a:latin typeface="微软雅黑" panose="020B0503020204020204" charset="-122"/>
                          <a:ea typeface="微软雅黑" panose="020B0503020204020204" charset="-122"/>
                        </a:rPr>
                        <a:t>让群发列表的每个人单独收到“一对一”邮件</a:t>
                      </a:r>
                      <a:endParaRPr lang="en-US" altLang="zh-CN" sz="1200" b="1" dirty="0">
                        <a:solidFill>
                          <a:schemeClr val="tx1">
                            <a:lumMod val="95000"/>
                            <a:lumOff val="5000"/>
                          </a:schemeClr>
                        </a:solidFill>
                        <a:latin typeface="微软雅黑" panose="020B0503020204020204" charset="-122"/>
                        <a:ea typeface="微软雅黑" panose="020B050302020402020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0F7FF"/>
                    </a:solidFill>
                  </a:tcPr>
                </a:tc>
                <a:tc>
                  <a:txBody>
                    <a:bodyPr/>
                    <a:lstStyle/>
                    <a:p>
                      <a:pPr marL="0" marR="0" indent="0" algn="l" defTabSz="457200" rtl="0" eaLnBrk="1" fontAlgn="auto" latinLnBrk="0" hangingPunct="1">
                        <a:lnSpc>
                          <a:spcPct val="150000"/>
                        </a:lnSpc>
                        <a:spcBef>
                          <a:spcPts val="0"/>
                        </a:spcBef>
                        <a:spcAft>
                          <a:spcPts val="0"/>
                        </a:spcAft>
                        <a:buClrTx/>
                        <a:buSzTx/>
                        <a:buFontTx/>
                        <a:buNone/>
                      </a:pPr>
                      <a:r>
                        <a:rPr lang="zh-CN" altLang="en-US" sz="1400" b="1" kern="1200" dirty="0">
                          <a:solidFill>
                            <a:schemeClr val="tx1">
                              <a:lumMod val="95000"/>
                              <a:lumOff val="5000"/>
                            </a:schemeClr>
                          </a:solidFill>
                          <a:effectLst/>
                          <a:latin typeface="微软雅黑" panose="020B0503020204020204" charset="-122"/>
                          <a:ea typeface="微软雅黑" panose="020B0503020204020204" charset="-122"/>
                        </a:rPr>
                        <a:t>个性化群发（</a:t>
                      </a:r>
                      <a:r>
                        <a:rPr lang="en-US" altLang="zh-CN" sz="1400" b="1" kern="1200" dirty="0">
                          <a:solidFill>
                            <a:schemeClr val="tx1">
                              <a:lumMod val="95000"/>
                              <a:lumOff val="5000"/>
                            </a:schemeClr>
                          </a:solidFill>
                          <a:effectLst/>
                          <a:latin typeface="微软雅黑" panose="020B0503020204020204" charset="-122"/>
                          <a:ea typeface="微软雅黑" panose="020B0503020204020204" charset="-122"/>
                        </a:rPr>
                        <a:t>VIP</a:t>
                      </a:r>
                      <a:r>
                        <a:rPr lang="zh-CN" altLang="en-US" sz="1400" b="1" kern="1200" dirty="0">
                          <a:solidFill>
                            <a:schemeClr val="tx1">
                              <a:lumMod val="95000"/>
                              <a:lumOff val="5000"/>
                            </a:schemeClr>
                          </a:solidFill>
                          <a:effectLst/>
                          <a:latin typeface="微软雅黑" panose="020B0503020204020204" charset="-122"/>
                          <a:ea typeface="微软雅黑" panose="020B0503020204020204" charset="-122"/>
                        </a:rPr>
                        <a:t>账号）</a:t>
                      </a:r>
                      <a:endParaRPr lang="en-US" altLang="zh-CN" sz="1400" b="1" kern="1200" dirty="0">
                        <a:solidFill>
                          <a:schemeClr val="tx1">
                            <a:lumMod val="95000"/>
                            <a:lumOff val="5000"/>
                          </a:schemeClr>
                        </a:solidFill>
                        <a:effectLst/>
                        <a:latin typeface="微软雅黑" panose="020B0503020204020204" charset="-122"/>
                        <a:ea typeface="微软雅黑" panose="020B0503020204020204" charset="-122"/>
                      </a:endParaRPr>
                    </a:p>
                    <a:p>
                      <a:pPr marL="0" marR="0" indent="0" algn="l" defTabSz="457200" rtl="0" eaLnBrk="1" fontAlgn="auto" latinLnBrk="0" hangingPunct="1">
                        <a:lnSpc>
                          <a:spcPct val="150000"/>
                        </a:lnSpc>
                        <a:spcBef>
                          <a:spcPts val="0"/>
                        </a:spcBef>
                        <a:spcAft>
                          <a:spcPts val="0"/>
                        </a:spcAft>
                        <a:buClrTx/>
                        <a:buSzTx/>
                        <a:buFontTx/>
                        <a:buNone/>
                      </a:pPr>
                      <a:r>
                        <a:rPr lang="zh-CN" altLang="en-US" sz="1200" b="0" dirty="0">
                          <a:solidFill>
                            <a:schemeClr val="tx1">
                              <a:lumMod val="95000"/>
                              <a:lumOff val="5000"/>
                            </a:schemeClr>
                          </a:solidFill>
                          <a:latin typeface="微软雅黑" panose="020B0503020204020204" charset="-122"/>
                          <a:ea typeface="微软雅黑" panose="020B0503020204020204" charset="-122"/>
                        </a:rPr>
                        <a:t>设置变量，按照模板给不同目标发送不同内容的邮件</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0F7FF"/>
                    </a:solidFill>
                  </a:tcPr>
                </a:tc>
                <a:extLst>
                  <a:ext uri="{0D108BD9-81ED-4DB2-BD59-A6C34878D82A}">
                    <a16:rowId xmlns:a16="http://schemas.microsoft.com/office/drawing/2014/main" val="10002"/>
                  </a:ext>
                </a:extLst>
              </a:tr>
              <a:tr h="780520">
                <a:tc>
                  <a:txBody>
                    <a:bodyPr/>
                    <a:lstStyle/>
                    <a:p>
                      <a:pPr>
                        <a:lnSpc>
                          <a:spcPct val="150000"/>
                        </a:lnSpc>
                      </a:pPr>
                      <a:r>
                        <a:rPr lang="zh-CN" altLang="en-US" sz="1400" b="1" dirty="0">
                          <a:solidFill>
                            <a:schemeClr val="tx1">
                              <a:lumMod val="95000"/>
                              <a:lumOff val="5000"/>
                            </a:schemeClr>
                          </a:solidFill>
                          <a:latin typeface="微软雅黑" panose="020B0503020204020204" charset="-122"/>
                          <a:ea typeface="微软雅黑" panose="020B0503020204020204" charset="-122"/>
                        </a:rPr>
                        <a:t>会议邮件</a:t>
                      </a:r>
                      <a:endParaRPr lang="en-US" altLang="zh-CN" sz="1400" b="1" dirty="0">
                        <a:solidFill>
                          <a:schemeClr val="tx1">
                            <a:lumMod val="95000"/>
                            <a:lumOff val="5000"/>
                          </a:schemeClr>
                        </a:solidFill>
                        <a:latin typeface="微软雅黑" panose="020B0503020204020204" charset="-122"/>
                        <a:ea typeface="微软雅黑" panose="020B0503020204020204" charset="-122"/>
                      </a:endParaRPr>
                    </a:p>
                    <a:p>
                      <a:pPr>
                        <a:lnSpc>
                          <a:spcPct val="150000"/>
                        </a:lnSpc>
                      </a:pPr>
                      <a:r>
                        <a:rPr lang="zh-CN" altLang="en-US" sz="1200" b="0" dirty="0">
                          <a:solidFill>
                            <a:schemeClr val="tx1">
                              <a:lumMod val="95000"/>
                              <a:lumOff val="5000"/>
                            </a:schemeClr>
                          </a:solidFill>
                          <a:latin typeface="微软雅黑" panose="020B0503020204020204" charset="-122"/>
                          <a:ea typeface="微软雅黑" panose="020B0503020204020204" charset="-122"/>
                        </a:rPr>
                        <a:t>网页、客户端轻松发送会议</a:t>
                      </a:r>
                      <a:r>
                        <a:rPr lang="en-US" altLang="zh-CN" sz="1200" b="0" dirty="0">
                          <a:solidFill>
                            <a:schemeClr val="tx1">
                              <a:lumMod val="95000"/>
                              <a:lumOff val="5000"/>
                            </a:schemeClr>
                          </a:solidFill>
                          <a:latin typeface="微软雅黑" panose="020B0503020204020204" charset="-122"/>
                          <a:ea typeface="微软雅黑" panose="020B0503020204020204" charset="-122"/>
                        </a:rPr>
                        <a:t>/</a:t>
                      </a:r>
                      <a:r>
                        <a:rPr lang="zh-CN" altLang="en-US" sz="1200" b="0" dirty="0">
                          <a:solidFill>
                            <a:schemeClr val="tx1">
                              <a:lumMod val="95000"/>
                              <a:lumOff val="5000"/>
                            </a:schemeClr>
                          </a:solidFill>
                          <a:latin typeface="微软雅黑" panose="020B0503020204020204" charset="-122"/>
                          <a:ea typeface="微软雅黑" panose="020B0503020204020204" charset="-122"/>
                        </a:rPr>
                        <a:t>日程邀请</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50000"/>
                        </a:lnSpc>
                      </a:pPr>
                      <a:r>
                        <a:rPr lang="zh-CN" altLang="en-US" sz="1400" b="1" kern="1200" dirty="0">
                          <a:solidFill>
                            <a:schemeClr val="tx1">
                              <a:lumMod val="95000"/>
                              <a:lumOff val="5000"/>
                            </a:schemeClr>
                          </a:solidFill>
                          <a:effectLst/>
                          <a:latin typeface="微软雅黑" panose="020B0503020204020204" charset="-122"/>
                          <a:ea typeface="微软雅黑" panose="020B0503020204020204" charset="-122"/>
                        </a:rPr>
                        <a:t>日程提醒</a:t>
                      </a:r>
                      <a:endParaRPr lang="en-US" altLang="zh-CN" sz="1400" b="1" kern="1200" dirty="0">
                        <a:solidFill>
                          <a:schemeClr val="tx1">
                            <a:lumMod val="95000"/>
                            <a:lumOff val="5000"/>
                          </a:schemeClr>
                        </a:solidFill>
                        <a:effectLst/>
                        <a:latin typeface="微软雅黑" panose="020B0503020204020204" charset="-122"/>
                        <a:ea typeface="微软雅黑" panose="020B0503020204020204" charset="-122"/>
                      </a:endParaRPr>
                    </a:p>
                    <a:p>
                      <a:pPr>
                        <a:lnSpc>
                          <a:spcPct val="150000"/>
                        </a:lnSpc>
                      </a:pPr>
                      <a:r>
                        <a:rPr lang="zh-CN" altLang="en-US" sz="1200" b="0" i="0" kern="1200" dirty="0">
                          <a:solidFill>
                            <a:schemeClr val="tx1">
                              <a:lumMod val="95000"/>
                              <a:lumOff val="5000"/>
                            </a:schemeClr>
                          </a:solidFill>
                          <a:effectLst/>
                          <a:latin typeface="微软雅黑" panose="020B0503020204020204" charset="-122"/>
                          <a:ea typeface="微软雅黑" panose="020B0503020204020204" charset="-122"/>
                          <a:cs typeface="+mn-cs"/>
                        </a:rPr>
                        <a:t>会议</a:t>
                      </a:r>
                      <a:r>
                        <a:rPr lang="en-US" altLang="zh-CN" sz="1200" b="0" i="0" kern="1200" dirty="0">
                          <a:solidFill>
                            <a:schemeClr val="tx1">
                              <a:lumMod val="95000"/>
                              <a:lumOff val="5000"/>
                            </a:schemeClr>
                          </a:solidFill>
                          <a:effectLst/>
                          <a:latin typeface="微软雅黑" panose="020B0503020204020204" charset="-122"/>
                          <a:ea typeface="微软雅黑" panose="020B0503020204020204" charset="-122"/>
                          <a:cs typeface="+mn-cs"/>
                        </a:rPr>
                        <a:t>/</a:t>
                      </a:r>
                      <a:r>
                        <a:rPr lang="zh-CN" altLang="en-US" sz="1200" b="0" i="0" kern="1200" dirty="0">
                          <a:solidFill>
                            <a:schemeClr val="tx1">
                              <a:lumMod val="95000"/>
                              <a:lumOff val="5000"/>
                            </a:schemeClr>
                          </a:solidFill>
                          <a:effectLst/>
                          <a:latin typeface="微软雅黑" panose="020B0503020204020204" charset="-122"/>
                          <a:ea typeface="微软雅黑" panose="020B0503020204020204" charset="-122"/>
                          <a:cs typeface="+mn-cs"/>
                        </a:rPr>
                        <a:t>日程按设置定时发出提醒邮件</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780520">
                <a:tc>
                  <a:txBody>
                    <a:bodyPr/>
                    <a:lstStyle/>
                    <a:p>
                      <a:pPr>
                        <a:lnSpc>
                          <a:spcPct val="150000"/>
                        </a:lnSpc>
                      </a:pPr>
                      <a:r>
                        <a:rPr lang="zh-CN" altLang="en-US" sz="1400" b="1" dirty="0">
                          <a:solidFill>
                            <a:schemeClr val="tx1">
                              <a:lumMod val="95000"/>
                              <a:lumOff val="5000"/>
                            </a:schemeClr>
                          </a:solidFill>
                          <a:latin typeface="微软雅黑" panose="020B0503020204020204" charset="-122"/>
                          <a:ea typeface="微软雅黑" panose="020B0503020204020204" charset="-122"/>
                        </a:rPr>
                        <a:t>代收其他邮箱</a:t>
                      </a:r>
                      <a:endParaRPr lang="en-US" altLang="zh-CN" sz="1400" b="1" dirty="0">
                        <a:solidFill>
                          <a:schemeClr val="tx1">
                            <a:lumMod val="95000"/>
                            <a:lumOff val="5000"/>
                          </a:schemeClr>
                        </a:solidFill>
                        <a:latin typeface="微软雅黑" panose="020B0503020204020204" charset="-122"/>
                        <a:ea typeface="微软雅黑" panose="020B0503020204020204" charset="-122"/>
                      </a:endParaRPr>
                    </a:p>
                    <a:p>
                      <a:pPr>
                        <a:lnSpc>
                          <a:spcPct val="150000"/>
                        </a:lnSpc>
                      </a:pPr>
                      <a:r>
                        <a:rPr lang="zh-CN" altLang="en-US" sz="1200" b="0" dirty="0">
                          <a:solidFill>
                            <a:schemeClr val="tx1">
                              <a:lumMod val="95000"/>
                              <a:lumOff val="5000"/>
                            </a:schemeClr>
                          </a:solidFill>
                          <a:latin typeface="微软雅黑" panose="020B0503020204020204" charset="-122"/>
                          <a:ea typeface="微软雅黑" panose="020B0503020204020204" charset="-122"/>
                        </a:rPr>
                        <a:t>添加其他邮箱账户，在企业邮箱里统一收发</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0F7FF"/>
                    </a:solidFill>
                  </a:tcPr>
                </a:tc>
                <a:tc>
                  <a:txBody>
                    <a:bodyPr/>
                    <a:lstStyle/>
                    <a:p>
                      <a:pPr>
                        <a:lnSpc>
                          <a:spcPct val="150000"/>
                        </a:lnSpc>
                      </a:pPr>
                      <a:r>
                        <a:rPr lang="zh-CN" altLang="en-US" sz="1400" b="1" dirty="0">
                          <a:solidFill>
                            <a:schemeClr val="tx1">
                              <a:lumMod val="95000"/>
                              <a:lumOff val="5000"/>
                            </a:schemeClr>
                          </a:solidFill>
                          <a:latin typeface="微软雅黑" panose="020B0503020204020204" charset="-122"/>
                          <a:ea typeface="微软雅黑" panose="020B0503020204020204" charset="-122"/>
                        </a:rPr>
                        <a:t>文件中转站</a:t>
                      </a:r>
                      <a:endParaRPr lang="en-US" altLang="zh-CN" sz="1400" b="1" dirty="0">
                        <a:solidFill>
                          <a:schemeClr val="tx1">
                            <a:lumMod val="95000"/>
                            <a:lumOff val="5000"/>
                          </a:schemeClr>
                        </a:solidFill>
                        <a:latin typeface="微软雅黑" panose="020B0503020204020204" charset="-122"/>
                        <a:ea typeface="微软雅黑" panose="020B0503020204020204" charset="-122"/>
                      </a:endParaRPr>
                    </a:p>
                    <a:p>
                      <a:pPr>
                        <a:lnSpc>
                          <a:spcPct val="150000"/>
                        </a:lnSpc>
                      </a:pPr>
                      <a:r>
                        <a:rPr lang="zh-CN" altLang="en-US" sz="1200" b="0" dirty="0">
                          <a:solidFill>
                            <a:schemeClr val="tx1">
                              <a:lumMod val="95000"/>
                              <a:lumOff val="5000"/>
                            </a:schemeClr>
                          </a:solidFill>
                          <a:latin typeface="微软雅黑" panose="020B0503020204020204" charset="-122"/>
                          <a:ea typeface="微软雅黑" panose="020B0503020204020204" charset="-122"/>
                        </a:rPr>
                        <a:t>共享微盘空间，用户</a:t>
                      </a:r>
                      <a:r>
                        <a:rPr lang="zh-CN" sz="1200" b="0" dirty="0">
                          <a:solidFill>
                            <a:schemeClr val="tx1">
                              <a:lumMod val="95000"/>
                              <a:lumOff val="5000"/>
                            </a:schemeClr>
                          </a:solidFill>
                          <a:latin typeface="微软雅黑" panose="020B0503020204020204" charset="-122"/>
                          <a:ea typeface="微软雅黑" panose="020B0503020204020204" charset="-122"/>
                        </a:rPr>
                        <a:t>存储超大附件的文件等</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0F7FF"/>
                    </a:solidFill>
                  </a:tcPr>
                </a:tc>
                <a:extLst>
                  <a:ext uri="{0D108BD9-81ED-4DB2-BD59-A6C34878D82A}">
                    <a16:rowId xmlns:a16="http://schemas.microsoft.com/office/drawing/2014/main" val="10004"/>
                  </a:ext>
                </a:extLst>
              </a:tr>
              <a:tr h="780520">
                <a:tc>
                  <a:txBody>
                    <a:bodyPr/>
                    <a:lstStyle/>
                    <a:p>
                      <a:pPr marL="0" marR="0" indent="0" algn="l" defTabSz="457200" rtl="0" eaLnBrk="1" fontAlgn="auto" latinLnBrk="0" hangingPunct="1">
                        <a:lnSpc>
                          <a:spcPct val="150000"/>
                        </a:lnSpc>
                        <a:spcBef>
                          <a:spcPts val="0"/>
                        </a:spcBef>
                        <a:spcAft>
                          <a:spcPts val="0"/>
                        </a:spcAft>
                        <a:buClrTx/>
                        <a:buSzTx/>
                        <a:buFontTx/>
                        <a:buNone/>
                      </a:pPr>
                      <a:r>
                        <a:rPr lang="zh-CN" altLang="en-US" sz="1400" b="1" kern="1200" dirty="0">
                          <a:solidFill>
                            <a:schemeClr val="tx1">
                              <a:lumMod val="95000"/>
                              <a:lumOff val="5000"/>
                            </a:schemeClr>
                          </a:solidFill>
                          <a:effectLst/>
                          <a:latin typeface="微软雅黑" panose="020B0503020204020204" charset="-122"/>
                          <a:ea typeface="微软雅黑" panose="020B0503020204020204" charset="-122"/>
                        </a:rPr>
                        <a:t>超大附件</a:t>
                      </a:r>
                      <a:endParaRPr lang="en-US" altLang="zh-CN" sz="1400" b="1" kern="1200" dirty="0">
                        <a:solidFill>
                          <a:schemeClr val="tx1">
                            <a:lumMod val="95000"/>
                            <a:lumOff val="5000"/>
                          </a:schemeClr>
                        </a:solidFill>
                        <a:effectLst/>
                        <a:latin typeface="微软雅黑" panose="020B0503020204020204" charset="-122"/>
                        <a:ea typeface="微软雅黑" panose="020B0503020204020204" charset="-122"/>
                      </a:endParaRPr>
                    </a:p>
                    <a:p>
                      <a:pPr marL="0" marR="0" indent="0" algn="l" defTabSz="457200" rtl="0" eaLnBrk="1" fontAlgn="auto" latinLnBrk="0" hangingPunct="1">
                        <a:lnSpc>
                          <a:spcPct val="150000"/>
                        </a:lnSpc>
                        <a:spcBef>
                          <a:spcPts val="0"/>
                        </a:spcBef>
                        <a:spcAft>
                          <a:spcPts val="0"/>
                        </a:spcAft>
                        <a:buClrTx/>
                        <a:buSzTx/>
                        <a:buFontTx/>
                        <a:buNone/>
                      </a:pPr>
                      <a:r>
                        <a:rPr lang="en-US" altLang="zh-CN" sz="1200" b="0" dirty="0">
                          <a:solidFill>
                            <a:schemeClr val="tx1">
                              <a:lumMod val="95000"/>
                              <a:lumOff val="5000"/>
                            </a:schemeClr>
                          </a:solidFill>
                          <a:latin typeface="微软雅黑" panose="020B0503020204020204" charset="-122"/>
                          <a:ea typeface="微软雅黑" panose="020B0503020204020204" charset="-122"/>
                        </a:rPr>
                        <a:t>2GB</a:t>
                      </a:r>
                      <a:r>
                        <a:rPr lang="zh-CN" altLang="en-US" sz="1200" b="0" dirty="0">
                          <a:solidFill>
                            <a:schemeClr val="tx1">
                              <a:lumMod val="95000"/>
                              <a:lumOff val="5000"/>
                            </a:schemeClr>
                          </a:solidFill>
                          <a:latin typeface="微软雅黑" panose="020B0503020204020204" charset="-122"/>
                          <a:ea typeface="微软雅黑" panose="020B0503020204020204" charset="-122"/>
                        </a:rPr>
                        <a:t>超大附件，轻松发送大文件</a:t>
                      </a:r>
                      <a:endParaRPr lang="en-US" altLang="zh-CN" sz="1200" b="0" dirty="0">
                        <a:solidFill>
                          <a:schemeClr val="tx1">
                            <a:lumMod val="95000"/>
                            <a:lumOff val="5000"/>
                          </a:schemeClr>
                        </a:solidFill>
                        <a:latin typeface="微软雅黑" panose="020B0503020204020204" charset="-122"/>
                        <a:ea typeface="微软雅黑" panose="020B050302020402020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50000"/>
                        </a:lnSpc>
                      </a:pPr>
                      <a:r>
                        <a:rPr lang="zh-CN" altLang="en-US" sz="1400" b="1" kern="1200" dirty="0">
                          <a:solidFill>
                            <a:schemeClr val="tx1">
                              <a:lumMod val="95000"/>
                              <a:lumOff val="5000"/>
                            </a:schemeClr>
                          </a:solidFill>
                          <a:effectLst/>
                          <a:latin typeface="微软雅黑" panose="020B0503020204020204" charset="-122"/>
                          <a:ea typeface="微软雅黑" panose="020B0503020204020204" charset="-122"/>
                        </a:rPr>
                        <a:t>自助查询</a:t>
                      </a:r>
                      <a:endParaRPr lang="en-US" altLang="zh-CN" sz="1400" b="1" kern="1200" dirty="0">
                        <a:solidFill>
                          <a:schemeClr val="tx1">
                            <a:lumMod val="95000"/>
                            <a:lumOff val="5000"/>
                          </a:schemeClr>
                        </a:solidFill>
                        <a:effectLst/>
                        <a:latin typeface="微软雅黑" panose="020B0503020204020204" charset="-122"/>
                        <a:ea typeface="微软雅黑" panose="020B0503020204020204" charset="-122"/>
                      </a:endParaRPr>
                    </a:p>
                    <a:p>
                      <a:pPr>
                        <a:lnSpc>
                          <a:spcPct val="150000"/>
                        </a:lnSpc>
                      </a:pPr>
                      <a:r>
                        <a:rPr lang="zh-CN" altLang="en-US" sz="1200" b="0" kern="1200" dirty="0">
                          <a:solidFill>
                            <a:schemeClr val="tx1">
                              <a:lumMod val="95000"/>
                              <a:lumOff val="5000"/>
                            </a:schemeClr>
                          </a:solidFill>
                          <a:effectLst/>
                          <a:latin typeface="微软雅黑" panose="020B0503020204020204" charset="-122"/>
                          <a:ea typeface="微软雅黑" panose="020B0503020204020204" charset="-122"/>
                        </a:rPr>
                        <a:t>使用记录查询，异常操作随时确认</a:t>
                      </a:r>
                      <a:endParaRPr lang="zh-CN" altLang="en-US" sz="1200" b="0" dirty="0">
                        <a:solidFill>
                          <a:schemeClr val="tx1">
                            <a:lumMod val="95000"/>
                            <a:lumOff val="5000"/>
                          </a:schemeClr>
                        </a:solidFill>
                        <a:latin typeface="微软雅黑" panose="020B0503020204020204" charset="-122"/>
                        <a:ea typeface="微软雅黑" panose="020B050302020402020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1048774" name="文本框 13"/>
          <p:cNvSpPr txBox="1"/>
          <p:nvPr/>
        </p:nvSpPr>
        <p:spPr>
          <a:xfrm>
            <a:off x="520700" y="1002214"/>
            <a:ext cx="8953500" cy="338554"/>
          </a:xfrm>
          <a:prstGeom prst="rect">
            <a:avLst/>
          </a:prstGeom>
          <a:noFill/>
        </p:spPr>
        <p:txBody>
          <a:bodyPr wrap="square" rtlCol="0">
            <a:spAutoFit/>
          </a:bodyPr>
          <a:lstStyle/>
          <a:p>
            <a:r>
              <a:rPr lang="zh-CN" altLang="en-US" sz="1600" dirty="0">
                <a:latin typeface="微软雅黑" panose="020B0503020204020204" charset="-122"/>
                <a:ea typeface="微软雅黑" panose="020B0503020204020204" charset="-122"/>
              </a:rPr>
              <a:t>为方便企业员工工作协同，腾讯企业邮箱针对不同应用场景，推出多种功能</a:t>
            </a:r>
            <a:endParaRPr lang="zh-CN" altLang="zh-CN" sz="1600" dirty="0">
              <a:latin typeface="微软雅黑" panose="020B0503020204020204" charset="-122"/>
              <a:ea typeface="微软雅黑" panose="020B0503020204020204" charset="-122"/>
            </a:endParaRPr>
          </a:p>
        </p:txBody>
      </p:sp>
      <p:sp>
        <p:nvSpPr>
          <p:cNvPr id="1048775" name="单圆角矩形 15"/>
          <p:cNvSpPr/>
          <p:nvPr/>
        </p:nvSpPr>
        <p:spPr>
          <a:xfrm flipH="1">
            <a:off x="551423" y="1644031"/>
            <a:ext cx="1584176" cy="4671939"/>
          </a:xfrm>
          <a:prstGeom prst="round1Rect">
            <a:avLst/>
          </a:prstGeom>
          <a:solidFill>
            <a:srgbClr val="248DF5"/>
          </a:solidFill>
          <a:ln>
            <a:solidFill>
              <a:srgbClr val="248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48776" name="矩形 16"/>
          <p:cNvSpPr/>
          <p:nvPr/>
        </p:nvSpPr>
        <p:spPr>
          <a:xfrm>
            <a:off x="570283" y="3228207"/>
            <a:ext cx="1603324" cy="1116781"/>
          </a:xfrm>
          <a:prstGeom prst="rect">
            <a:avLst/>
          </a:prstGeom>
        </p:spPr>
        <p:txBody>
          <a:bodyPr wrap="none">
            <a:spAutoFit/>
          </a:bodyPr>
          <a:lstStyle/>
          <a:p>
            <a:pPr lvl="0">
              <a:lnSpc>
                <a:spcPct val="200000"/>
              </a:lnSpc>
            </a:pPr>
            <a:r>
              <a:rPr lang="zh-CN" altLang="en-US" b="1" dirty="0">
                <a:solidFill>
                  <a:schemeClr val="bg1"/>
                </a:solidFill>
                <a:latin typeface="微软雅黑" panose="020B0503020204020204" charset="-122"/>
                <a:ea typeface="微软雅黑" panose="020B0503020204020204" charset="-122"/>
              </a:rPr>
              <a:t>企业员工</a:t>
            </a:r>
            <a:endParaRPr lang="en-US" altLang="zh-CN" b="1" dirty="0">
              <a:solidFill>
                <a:schemeClr val="bg1"/>
              </a:solidFill>
              <a:latin typeface="微软雅黑" panose="020B0503020204020204" charset="-122"/>
              <a:ea typeface="微软雅黑" panose="020B0503020204020204" charset="-122"/>
            </a:endParaRPr>
          </a:p>
          <a:p>
            <a:pPr lvl="0">
              <a:lnSpc>
                <a:spcPct val="200000"/>
              </a:lnSpc>
            </a:pPr>
            <a:r>
              <a:rPr lang="zh-CN" altLang="en-US" b="1" dirty="0">
                <a:solidFill>
                  <a:schemeClr val="bg1"/>
                </a:solidFill>
                <a:latin typeface="微软雅黑" panose="020B0503020204020204" charset="-122"/>
                <a:ea typeface="微软雅黑" panose="020B0503020204020204" charset="-122"/>
              </a:rPr>
              <a:t>功能适配场景</a:t>
            </a:r>
            <a:endParaRPr lang="zh-CN" altLang="zh-CN" b="1" dirty="0">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62"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780" name="矩形 5"/>
          <p:cNvSpPr/>
          <p:nvPr/>
        </p:nvSpPr>
        <p:spPr>
          <a:xfrm>
            <a:off x="551384" y="404664"/>
            <a:ext cx="4110421"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企业微信端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串联</a:t>
            </a:r>
            <a:r>
              <a:rPr lang="en-US" altLang="zh-CN" sz="2000" dirty="0">
                <a:solidFill>
                  <a:srgbClr val="238EF5"/>
                </a:solidFill>
                <a:latin typeface="微软雅黑" panose="020B0503020204020204" charset="-122"/>
                <a:ea typeface="微软雅黑" panose="020B0503020204020204" charset="-122"/>
              </a:rPr>
              <a:t>IM</a:t>
            </a:r>
            <a:r>
              <a:rPr lang="zh-CN" altLang="en-US" sz="2000" dirty="0">
                <a:solidFill>
                  <a:srgbClr val="238EF5"/>
                </a:solidFill>
                <a:latin typeface="微软雅黑" panose="020B0503020204020204" charset="-122"/>
                <a:ea typeface="微软雅黑" panose="020B0503020204020204" charset="-122"/>
              </a:rPr>
              <a:t>，高效沟通</a:t>
            </a:r>
            <a:endParaRPr lang="zh-CN" altLang="en-US" sz="2400" dirty="0">
              <a:solidFill>
                <a:srgbClr val="238EF5"/>
              </a:solidFill>
              <a:latin typeface="微软雅黑" panose="020B0503020204020204" charset="-122"/>
              <a:ea typeface="微软雅黑" panose="020B0503020204020204" charset="-122"/>
            </a:endParaRPr>
          </a:p>
        </p:txBody>
      </p:sp>
      <p:grpSp>
        <p:nvGrpSpPr>
          <p:cNvPr id="132" name="组合 8"/>
          <p:cNvGrpSpPr/>
          <p:nvPr/>
        </p:nvGrpSpPr>
        <p:grpSpPr>
          <a:xfrm>
            <a:off x="9009312" y="418332"/>
            <a:ext cx="3182688" cy="429683"/>
            <a:chOff x="9009312" y="188640"/>
            <a:chExt cx="3182688" cy="429683"/>
          </a:xfrm>
        </p:grpSpPr>
        <p:cxnSp>
          <p:nvCxnSpPr>
            <p:cNvPr id="3145779"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63"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264"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sp>
        <p:nvSpPr>
          <p:cNvPr id="1048781" name="文本框 17"/>
          <p:cNvSpPr txBox="1"/>
          <p:nvPr/>
        </p:nvSpPr>
        <p:spPr>
          <a:xfrm>
            <a:off x="285490" y="5671704"/>
            <a:ext cx="2051202" cy="61369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邮件位于主导航，原生整合</a:t>
            </a:r>
            <a:endParaRPr lang="en-US" altLang="zh-CN" sz="1200" dirty="0">
              <a:latin typeface="微软雅黑" panose="020B0503020204020204" charset="-122"/>
              <a:ea typeface="微软雅黑" panose="020B0503020204020204" charset="-122"/>
            </a:endParaRPr>
          </a:p>
        </p:txBody>
      </p:sp>
      <p:sp>
        <p:nvSpPr>
          <p:cNvPr id="1048782" name="文本框 19"/>
          <p:cNvSpPr txBox="1"/>
          <p:nvPr/>
        </p:nvSpPr>
        <p:spPr>
          <a:xfrm>
            <a:off x="3215680" y="6029091"/>
            <a:ext cx="2610164" cy="613694"/>
          </a:xfrm>
          <a:prstGeom prst="rect">
            <a:avLst/>
          </a:prstGeom>
          <a:noFill/>
        </p:spPr>
        <p:txBody>
          <a:bodyPr wrap="square" rtlCol="0">
            <a:spAutoFit/>
          </a:bodyPr>
          <a:lstStyle/>
          <a:p>
            <a:pPr marL="171450" indent="-171450" algn="just">
              <a:lnSpc>
                <a:spcPct val="150000"/>
              </a:lnSpc>
              <a:buFontTx/>
              <a:buChar char="-"/>
            </a:pPr>
            <a:r>
              <a:rPr lang="zh-CN" altLang="en-US" sz="1200" dirty="0">
                <a:latin typeface="微软雅黑" panose="020B0503020204020204" charset="-122"/>
                <a:ea typeface="微软雅黑" panose="020B0503020204020204" charset="-122"/>
              </a:rPr>
              <a:t>把邮件转发到聊天</a:t>
            </a:r>
            <a:endParaRPr lang="en-US" altLang="zh-CN" sz="1200" dirty="0">
              <a:latin typeface="微软雅黑" panose="020B0503020204020204" charset="-122"/>
              <a:ea typeface="微软雅黑" panose="020B0503020204020204" charset="-122"/>
            </a:endParaRPr>
          </a:p>
          <a:p>
            <a:pPr marL="171450" indent="-171450" algn="just">
              <a:lnSpc>
                <a:spcPct val="150000"/>
              </a:lnSpc>
              <a:buFontTx/>
              <a:buChar char="-"/>
            </a:pPr>
            <a:r>
              <a:rPr lang="zh-CN" altLang="en-US" sz="1200" dirty="0">
                <a:latin typeface="微软雅黑" panose="020B0503020204020204" charset="-122"/>
                <a:ea typeface="微软雅黑" panose="020B0503020204020204" charset="-122"/>
              </a:rPr>
              <a:t>直接创建邮件参与人的群聊</a:t>
            </a:r>
            <a:endParaRPr lang="en-US" altLang="zh-CN" sz="1200" dirty="0">
              <a:latin typeface="微软雅黑" panose="020B0503020204020204" charset="-122"/>
              <a:ea typeface="微软雅黑" panose="020B0503020204020204" charset="-122"/>
            </a:endParaRPr>
          </a:p>
        </p:txBody>
      </p:sp>
      <p:sp>
        <p:nvSpPr>
          <p:cNvPr id="1048783" name="文本框 20"/>
          <p:cNvSpPr txBox="1"/>
          <p:nvPr/>
        </p:nvSpPr>
        <p:spPr>
          <a:xfrm>
            <a:off x="7444331" y="5678803"/>
            <a:ext cx="2006083" cy="61369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聊天消息直接添加到邮件发送</a:t>
            </a:r>
            <a:endParaRPr lang="en-US" altLang="zh-CN" sz="1200" dirty="0">
              <a:latin typeface="微软雅黑" panose="020B0503020204020204" charset="-122"/>
              <a:ea typeface="微软雅黑" panose="020B0503020204020204" charset="-122"/>
            </a:endParaRPr>
          </a:p>
        </p:txBody>
      </p:sp>
      <p:sp>
        <p:nvSpPr>
          <p:cNvPr id="1048784" name="文本框 21"/>
          <p:cNvSpPr txBox="1"/>
          <p:nvPr/>
        </p:nvSpPr>
        <p:spPr>
          <a:xfrm>
            <a:off x="9843526" y="5678803"/>
            <a:ext cx="2006083" cy="61369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群协作场景：给群成员发送邮件</a:t>
            </a:r>
            <a:endParaRPr lang="en-US" altLang="zh-CN" sz="1200" dirty="0">
              <a:latin typeface="微软雅黑" panose="020B0503020204020204" charset="-122"/>
              <a:ea typeface="微软雅黑" panose="020B0503020204020204" charset="-122"/>
            </a:endParaRPr>
          </a:p>
        </p:txBody>
      </p:sp>
      <p:pic>
        <p:nvPicPr>
          <p:cNvPr id="2097265" name="图片 22"/>
          <p:cNvPicPr>
            <a:picLocks noChangeAspect="1"/>
          </p:cNvPicPr>
          <p:nvPr/>
        </p:nvPicPr>
        <p:blipFill>
          <a:blip r:embed="rId5"/>
          <a:stretch>
            <a:fillRect/>
          </a:stretch>
        </p:blipFill>
        <p:spPr>
          <a:xfrm>
            <a:off x="9821176" y="1565134"/>
            <a:ext cx="2151937" cy="3842744"/>
          </a:xfrm>
          <a:prstGeom prst="rect">
            <a:avLst/>
          </a:prstGeom>
          <a:ln>
            <a:noFill/>
          </a:ln>
          <a:effectLst>
            <a:outerShdw blurRad="292100" dist="139700" dir="2700000" algn="tl" rotWithShape="0">
              <a:srgbClr val="333333">
                <a:alpha val="65000"/>
              </a:srgbClr>
            </a:outerShdw>
          </a:effectLst>
        </p:spPr>
      </p:pic>
      <p:sp>
        <p:nvSpPr>
          <p:cNvPr id="1048785" name="文本框 16"/>
          <p:cNvSpPr txBox="1"/>
          <p:nvPr/>
        </p:nvSpPr>
        <p:spPr>
          <a:xfrm>
            <a:off x="2847957" y="5666898"/>
            <a:ext cx="4411406" cy="33669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便捷发起邮件讨论，解决催办、邮件内容沟通等场景</a:t>
            </a:r>
            <a:endParaRPr lang="en-US" altLang="zh-CN" sz="1200" dirty="0">
              <a:latin typeface="微软雅黑" panose="020B0503020204020204" charset="-122"/>
              <a:ea typeface="微软雅黑" panose="020B0503020204020204" charset="-122"/>
            </a:endParaRPr>
          </a:p>
        </p:txBody>
      </p:sp>
      <p:pic>
        <p:nvPicPr>
          <p:cNvPr id="2097266" name="图片 18"/>
          <p:cNvPicPr>
            <a:picLocks noChangeAspect="1"/>
          </p:cNvPicPr>
          <p:nvPr/>
        </p:nvPicPr>
        <p:blipFill>
          <a:blip r:embed="rId6"/>
          <a:stretch>
            <a:fillRect/>
          </a:stretch>
        </p:blipFill>
        <p:spPr>
          <a:xfrm>
            <a:off x="285490" y="1565134"/>
            <a:ext cx="2133283" cy="3842744"/>
          </a:xfrm>
          <a:prstGeom prst="rect">
            <a:avLst/>
          </a:prstGeom>
          <a:ln>
            <a:noFill/>
          </a:ln>
          <a:effectLst>
            <a:outerShdw blurRad="292100" dist="139700" dir="2700000" algn="tl" rotWithShape="0">
              <a:srgbClr val="333333">
                <a:alpha val="65000"/>
              </a:srgbClr>
            </a:outerShdw>
          </a:effectLst>
        </p:spPr>
      </p:pic>
      <p:pic>
        <p:nvPicPr>
          <p:cNvPr id="2097267" name="图片 1"/>
          <p:cNvPicPr>
            <a:picLocks noChangeAspect="1"/>
          </p:cNvPicPr>
          <p:nvPr/>
        </p:nvPicPr>
        <p:blipFill>
          <a:blip r:embed="rId7"/>
          <a:stretch>
            <a:fillRect/>
          </a:stretch>
        </p:blipFill>
        <p:spPr>
          <a:xfrm>
            <a:off x="2645492" y="1565134"/>
            <a:ext cx="2154479" cy="3842744"/>
          </a:xfrm>
          <a:prstGeom prst="rect">
            <a:avLst/>
          </a:prstGeom>
          <a:ln>
            <a:noFill/>
          </a:ln>
          <a:effectLst>
            <a:outerShdw blurRad="292100" dist="139700" dir="2700000" algn="tl" rotWithShape="0">
              <a:srgbClr val="333333">
                <a:alpha val="65000"/>
              </a:srgbClr>
            </a:outerShdw>
          </a:effectLst>
        </p:spPr>
      </p:pic>
      <p:pic>
        <p:nvPicPr>
          <p:cNvPr id="2097268" name="图片 2"/>
          <p:cNvPicPr>
            <a:picLocks noChangeAspect="1"/>
          </p:cNvPicPr>
          <p:nvPr/>
        </p:nvPicPr>
        <p:blipFill>
          <a:blip r:embed="rId8"/>
          <a:stretch>
            <a:fillRect/>
          </a:stretch>
        </p:blipFill>
        <p:spPr>
          <a:xfrm>
            <a:off x="4984459" y="1565134"/>
            <a:ext cx="2162604" cy="3842737"/>
          </a:xfrm>
          <a:prstGeom prst="rect">
            <a:avLst/>
          </a:prstGeom>
          <a:ln>
            <a:noFill/>
          </a:ln>
          <a:effectLst>
            <a:outerShdw blurRad="292100" dist="139700" dir="2700000" algn="tl" rotWithShape="0">
              <a:srgbClr val="333333">
                <a:alpha val="65000"/>
              </a:srgbClr>
            </a:outerShdw>
          </a:effectLst>
        </p:spPr>
      </p:pic>
      <p:pic>
        <p:nvPicPr>
          <p:cNvPr id="2097269" name="图片 3"/>
          <p:cNvPicPr>
            <a:picLocks noChangeAspect="1"/>
          </p:cNvPicPr>
          <p:nvPr/>
        </p:nvPicPr>
        <p:blipFill>
          <a:blip r:embed="rId9"/>
          <a:stretch>
            <a:fillRect/>
          </a:stretch>
        </p:blipFill>
        <p:spPr>
          <a:xfrm>
            <a:off x="7354719" y="1565134"/>
            <a:ext cx="2185306" cy="386824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70"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786" name="矩形 5"/>
          <p:cNvSpPr/>
          <p:nvPr/>
        </p:nvSpPr>
        <p:spPr>
          <a:xfrm>
            <a:off x="551384" y="404664"/>
            <a:ext cx="4297971"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企业微信端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邮件审批，快捷处理</a:t>
            </a:r>
            <a:endParaRPr lang="zh-CN" altLang="en-US" sz="2400" dirty="0">
              <a:solidFill>
                <a:srgbClr val="238EF5"/>
              </a:solidFill>
              <a:latin typeface="微软雅黑" panose="020B0503020204020204" charset="-122"/>
              <a:ea typeface="微软雅黑" panose="020B0503020204020204" charset="-122"/>
            </a:endParaRPr>
          </a:p>
        </p:txBody>
      </p:sp>
      <p:grpSp>
        <p:nvGrpSpPr>
          <p:cNvPr id="134" name="组合 8"/>
          <p:cNvGrpSpPr/>
          <p:nvPr/>
        </p:nvGrpSpPr>
        <p:grpSpPr>
          <a:xfrm>
            <a:off x="9009312" y="418332"/>
            <a:ext cx="3182688" cy="429683"/>
            <a:chOff x="9009312" y="188640"/>
            <a:chExt cx="3182688" cy="429683"/>
          </a:xfrm>
        </p:grpSpPr>
        <p:cxnSp>
          <p:nvCxnSpPr>
            <p:cNvPr id="3145780"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71"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272"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sp>
        <p:nvSpPr>
          <p:cNvPr id="1048787" name="文本框 15"/>
          <p:cNvSpPr txBox="1"/>
          <p:nvPr/>
        </p:nvSpPr>
        <p:spPr>
          <a:xfrm>
            <a:off x="5519936" y="5589240"/>
            <a:ext cx="3672408" cy="336695"/>
          </a:xfrm>
          <a:prstGeom prst="rect">
            <a:avLst/>
          </a:prstGeom>
          <a:noFill/>
        </p:spPr>
        <p:txBody>
          <a:bodyPr wrap="square" rtlCol="0">
            <a:spAutoFit/>
          </a:bodyPr>
          <a:lstStyle/>
          <a:p>
            <a:pPr marL="171450" indent="-171450" algn="just">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审批人可在审批邮件内回复，审批同意或者转审</a:t>
            </a:r>
            <a:endParaRPr lang="en-US" altLang="zh-CN" sz="1200" dirty="0">
              <a:latin typeface="微软雅黑" panose="020B0503020204020204" charset="-122"/>
              <a:ea typeface="微软雅黑" panose="020B0503020204020204" charset="-122"/>
            </a:endParaRPr>
          </a:p>
        </p:txBody>
      </p:sp>
      <p:pic>
        <p:nvPicPr>
          <p:cNvPr id="2097273" name="图片 22"/>
          <p:cNvPicPr>
            <a:picLocks noChangeAspect="1"/>
          </p:cNvPicPr>
          <p:nvPr/>
        </p:nvPicPr>
        <p:blipFill>
          <a:blip r:embed="rId5"/>
          <a:stretch>
            <a:fillRect/>
          </a:stretch>
        </p:blipFill>
        <p:spPr>
          <a:xfrm>
            <a:off x="9803893" y="1411761"/>
            <a:ext cx="2153036" cy="3817440"/>
          </a:xfrm>
          <a:prstGeom prst="rect">
            <a:avLst/>
          </a:prstGeom>
          <a:ln>
            <a:noFill/>
          </a:ln>
          <a:effectLst>
            <a:outerShdw blurRad="292100" dist="139700" dir="2700000" algn="tl" rotWithShape="0">
              <a:srgbClr val="333333">
                <a:alpha val="65000"/>
              </a:srgbClr>
            </a:outerShdw>
          </a:effectLst>
        </p:spPr>
      </p:pic>
      <p:sp>
        <p:nvSpPr>
          <p:cNvPr id="1048788" name="文本框 25"/>
          <p:cNvSpPr txBox="1"/>
          <p:nvPr/>
        </p:nvSpPr>
        <p:spPr>
          <a:xfrm>
            <a:off x="767408" y="5589240"/>
            <a:ext cx="3672408" cy="33669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成员发送审批邮件时，可直接选择审批格式</a:t>
            </a:r>
            <a:endParaRPr lang="en-US" altLang="zh-CN" sz="1200" dirty="0">
              <a:latin typeface="微软雅黑" panose="020B0503020204020204" charset="-122"/>
              <a:ea typeface="微软雅黑" panose="020B0503020204020204" charset="-122"/>
            </a:endParaRPr>
          </a:p>
        </p:txBody>
      </p:sp>
      <p:sp>
        <p:nvSpPr>
          <p:cNvPr id="1048789" name="文本框 26"/>
          <p:cNvSpPr txBox="1"/>
          <p:nvPr/>
        </p:nvSpPr>
        <p:spPr>
          <a:xfrm>
            <a:off x="9803893" y="5589240"/>
            <a:ext cx="2153036" cy="890693"/>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审批人未及时处理时，申请人还可直接通过</a:t>
            </a:r>
            <a:r>
              <a:rPr lang="en-US" altLang="zh-CN" sz="1200" dirty="0">
                <a:latin typeface="微软雅黑" panose="020B0503020204020204" charset="-122"/>
                <a:ea typeface="微软雅黑" panose="020B0503020204020204" charset="-122"/>
              </a:rPr>
              <a:t>IM</a:t>
            </a:r>
            <a:r>
              <a:rPr lang="zh-CN" altLang="en-US" sz="1200" dirty="0">
                <a:latin typeface="微软雅黑" panose="020B0503020204020204" charset="-122"/>
                <a:ea typeface="微软雅黑" panose="020B0503020204020204" charset="-122"/>
              </a:rPr>
              <a:t>把邮件转发给审批人催办。</a:t>
            </a:r>
            <a:endParaRPr lang="en-US" altLang="zh-CN" sz="1200" dirty="0">
              <a:latin typeface="微软雅黑" panose="020B0503020204020204" charset="-122"/>
              <a:ea typeface="微软雅黑" panose="020B0503020204020204" charset="-122"/>
            </a:endParaRPr>
          </a:p>
        </p:txBody>
      </p:sp>
      <p:pic>
        <p:nvPicPr>
          <p:cNvPr id="2097274" name="图片 1"/>
          <p:cNvPicPr>
            <a:picLocks noChangeAspect="1"/>
          </p:cNvPicPr>
          <p:nvPr/>
        </p:nvPicPr>
        <p:blipFill>
          <a:blip r:embed="rId6"/>
          <a:stretch>
            <a:fillRect/>
          </a:stretch>
        </p:blipFill>
        <p:spPr>
          <a:xfrm>
            <a:off x="339646" y="1411760"/>
            <a:ext cx="2143025" cy="3817441"/>
          </a:xfrm>
          <a:prstGeom prst="rect">
            <a:avLst/>
          </a:prstGeom>
          <a:ln>
            <a:noFill/>
          </a:ln>
          <a:effectLst>
            <a:outerShdw blurRad="292100" dist="139700" dir="2700000" algn="tl" rotWithShape="0">
              <a:srgbClr val="333333">
                <a:alpha val="65000"/>
              </a:srgbClr>
            </a:outerShdw>
          </a:effectLst>
        </p:spPr>
      </p:pic>
      <p:pic>
        <p:nvPicPr>
          <p:cNvPr id="2097275" name="图片 2"/>
          <p:cNvPicPr>
            <a:picLocks noChangeAspect="1"/>
          </p:cNvPicPr>
          <p:nvPr/>
        </p:nvPicPr>
        <p:blipFill>
          <a:blip r:embed="rId7"/>
          <a:stretch>
            <a:fillRect/>
          </a:stretch>
        </p:blipFill>
        <p:spPr>
          <a:xfrm>
            <a:off x="2708269" y="1411760"/>
            <a:ext cx="2149395" cy="3817440"/>
          </a:xfrm>
          <a:prstGeom prst="rect">
            <a:avLst/>
          </a:prstGeom>
          <a:ln>
            <a:noFill/>
          </a:ln>
          <a:effectLst>
            <a:outerShdw blurRad="292100" dist="139700" dir="2700000" algn="tl" rotWithShape="0">
              <a:srgbClr val="333333">
                <a:alpha val="65000"/>
              </a:srgbClr>
            </a:outerShdw>
          </a:effectLst>
        </p:spPr>
      </p:pic>
      <p:pic>
        <p:nvPicPr>
          <p:cNvPr id="2097276" name="图片 4"/>
          <p:cNvPicPr>
            <a:picLocks noChangeAspect="1"/>
          </p:cNvPicPr>
          <p:nvPr/>
        </p:nvPicPr>
        <p:blipFill>
          <a:blip r:embed="rId8"/>
          <a:stretch>
            <a:fillRect/>
          </a:stretch>
        </p:blipFill>
        <p:spPr>
          <a:xfrm>
            <a:off x="5026331" y="1411760"/>
            <a:ext cx="2139337" cy="3817440"/>
          </a:xfrm>
          <a:prstGeom prst="rect">
            <a:avLst/>
          </a:prstGeom>
          <a:ln>
            <a:noFill/>
          </a:ln>
          <a:effectLst>
            <a:outerShdw blurRad="292100" dist="139700" dir="2700000" algn="tl" rotWithShape="0">
              <a:srgbClr val="333333">
                <a:alpha val="65000"/>
              </a:srgbClr>
            </a:outerShdw>
          </a:effectLst>
        </p:spPr>
      </p:pic>
      <p:pic>
        <p:nvPicPr>
          <p:cNvPr id="2097277" name="图片 7"/>
          <p:cNvPicPr>
            <a:picLocks noChangeAspect="1"/>
          </p:cNvPicPr>
          <p:nvPr/>
        </p:nvPicPr>
        <p:blipFill>
          <a:blip r:embed="rId9"/>
          <a:stretch>
            <a:fillRect/>
          </a:stretch>
        </p:blipFill>
        <p:spPr>
          <a:xfrm>
            <a:off x="7415591" y="1411760"/>
            <a:ext cx="2138379" cy="381744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78"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790" name="矩形 5"/>
          <p:cNvSpPr/>
          <p:nvPr/>
        </p:nvSpPr>
        <p:spPr>
          <a:xfrm>
            <a:off x="551384" y="404664"/>
            <a:ext cx="5836854"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企业微信端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邮件日程邀约，打通企业微信日程</a:t>
            </a:r>
            <a:endParaRPr lang="zh-CN" altLang="en-US" sz="2400" dirty="0">
              <a:solidFill>
                <a:srgbClr val="238EF5"/>
              </a:solidFill>
              <a:latin typeface="微软雅黑" panose="020B0503020204020204" charset="-122"/>
              <a:ea typeface="微软雅黑" panose="020B0503020204020204" charset="-122"/>
            </a:endParaRPr>
          </a:p>
        </p:txBody>
      </p:sp>
      <p:grpSp>
        <p:nvGrpSpPr>
          <p:cNvPr id="136" name="组合 8"/>
          <p:cNvGrpSpPr/>
          <p:nvPr/>
        </p:nvGrpSpPr>
        <p:grpSpPr>
          <a:xfrm>
            <a:off x="9009312" y="418332"/>
            <a:ext cx="3182688" cy="429683"/>
            <a:chOff x="9009312" y="188640"/>
            <a:chExt cx="3182688" cy="429683"/>
          </a:xfrm>
        </p:grpSpPr>
        <p:cxnSp>
          <p:nvCxnSpPr>
            <p:cNvPr id="3145781"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79"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280"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pic>
        <p:nvPicPr>
          <p:cNvPr id="2097281" name="图片 15"/>
          <p:cNvPicPr>
            <a:picLocks noChangeAspect="1"/>
          </p:cNvPicPr>
          <p:nvPr/>
        </p:nvPicPr>
        <p:blipFill>
          <a:blip r:embed="rId5"/>
          <a:stretch>
            <a:fillRect/>
          </a:stretch>
        </p:blipFill>
        <p:spPr>
          <a:xfrm>
            <a:off x="6312024" y="1412776"/>
            <a:ext cx="2389766" cy="4248472"/>
          </a:xfrm>
          <a:prstGeom prst="rect">
            <a:avLst/>
          </a:prstGeom>
          <a:ln>
            <a:noFill/>
          </a:ln>
          <a:effectLst>
            <a:outerShdw blurRad="292100" dist="139700" dir="2700000" algn="tl" rotWithShape="0">
              <a:srgbClr val="333333">
                <a:alpha val="65000"/>
              </a:srgbClr>
            </a:outerShdw>
          </a:effectLst>
        </p:spPr>
      </p:pic>
      <p:pic>
        <p:nvPicPr>
          <p:cNvPr id="2097282" name="图片 18"/>
          <p:cNvPicPr>
            <a:picLocks noChangeAspect="1"/>
          </p:cNvPicPr>
          <p:nvPr/>
        </p:nvPicPr>
        <p:blipFill>
          <a:blip r:embed="rId6"/>
          <a:stretch>
            <a:fillRect/>
          </a:stretch>
        </p:blipFill>
        <p:spPr>
          <a:xfrm>
            <a:off x="8977099" y="1412776"/>
            <a:ext cx="2389766" cy="4248472"/>
          </a:xfrm>
          <a:prstGeom prst="rect">
            <a:avLst/>
          </a:prstGeom>
          <a:ln>
            <a:noFill/>
          </a:ln>
          <a:effectLst>
            <a:outerShdw blurRad="292100" dist="139700" dir="2700000" algn="tl" rotWithShape="0">
              <a:srgbClr val="333333">
                <a:alpha val="65000"/>
              </a:srgbClr>
            </a:outerShdw>
          </a:effectLst>
        </p:spPr>
      </p:pic>
      <p:sp>
        <p:nvSpPr>
          <p:cNvPr id="1048791" name="文本框 30"/>
          <p:cNvSpPr txBox="1"/>
          <p:nvPr/>
        </p:nvSpPr>
        <p:spPr>
          <a:xfrm>
            <a:off x="1991544" y="6039347"/>
            <a:ext cx="3145511" cy="33669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成员写邮件时，直接选择日程邀约类型</a:t>
            </a:r>
            <a:endParaRPr lang="en-US" altLang="zh-CN" sz="1200" dirty="0">
              <a:latin typeface="微软雅黑" panose="020B0503020204020204" charset="-122"/>
              <a:ea typeface="微软雅黑" panose="020B0503020204020204" charset="-122"/>
            </a:endParaRPr>
          </a:p>
        </p:txBody>
      </p:sp>
      <p:sp>
        <p:nvSpPr>
          <p:cNvPr id="1048792" name="文本框 31"/>
          <p:cNvSpPr txBox="1"/>
          <p:nvPr/>
        </p:nvSpPr>
        <p:spPr>
          <a:xfrm>
            <a:off x="7220188" y="6039347"/>
            <a:ext cx="3145511" cy="61369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收件人直接收到邮件日程通知，并写入企业微信日程</a:t>
            </a:r>
            <a:endParaRPr lang="en-US" altLang="zh-CN" sz="1200" dirty="0">
              <a:latin typeface="微软雅黑" panose="020B0503020204020204" charset="-122"/>
              <a:ea typeface="微软雅黑" panose="020B0503020204020204" charset="-122"/>
            </a:endParaRPr>
          </a:p>
        </p:txBody>
      </p:sp>
      <p:pic>
        <p:nvPicPr>
          <p:cNvPr id="2097283" name="图片 13"/>
          <p:cNvPicPr>
            <a:picLocks noChangeAspect="1"/>
          </p:cNvPicPr>
          <p:nvPr/>
        </p:nvPicPr>
        <p:blipFill>
          <a:blip r:embed="rId7"/>
          <a:stretch>
            <a:fillRect/>
          </a:stretch>
        </p:blipFill>
        <p:spPr>
          <a:xfrm>
            <a:off x="955903" y="1412776"/>
            <a:ext cx="2375438" cy="4231446"/>
          </a:xfrm>
          <a:prstGeom prst="rect">
            <a:avLst/>
          </a:prstGeom>
          <a:ln>
            <a:noFill/>
          </a:ln>
          <a:effectLst>
            <a:outerShdw blurRad="292100" dist="139700" dir="2700000" algn="tl" rotWithShape="0">
              <a:srgbClr val="333333">
                <a:alpha val="65000"/>
              </a:srgbClr>
            </a:outerShdw>
          </a:effectLst>
        </p:spPr>
      </p:pic>
      <p:pic>
        <p:nvPicPr>
          <p:cNvPr id="2097284" name="图片 1"/>
          <p:cNvPicPr>
            <a:picLocks noChangeAspect="1"/>
          </p:cNvPicPr>
          <p:nvPr/>
        </p:nvPicPr>
        <p:blipFill>
          <a:blip r:embed="rId8"/>
          <a:stretch>
            <a:fillRect/>
          </a:stretch>
        </p:blipFill>
        <p:spPr>
          <a:xfrm>
            <a:off x="3703657" y="1412776"/>
            <a:ext cx="2392343" cy="424847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85"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793" name="矩形 5"/>
          <p:cNvSpPr/>
          <p:nvPr/>
        </p:nvSpPr>
        <p:spPr>
          <a:xfrm>
            <a:off x="551384" y="404664"/>
            <a:ext cx="6349815"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企业微信端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外部邮件会邀，企业微信日程统一查看</a:t>
            </a:r>
            <a:endParaRPr lang="zh-CN" altLang="en-US" sz="2400" dirty="0">
              <a:solidFill>
                <a:srgbClr val="238EF5"/>
              </a:solidFill>
              <a:latin typeface="微软雅黑" panose="020B0503020204020204" charset="-122"/>
              <a:ea typeface="微软雅黑" panose="020B0503020204020204" charset="-122"/>
            </a:endParaRPr>
          </a:p>
        </p:txBody>
      </p:sp>
      <p:grpSp>
        <p:nvGrpSpPr>
          <p:cNvPr id="138" name="组合 8"/>
          <p:cNvGrpSpPr/>
          <p:nvPr/>
        </p:nvGrpSpPr>
        <p:grpSpPr>
          <a:xfrm>
            <a:off x="9009312" y="418332"/>
            <a:ext cx="3182688" cy="429683"/>
            <a:chOff x="9009312" y="188640"/>
            <a:chExt cx="3182688" cy="429683"/>
          </a:xfrm>
        </p:grpSpPr>
        <p:cxnSp>
          <p:nvCxnSpPr>
            <p:cNvPr id="3145782"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86"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287"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pic>
        <p:nvPicPr>
          <p:cNvPr id="2097288" name="图片 1"/>
          <p:cNvPicPr>
            <a:picLocks noChangeAspect="1"/>
          </p:cNvPicPr>
          <p:nvPr/>
        </p:nvPicPr>
        <p:blipFill>
          <a:blip r:embed="rId5"/>
          <a:stretch>
            <a:fillRect/>
          </a:stretch>
        </p:blipFill>
        <p:spPr>
          <a:xfrm>
            <a:off x="4333839" y="1628803"/>
            <a:ext cx="4674553" cy="3816422"/>
          </a:xfrm>
          <a:prstGeom prst="rect">
            <a:avLst/>
          </a:prstGeom>
          <a:ln>
            <a:noFill/>
          </a:ln>
          <a:effectLst>
            <a:outerShdw blurRad="292100" dist="139700" dir="2700000" algn="tl" rotWithShape="0">
              <a:srgbClr val="333333">
                <a:alpha val="65000"/>
              </a:srgbClr>
            </a:outerShdw>
          </a:effectLst>
        </p:spPr>
      </p:pic>
      <p:pic>
        <p:nvPicPr>
          <p:cNvPr id="2097289" name="图片 12"/>
          <p:cNvPicPr>
            <a:picLocks noChangeAspect="1"/>
          </p:cNvPicPr>
          <p:nvPr/>
        </p:nvPicPr>
        <p:blipFill>
          <a:blip r:embed="rId6"/>
          <a:stretch>
            <a:fillRect/>
          </a:stretch>
        </p:blipFill>
        <p:spPr>
          <a:xfrm>
            <a:off x="9605871" y="1628801"/>
            <a:ext cx="2360716" cy="4011538"/>
          </a:xfrm>
          <a:prstGeom prst="rect">
            <a:avLst/>
          </a:prstGeom>
          <a:ln>
            <a:noFill/>
          </a:ln>
          <a:effectLst>
            <a:outerShdw blurRad="292100" dist="139700" dir="2700000" algn="tl" rotWithShape="0">
              <a:srgbClr val="333333">
                <a:alpha val="65000"/>
              </a:srgbClr>
            </a:outerShdw>
          </a:effectLst>
        </p:spPr>
      </p:pic>
      <p:cxnSp>
        <p:nvCxnSpPr>
          <p:cNvPr id="3145783" name="直线箭头连接符 17"/>
          <p:cNvCxnSpPr/>
          <p:nvPr/>
        </p:nvCxnSpPr>
        <p:spPr>
          <a:xfrm>
            <a:off x="9192344" y="3501008"/>
            <a:ext cx="273992" cy="0"/>
          </a:xfrm>
          <a:prstGeom prst="straightConnector1">
            <a:avLst/>
          </a:prstGeom>
          <a:ln w="19050">
            <a:solidFill>
              <a:srgbClr val="238EF5"/>
            </a:solidFill>
            <a:tailEnd type="triangle"/>
          </a:ln>
        </p:spPr>
        <p:style>
          <a:lnRef idx="1">
            <a:schemeClr val="accent1"/>
          </a:lnRef>
          <a:fillRef idx="0">
            <a:schemeClr val="accent1"/>
          </a:fillRef>
          <a:effectRef idx="0">
            <a:schemeClr val="accent1"/>
          </a:effectRef>
          <a:fontRef idx="minor">
            <a:schemeClr val="tx1"/>
          </a:fontRef>
        </p:style>
      </p:cxnSp>
      <p:sp>
        <p:nvSpPr>
          <p:cNvPr id="1048794" name="文本框 27"/>
          <p:cNvSpPr txBox="1"/>
          <p:nvPr/>
        </p:nvSpPr>
        <p:spPr>
          <a:xfrm>
            <a:off x="8328248" y="5965632"/>
            <a:ext cx="3097927" cy="377411"/>
          </a:xfrm>
          <a:prstGeom prst="rect">
            <a:avLst/>
          </a:prstGeom>
          <a:noFill/>
        </p:spPr>
        <p:txBody>
          <a:bodyPr wrap="square" rtlCol="0">
            <a:spAutoFit/>
          </a:bodyPr>
          <a:lstStyle/>
          <a:p>
            <a:pPr marL="171450" indent="-171450" algn="just">
              <a:lnSpc>
                <a:spcPct val="150000"/>
              </a:lnSpc>
              <a:buFont typeface="Arial" panose="020B0604020202020204" pitchFamily="34" charset="0"/>
              <a:buChar char="•"/>
            </a:pPr>
            <a:r>
              <a:rPr lang="zh-CN" altLang="en-US" sz="1400" dirty="0">
                <a:latin typeface="微软雅黑" panose="020B0503020204020204" charset="-122"/>
                <a:ea typeface="微软雅黑" panose="020B0503020204020204" charset="-122"/>
              </a:rPr>
              <a:t>邮箱日历同步至企业微信</a:t>
            </a:r>
            <a:endParaRPr lang="en-US" altLang="zh-CN" sz="1400" dirty="0">
              <a:latin typeface="微软雅黑" panose="020B0503020204020204" charset="-122"/>
              <a:ea typeface="微软雅黑" panose="020B0503020204020204" charset="-122"/>
            </a:endParaRPr>
          </a:p>
        </p:txBody>
      </p:sp>
      <p:pic>
        <p:nvPicPr>
          <p:cNvPr id="2097290" name="图片 35"/>
          <p:cNvPicPr>
            <a:picLocks noChangeAspect="1"/>
          </p:cNvPicPr>
          <p:nvPr/>
        </p:nvPicPr>
        <p:blipFill>
          <a:blip r:embed="rId7"/>
          <a:stretch>
            <a:fillRect/>
          </a:stretch>
        </p:blipFill>
        <p:spPr>
          <a:xfrm>
            <a:off x="6776144" y="2481551"/>
            <a:ext cx="2232248" cy="2130850"/>
          </a:xfrm>
          <a:prstGeom prst="ellipse">
            <a:avLst/>
          </a:prstGeom>
          <a:ln>
            <a:solidFill>
              <a:srgbClr val="238EF5"/>
            </a:solidFill>
          </a:ln>
          <a:effectLst>
            <a:outerShdw blurRad="292100" dist="139700" dir="2700000" algn="tl" rotWithShape="0">
              <a:srgbClr val="333333">
                <a:alpha val="65000"/>
              </a:srgbClr>
            </a:outerShdw>
          </a:effectLst>
        </p:spPr>
      </p:pic>
      <p:cxnSp>
        <p:nvCxnSpPr>
          <p:cNvPr id="3145784" name="直线箭头连接符 36"/>
          <p:cNvCxnSpPr>
            <a:endCxn id="2097290" idx="3"/>
          </p:cNvCxnSpPr>
          <p:nvPr/>
        </p:nvCxnSpPr>
        <p:spPr>
          <a:xfrm flipV="1">
            <a:off x="6877609" y="4300345"/>
            <a:ext cx="225440" cy="312056"/>
          </a:xfrm>
          <a:prstGeom prst="straightConnector1">
            <a:avLst/>
          </a:prstGeom>
          <a:ln>
            <a:solidFill>
              <a:srgbClr val="238EF5"/>
            </a:solidFill>
            <a:tailEnd type="triangle"/>
          </a:ln>
        </p:spPr>
        <p:style>
          <a:lnRef idx="1">
            <a:schemeClr val="accent1"/>
          </a:lnRef>
          <a:fillRef idx="0">
            <a:schemeClr val="accent1"/>
          </a:fillRef>
          <a:effectRef idx="0">
            <a:schemeClr val="accent1"/>
          </a:effectRef>
          <a:fontRef idx="minor">
            <a:schemeClr val="tx1"/>
          </a:fontRef>
        </p:style>
      </p:cxnSp>
      <p:sp>
        <p:nvSpPr>
          <p:cNvPr id="1048795" name="文本框 39"/>
          <p:cNvSpPr txBox="1"/>
          <p:nvPr/>
        </p:nvSpPr>
        <p:spPr>
          <a:xfrm>
            <a:off x="1820057" y="5753369"/>
            <a:ext cx="4497745" cy="700576"/>
          </a:xfrm>
          <a:prstGeom prst="rect">
            <a:avLst/>
          </a:prstGeom>
          <a:noFill/>
        </p:spPr>
        <p:txBody>
          <a:bodyPr wrap="square" rtlCol="0">
            <a:spAutoFit/>
          </a:bodyPr>
          <a:lstStyle/>
          <a:p>
            <a:pPr marL="171450" indent="-171450" algn="just">
              <a:lnSpc>
                <a:spcPct val="150000"/>
              </a:lnSpc>
              <a:buFont typeface="Arial" panose="020B0604020202020204" pitchFamily="34" charset="0"/>
              <a:buChar char="•"/>
            </a:pPr>
            <a:r>
              <a:rPr lang="zh-CN" altLang="en-US" sz="1400" dirty="0">
                <a:latin typeface="微软雅黑" panose="020B0503020204020204" charset="-122"/>
                <a:ea typeface="微软雅黑" panose="020B0503020204020204" charset="-122"/>
              </a:rPr>
              <a:t>收到外部邮件的会议邀约时，可通过企业邮箱直接同步到企业微信，在企业微信统一查看</a:t>
            </a:r>
            <a:endParaRPr lang="en-US" altLang="zh-CN" sz="1400" dirty="0">
              <a:latin typeface="微软雅黑" panose="020B0503020204020204" charset="-122"/>
              <a:ea typeface="微软雅黑" panose="020B0503020204020204" charset="-122"/>
            </a:endParaRPr>
          </a:p>
        </p:txBody>
      </p:sp>
      <p:sp>
        <p:nvSpPr>
          <p:cNvPr id="1048796" name="右箭头 42"/>
          <p:cNvSpPr/>
          <p:nvPr/>
        </p:nvSpPr>
        <p:spPr>
          <a:xfrm>
            <a:off x="3943557" y="3429000"/>
            <a:ext cx="250747" cy="259026"/>
          </a:xfrm>
          <a:prstGeom prst="rightArrow">
            <a:avLst/>
          </a:prstGeom>
          <a:solidFill>
            <a:srgbClr val="238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097291" name="图片 43"/>
          <p:cNvPicPr>
            <a:picLocks noChangeAspect="1"/>
          </p:cNvPicPr>
          <p:nvPr/>
        </p:nvPicPr>
        <p:blipFill>
          <a:blip r:embed="rId8"/>
          <a:stretch>
            <a:fillRect/>
          </a:stretch>
        </p:blipFill>
        <p:spPr>
          <a:xfrm>
            <a:off x="182266" y="2086396"/>
            <a:ext cx="3621756" cy="268520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92"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797" name="矩形 5"/>
          <p:cNvSpPr/>
          <p:nvPr/>
        </p:nvSpPr>
        <p:spPr>
          <a:xfrm>
            <a:off x="551384" y="404664"/>
            <a:ext cx="6349815"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企业微信端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连接微盘、微文档，邮件通路文件分享</a:t>
            </a:r>
            <a:endParaRPr lang="zh-CN" altLang="en-US" sz="2400" dirty="0">
              <a:solidFill>
                <a:srgbClr val="238EF5"/>
              </a:solidFill>
              <a:latin typeface="微软雅黑" panose="020B0503020204020204" charset="-122"/>
              <a:ea typeface="微软雅黑" panose="020B0503020204020204" charset="-122"/>
            </a:endParaRPr>
          </a:p>
        </p:txBody>
      </p:sp>
      <p:grpSp>
        <p:nvGrpSpPr>
          <p:cNvPr id="140" name="组合 8"/>
          <p:cNvGrpSpPr/>
          <p:nvPr/>
        </p:nvGrpSpPr>
        <p:grpSpPr>
          <a:xfrm>
            <a:off x="9009312" y="418332"/>
            <a:ext cx="3182688" cy="429683"/>
            <a:chOff x="9009312" y="188640"/>
            <a:chExt cx="3182688" cy="429683"/>
          </a:xfrm>
        </p:grpSpPr>
        <p:cxnSp>
          <p:nvCxnSpPr>
            <p:cNvPr id="3145785"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93"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294"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sp>
        <p:nvSpPr>
          <p:cNvPr id="1048798" name="文本框 17"/>
          <p:cNvSpPr txBox="1"/>
          <p:nvPr/>
        </p:nvSpPr>
        <p:spPr>
          <a:xfrm>
            <a:off x="810015" y="5538949"/>
            <a:ext cx="5832648" cy="116769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发邮件时，正文可插入微文档</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微盘文件链接，也可添加微盘文件作为附件</a:t>
            </a:r>
            <a:endParaRPr lang="en-US" altLang="zh-CN" sz="1200" dirty="0">
              <a:latin typeface="微软雅黑" panose="020B0503020204020204" charset="-122"/>
              <a:ea typeface="微软雅黑" panose="020B0503020204020204" charset="-122"/>
            </a:endParaRPr>
          </a:p>
          <a:p>
            <a:pPr marL="285750" indent="-285750" algn="just">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应用场景：</a:t>
            </a:r>
            <a:endParaRPr lang="en-US" altLang="zh-CN" sz="1200" dirty="0">
              <a:latin typeface="微软雅黑" panose="020B0503020204020204" charset="-122"/>
              <a:ea typeface="微软雅黑" panose="020B0503020204020204" charset="-122"/>
            </a:endParaRPr>
          </a:p>
          <a:p>
            <a:pPr marL="171450" indent="-171450" algn="just">
              <a:lnSpc>
                <a:spcPct val="150000"/>
              </a:lnSpc>
              <a:buFontTx/>
              <a:buChar char="-"/>
            </a:pPr>
            <a:r>
              <a:rPr lang="zh-CN" altLang="en-US" sz="1200" dirty="0">
                <a:latin typeface="微软雅黑" panose="020B0503020204020204" charset="-122"/>
                <a:ea typeface="微软雅黑" panose="020B0503020204020204" charset="-122"/>
              </a:rPr>
              <a:t>邮件发送微文档、微盘文件，进行内外部分享</a:t>
            </a:r>
            <a:endParaRPr lang="en-US" altLang="zh-CN" sz="1200" dirty="0">
              <a:latin typeface="微软雅黑" panose="020B0503020204020204" charset="-122"/>
              <a:ea typeface="微软雅黑" panose="020B0503020204020204" charset="-122"/>
            </a:endParaRPr>
          </a:p>
          <a:p>
            <a:pPr marL="171450" indent="-171450" algn="just">
              <a:lnSpc>
                <a:spcPct val="150000"/>
              </a:lnSpc>
              <a:buFontTx/>
              <a:buChar char="-"/>
            </a:pPr>
            <a:r>
              <a:rPr lang="zh-CN" altLang="en-US" sz="1200" dirty="0">
                <a:latin typeface="微软雅黑" panose="020B0503020204020204" charset="-122"/>
                <a:ea typeface="微软雅黑" panose="020B0503020204020204" charset="-122"/>
              </a:rPr>
              <a:t>正文插入微文档、微盘文件链接可做到权限管理，保障安全</a:t>
            </a:r>
            <a:endParaRPr lang="en-US" altLang="zh-CN" sz="1200" dirty="0">
              <a:latin typeface="微软雅黑" panose="020B0503020204020204" charset="-122"/>
              <a:ea typeface="微软雅黑" panose="020B0503020204020204" charset="-122"/>
            </a:endParaRPr>
          </a:p>
        </p:txBody>
      </p:sp>
      <p:sp>
        <p:nvSpPr>
          <p:cNvPr id="1048799" name="文本框 19"/>
          <p:cNvSpPr txBox="1"/>
          <p:nvPr/>
        </p:nvSpPr>
        <p:spPr>
          <a:xfrm>
            <a:off x="7320788" y="5495508"/>
            <a:ext cx="4570166" cy="61369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在</a:t>
            </a:r>
            <a:r>
              <a:rPr lang="en-US" altLang="zh-CN" sz="1200" dirty="0">
                <a:latin typeface="微软雅黑" panose="020B0503020204020204" charset="-122"/>
                <a:ea typeface="微软雅黑" panose="020B0503020204020204" charset="-122"/>
              </a:rPr>
              <a:t>Web</a:t>
            </a:r>
            <a:r>
              <a:rPr lang="zh-CN" altLang="en-US" sz="1200" dirty="0">
                <a:latin typeface="微软雅黑" panose="020B0503020204020204" charset="-122"/>
                <a:ea typeface="微软雅黑" panose="020B0503020204020204" charset="-122"/>
              </a:rPr>
              <a:t>端使用邮箱时，同样支持联动微盘、微文档使用，与企业微信数据同步</a:t>
            </a:r>
            <a:endParaRPr lang="en-US" altLang="zh-CN" sz="1200" dirty="0">
              <a:latin typeface="微软雅黑" panose="020B0503020204020204" charset="-122"/>
              <a:ea typeface="微软雅黑" panose="020B0503020204020204" charset="-122"/>
            </a:endParaRPr>
          </a:p>
        </p:txBody>
      </p:sp>
      <p:pic>
        <p:nvPicPr>
          <p:cNvPr id="2097295" name="图片 20"/>
          <p:cNvPicPr>
            <a:picLocks noChangeAspect="1"/>
          </p:cNvPicPr>
          <p:nvPr/>
        </p:nvPicPr>
        <p:blipFill>
          <a:blip r:embed="rId5"/>
          <a:stretch>
            <a:fillRect/>
          </a:stretch>
        </p:blipFill>
        <p:spPr>
          <a:xfrm>
            <a:off x="7235110" y="1832109"/>
            <a:ext cx="4741521" cy="3391088"/>
          </a:xfrm>
          <a:prstGeom prst="rect">
            <a:avLst/>
          </a:prstGeom>
        </p:spPr>
      </p:pic>
      <p:pic>
        <p:nvPicPr>
          <p:cNvPr id="2097296" name="图片 21"/>
          <p:cNvPicPr>
            <a:picLocks noChangeAspect="1"/>
          </p:cNvPicPr>
          <p:nvPr/>
        </p:nvPicPr>
        <p:blipFill>
          <a:blip r:embed="rId6"/>
          <a:stretch>
            <a:fillRect/>
          </a:stretch>
        </p:blipFill>
        <p:spPr>
          <a:xfrm>
            <a:off x="8784010" y="1071328"/>
            <a:ext cx="2761453" cy="2797355"/>
          </a:xfrm>
          <a:prstGeom prst="ellipse">
            <a:avLst/>
          </a:prstGeom>
          <a:ln>
            <a:noFill/>
          </a:ln>
          <a:effectLst>
            <a:outerShdw blurRad="292100" dist="139700" dir="2700000" algn="tl" rotWithShape="0">
              <a:srgbClr val="333333">
                <a:alpha val="65000"/>
              </a:srgbClr>
            </a:outerShdw>
          </a:effectLst>
        </p:spPr>
      </p:pic>
      <p:cxnSp>
        <p:nvCxnSpPr>
          <p:cNvPr id="3145786" name="直线箭头连接符 24"/>
          <p:cNvCxnSpPr/>
          <p:nvPr/>
        </p:nvCxnSpPr>
        <p:spPr>
          <a:xfrm flipV="1">
            <a:off x="8284907" y="3128736"/>
            <a:ext cx="499103" cy="300264"/>
          </a:xfrm>
          <a:prstGeom prst="straightConnector1">
            <a:avLst/>
          </a:prstGeom>
          <a:ln w="19050">
            <a:solidFill>
              <a:srgbClr val="238EF5"/>
            </a:solidFill>
            <a:tailEnd type="triangle"/>
          </a:ln>
        </p:spPr>
        <p:style>
          <a:lnRef idx="1">
            <a:schemeClr val="accent1"/>
          </a:lnRef>
          <a:fillRef idx="0">
            <a:schemeClr val="accent1"/>
          </a:fillRef>
          <a:effectRef idx="0">
            <a:schemeClr val="accent1"/>
          </a:effectRef>
          <a:fontRef idx="minor">
            <a:schemeClr val="tx1"/>
          </a:fontRef>
        </p:style>
      </p:cxnSp>
      <p:pic>
        <p:nvPicPr>
          <p:cNvPr id="2097297" name="图片 2"/>
          <p:cNvPicPr>
            <a:picLocks noChangeAspect="1"/>
          </p:cNvPicPr>
          <p:nvPr/>
        </p:nvPicPr>
        <p:blipFill>
          <a:blip r:embed="rId7"/>
          <a:stretch>
            <a:fillRect/>
          </a:stretch>
        </p:blipFill>
        <p:spPr>
          <a:xfrm>
            <a:off x="825200" y="1794121"/>
            <a:ext cx="5449596" cy="326975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98"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800" name="矩形 5"/>
          <p:cNvSpPr/>
          <p:nvPr/>
        </p:nvSpPr>
        <p:spPr>
          <a:xfrm>
            <a:off x="551383" y="404664"/>
            <a:ext cx="3096339" cy="461665"/>
          </a:xfrm>
          <a:prstGeom prst="rect">
            <a:avLst/>
          </a:prstGeom>
        </p:spPr>
        <p:txBody>
          <a:bodyPr wrap="square">
            <a:spAutoFit/>
          </a:bodyPr>
          <a:lstStyle/>
          <a:p>
            <a:r>
              <a:rPr lang="zh-CN" altLang="en-US" sz="2400" dirty="0">
                <a:solidFill>
                  <a:srgbClr val="238EF5"/>
                </a:solidFill>
                <a:latin typeface="微软雅黑" panose="020B0503020204020204" charset="-122"/>
                <a:ea typeface="微软雅黑" panose="020B0503020204020204" charset="-122"/>
              </a:rPr>
              <a:t>企业微信端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分别发送</a:t>
            </a:r>
            <a:endParaRPr lang="zh-CN" altLang="en-US" sz="2400" dirty="0">
              <a:solidFill>
                <a:srgbClr val="238EF5"/>
              </a:solidFill>
              <a:latin typeface="微软雅黑" panose="020B0503020204020204" charset="-122"/>
              <a:ea typeface="微软雅黑" panose="020B0503020204020204" charset="-122"/>
            </a:endParaRPr>
          </a:p>
        </p:txBody>
      </p:sp>
      <p:grpSp>
        <p:nvGrpSpPr>
          <p:cNvPr id="142" name="组合 8"/>
          <p:cNvGrpSpPr/>
          <p:nvPr/>
        </p:nvGrpSpPr>
        <p:grpSpPr>
          <a:xfrm>
            <a:off x="9009312" y="418332"/>
            <a:ext cx="3182688" cy="429683"/>
            <a:chOff x="9009312" y="188640"/>
            <a:chExt cx="3182688" cy="429683"/>
          </a:xfrm>
        </p:grpSpPr>
        <p:cxnSp>
          <p:nvCxnSpPr>
            <p:cNvPr id="3145787"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299"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300"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sp>
        <p:nvSpPr>
          <p:cNvPr id="1048801" name="矩形 6"/>
          <p:cNvSpPr/>
          <p:nvPr/>
        </p:nvSpPr>
        <p:spPr>
          <a:xfrm>
            <a:off x="1703512" y="5594756"/>
            <a:ext cx="6096000" cy="613694"/>
          </a:xfrm>
          <a:prstGeom prst="rect">
            <a:avLst/>
          </a:prstGeom>
        </p:spPr>
        <p:txBody>
          <a:bodyPr>
            <a:spAutoFit/>
          </a:bodyPr>
          <a:lstStyle/>
          <a:p>
            <a:pPr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群发邮件给多人时，收信人在「收件人」处只会看见自己的地址</a:t>
            </a:r>
            <a:endParaRPr lang="en-US" altLang="zh-CN" sz="1200" dirty="0">
              <a:latin typeface="微软雅黑" panose="020B0503020204020204" charset="-122"/>
              <a:ea typeface="微软雅黑" panose="020B0503020204020204" charset="-122"/>
            </a:endParaRPr>
          </a:p>
          <a:p>
            <a:pPr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带给每个收件人“一对一”的体验</a:t>
            </a:r>
          </a:p>
        </p:txBody>
      </p:sp>
      <p:pic>
        <p:nvPicPr>
          <p:cNvPr id="2097301" name="图片 1"/>
          <p:cNvPicPr>
            <a:picLocks noChangeAspect="1"/>
          </p:cNvPicPr>
          <p:nvPr/>
        </p:nvPicPr>
        <p:blipFill>
          <a:blip r:embed="rId5"/>
          <a:stretch>
            <a:fillRect/>
          </a:stretch>
        </p:blipFill>
        <p:spPr>
          <a:xfrm>
            <a:off x="1803830" y="1063031"/>
            <a:ext cx="8581260" cy="4236318"/>
          </a:xfrm>
          <a:prstGeom prst="rect">
            <a:avLst/>
          </a:prstGeom>
          <a:ln>
            <a:noFill/>
          </a:ln>
          <a:effectLst>
            <a:outerShdw blurRad="292100" dist="139700" dir="2700000" algn="tl" rotWithShape="0">
              <a:srgbClr val="333333">
                <a:alpha val="65000"/>
              </a:srgbClr>
            </a:outerShdw>
          </a:effectLst>
        </p:spPr>
      </p:pic>
      <p:pic>
        <p:nvPicPr>
          <p:cNvPr id="2097302" name="图片 7"/>
          <p:cNvPicPr>
            <a:picLocks noChangeAspect="1"/>
          </p:cNvPicPr>
          <p:nvPr/>
        </p:nvPicPr>
        <p:blipFill>
          <a:blip r:embed="rId6"/>
          <a:stretch>
            <a:fillRect/>
          </a:stretch>
        </p:blipFill>
        <p:spPr>
          <a:xfrm>
            <a:off x="8688288" y="848015"/>
            <a:ext cx="2720181" cy="2517360"/>
          </a:xfrm>
          <a:prstGeom prst="ellipse">
            <a:avLst/>
          </a:prstGeom>
          <a:solidFill>
            <a:srgbClr val="E3E4E6"/>
          </a:solidFill>
          <a:ln>
            <a:solidFill>
              <a:schemeClr val="bg1">
                <a:lumMod val="75000"/>
              </a:schemeClr>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2" name="图像"/>
          <p:cNvPicPr/>
          <p:nvPr/>
        </p:nvPicPr>
        <p:blipFill>
          <a:blip r:embed="rId3"/>
          <a:stretch>
            <a:fillRect/>
          </a:stretch>
        </p:blipFill>
        <p:spPr>
          <a:xfrm>
            <a:off x="0" y="0"/>
            <a:ext cx="12192000" cy="6858000"/>
          </a:xfrm>
          <a:prstGeom prst="rect">
            <a:avLst/>
          </a:prstGeom>
          <a:ln w="12700">
            <a:miter/>
          </a:ln>
        </p:spPr>
      </p:pic>
      <p:pic>
        <p:nvPicPr>
          <p:cNvPr id="2097163" name="图像"/>
          <p:cNvPicPr/>
          <p:nvPr/>
        </p:nvPicPr>
        <p:blipFill>
          <a:blip r:embed="rId4"/>
          <a:stretch>
            <a:fillRect/>
          </a:stretch>
        </p:blipFill>
        <p:spPr>
          <a:xfrm>
            <a:off x="1312019" y="4311650"/>
            <a:ext cx="6616701" cy="1409700"/>
          </a:xfrm>
          <a:prstGeom prst="rect">
            <a:avLst/>
          </a:prstGeom>
          <a:ln w="12700">
            <a:miter/>
          </a:ln>
        </p:spPr>
      </p:pic>
      <p:pic>
        <p:nvPicPr>
          <p:cNvPr id="2097164" name="图像"/>
          <p:cNvPicPr/>
          <p:nvPr/>
        </p:nvPicPr>
        <p:blipFill>
          <a:blip r:embed="rId5"/>
          <a:stretch>
            <a:fillRect/>
          </a:stretch>
        </p:blipFill>
        <p:spPr>
          <a:xfrm>
            <a:off x="1102469" y="1117600"/>
            <a:ext cx="7035801" cy="3803402"/>
          </a:xfrm>
          <a:prstGeom prst="rect">
            <a:avLst/>
          </a:prstGeom>
          <a:ln w="12700">
            <a:miter/>
          </a:ln>
        </p:spPr>
      </p:pic>
      <p:sp>
        <p:nvSpPr>
          <p:cNvPr id="1048585" name="NOW"/>
          <p:cNvSpPr txBox="1"/>
          <p:nvPr/>
        </p:nvSpPr>
        <p:spPr>
          <a:xfrm>
            <a:off x="1954742" y="1712141"/>
            <a:ext cx="406400" cy="215901"/>
          </a:xfrm>
          <a:prstGeom prst="rect">
            <a:avLst/>
          </a:prstGeom>
          <a:ln w="12700">
            <a:miter/>
          </a:ln>
        </p:spPr>
        <p:txBody>
          <a:bodyPr wrap="none" lIns="25400" tIns="25400" rIns="25400" bIns="25400" anchor="ctr">
            <a:spAutoFit/>
          </a:bodyPr>
          <a:lstStyle>
            <a:lvl1pPr lvl="0" algn="l" defTabSz="12700">
              <a:lnSpc>
                <a:spcPct val="120000"/>
              </a:lnSpc>
              <a:defRPr sz="2200" spc="183">
                <a:solidFill>
                  <a:srgbClr val="0282F5"/>
                </a:solidFill>
              </a:defRPr>
            </a:lvl1pPr>
          </a:lstStyle>
          <a:p>
            <a:r>
              <a:rPr sz="1100">
                <a:latin typeface="微软雅黑" panose="020B0503020204020204" charset="-122"/>
                <a:ea typeface="微软雅黑" panose="020B0503020204020204" charset="-122"/>
              </a:rPr>
              <a:t>NOW</a:t>
            </a:r>
          </a:p>
        </p:txBody>
      </p:sp>
      <p:sp>
        <p:nvSpPr>
          <p:cNvPr id="1048586" name="#连接成就智慧企业"/>
          <p:cNvSpPr txBox="1"/>
          <p:nvPr/>
        </p:nvSpPr>
        <p:spPr>
          <a:xfrm>
            <a:off x="1954742" y="3994150"/>
            <a:ext cx="1155700" cy="190501"/>
          </a:xfrm>
          <a:prstGeom prst="rect">
            <a:avLst/>
          </a:prstGeom>
          <a:ln w="12700">
            <a:miter/>
          </a:ln>
        </p:spPr>
        <p:txBody>
          <a:bodyPr wrap="none" lIns="25400" tIns="25400" rIns="25400" bIns="25400" anchor="ctr">
            <a:spAutoFit/>
          </a:bodyPr>
          <a:lstStyle>
            <a:lvl1pPr lvl="0" algn="l" defTabSz="12700">
              <a:lnSpc>
                <a:spcPct val="120000"/>
              </a:lnSpc>
              <a:defRPr sz="2000" b="0" spc="250">
                <a:solidFill>
                  <a:srgbClr val="8B97A6">
                    <a:alpha val="68649"/>
                  </a:srgbClr>
                </a:solidFill>
                <a:latin typeface="PingFang SC Medium" panose="020B0400000000000000" charset="-122"/>
                <a:ea typeface="PingFang SC Medium" panose="020B0400000000000000" charset="-122"/>
              </a:defRPr>
            </a:lvl1pPr>
          </a:lstStyle>
          <a:p>
            <a:r>
              <a:rPr sz="1000">
                <a:latin typeface="微软雅黑" panose="020B0503020204020204" charset="-122"/>
                <a:ea typeface="微软雅黑" panose="020B0503020204020204" charset="-122"/>
              </a:rPr>
              <a:t>#连接成就智慧企业</a:t>
            </a:r>
          </a:p>
        </p:txBody>
      </p:sp>
      <p:sp>
        <p:nvSpPr>
          <p:cNvPr id="1048587" name="1·背景"/>
          <p:cNvSpPr txBox="1"/>
          <p:nvPr/>
        </p:nvSpPr>
        <p:spPr>
          <a:xfrm>
            <a:off x="1954742" y="2157095"/>
            <a:ext cx="2565400" cy="368300"/>
          </a:xfrm>
          <a:prstGeom prst="rect">
            <a:avLst/>
          </a:prstGeom>
          <a:ln w="12700">
            <a:miter/>
          </a:ln>
        </p:spPr>
        <p:txBody>
          <a:bodyPr wrap="none" lIns="25400" tIns="25400" rIns="25400" bIns="25400">
            <a:spAutoFit/>
          </a:bodyPr>
          <a:lstStyle>
            <a:lvl1pPr lvl="0" algn="l" defTabSz="12700">
              <a:lnSpc>
                <a:spcPct val="120000"/>
              </a:lnSpc>
              <a:defRPr sz="4400" b="0" spc="220">
                <a:solidFill>
                  <a:srgbClr val="2D3034"/>
                </a:solidFill>
                <a:latin typeface="PingFang SC Medium" panose="020B0400000000000000" charset="-122"/>
                <a:ea typeface="PingFang SC Medium" panose="020B0400000000000000" charset="-122"/>
              </a:defRPr>
            </a:lvl1pPr>
          </a:lstStyle>
          <a:p>
            <a:r>
              <a:rPr lang="en-US" sz="2200" dirty="0">
                <a:solidFill>
                  <a:schemeClr val="tx1">
                    <a:lumMod val="75000"/>
                    <a:lumOff val="25000"/>
                  </a:schemeClr>
                </a:solidFill>
                <a:latin typeface="微软雅黑" panose="020B0503020204020204" charset="-122"/>
                <a:ea typeface="微软雅黑" panose="020B0503020204020204" charset="-122"/>
              </a:rPr>
              <a:t>1.</a:t>
            </a:r>
            <a:r>
              <a:rPr lang="zh-CN" sz="2200" dirty="0">
                <a:solidFill>
                  <a:schemeClr val="tx1">
                    <a:lumMod val="75000"/>
                    <a:lumOff val="25000"/>
                  </a:schemeClr>
                </a:solidFill>
                <a:latin typeface="微软雅黑" panose="020B0503020204020204" charset="-122"/>
                <a:ea typeface="微软雅黑" panose="020B0503020204020204" charset="-122"/>
              </a:rPr>
              <a:t> </a:t>
            </a:r>
            <a:r>
              <a:rPr lang="zh-CN" altLang="en-US" sz="2200" dirty="0">
                <a:solidFill>
                  <a:schemeClr val="tx1">
                    <a:lumMod val="75000"/>
                    <a:lumOff val="25000"/>
                  </a:schemeClr>
                </a:solidFill>
                <a:latin typeface="微软雅黑" panose="020B0503020204020204" charset="-122"/>
                <a:ea typeface="微软雅黑" panose="020B0503020204020204" charset="-122"/>
              </a:rPr>
              <a:t>关于腾讯企业邮箱</a:t>
            </a:r>
            <a:endParaRPr sz="2200" dirty="0">
              <a:solidFill>
                <a:schemeClr val="tx1">
                  <a:lumMod val="75000"/>
                  <a:lumOff val="25000"/>
                </a:schemeClr>
              </a:solidFill>
              <a:latin typeface="微软雅黑" panose="020B0503020204020204" charset="-122"/>
              <a:ea typeface="微软雅黑" panose="020B0503020204020204" charset="-122"/>
            </a:endParaRPr>
          </a:p>
        </p:txBody>
      </p:sp>
      <p:grpSp>
        <p:nvGrpSpPr>
          <p:cNvPr id="68" name="组合 8"/>
          <p:cNvGrpSpPr/>
          <p:nvPr/>
        </p:nvGrpSpPr>
        <p:grpSpPr>
          <a:xfrm>
            <a:off x="9009312" y="418332"/>
            <a:ext cx="3182688" cy="429683"/>
            <a:chOff x="9009312" y="188640"/>
            <a:chExt cx="3182688" cy="429683"/>
          </a:xfrm>
        </p:grpSpPr>
        <p:cxnSp>
          <p:nvCxnSpPr>
            <p:cNvPr id="3145730"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165" name="图片 10"/>
            <p:cNvPicPr>
              <a:picLocks noChangeAspect="1"/>
            </p:cNvPicPr>
            <p:nvPr/>
          </p:nvPicPr>
          <p:blipFill>
            <a:blip r:embed="rId6"/>
            <a:stretch>
              <a:fillRect/>
            </a:stretch>
          </p:blipFill>
          <p:spPr>
            <a:xfrm>
              <a:off x="10392000" y="188640"/>
              <a:ext cx="1800000" cy="429683"/>
            </a:xfrm>
            <a:prstGeom prst="rect">
              <a:avLst/>
            </a:prstGeom>
          </p:spPr>
        </p:pic>
        <p:pic>
          <p:nvPicPr>
            <p:cNvPr id="2097166" name="pasted-image.pdf"/>
            <p:cNvPicPr>
              <a:picLocks noChangeAspect="1"/>
            </p:cNvPicPr>
            <p:nvPr/>
          </p:nvPicPr>
          <p:blipFill>
            <a:blip r:embed="rId7" cstate="print"/>
            <a:srcRect/>
            <a:stretch>
              <a:fillRect/>
            </a:stretch>
          </p:blipFill>
          <p:spPr bwMode="auto">
            <a:xfrm>
              <a:off x="9009312" y="300161"/>
              <a:ext cx="1193119" cy="248876"/>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03"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802" name="矩形 5"/>
          <p:cNvSpPr/>
          <p:nvPr/>
        </p:nvSpPr>
        <p:spPr>
          <a:xfrm>
            <a:off x="551384" y="404664"/>
            <a:ext cx="6862776"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企业微信端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签名档关联企业微信名片，分享添加更方便</a:t>
            </a:r>
            <a:endParaRPr lang="zh-CN" altLang="en-US" sz="2400" dirty="0">
              <a:solidFill>
                <a:srgbClr val="238EF5"/>
              </a:solidFill>
              <a:latin typeface="微软雅黑" panose="020B0503020204020204" charset="-122"/>
              <a:ea typeface="微软雅黑" panose="020B0503020204020204" charset="-122"/>
            </a:endParaRPr>
          </a:p>
        </p:txBody>
      </p:sp>
      <p:grpSp>
        <p:nvGrpSpPr>
          <p:cNvPr id="144" name="组合 8"/>
          <p:cNvGrpSpPr/>
          <p:nvPr/>
        </p:nvGrpSpPr>
        <p:grpSpPr>
          <a:xfrm>
            <a:off x="9009312" y="418332"/>
            <a:ext cx="3182688" cy="429683"/>
            <a:chOff x="9009312" y="188640"/>
            <a:chExt cx="3182688" cy="429683"/>
          </a:xfrm>
        </p:grpSpPr>
        <p:cxnSp>
          <p:nvCxnSpPr>
            <p:cNvPr id="3145788"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304"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305"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pic>
        <p:nvPicPr>
          <p:cNvPr id="2097306" name="图片 2"/>
          <p:cNvPicPr>
            <a:picLocks noChangeAspect="1"/>
          </p:cNvPicPr>
          <p:nvPr/>
        </p:nvPicPr>
        <p:blipFill>
          <a:blip r:embed="rId5"/>
          <a:stretch>
            <a:fillRect/>
          </a:stretch>
        </p:blipFill>
        <p:spPr>
          <a:xfrm>
            <a:off x="2426918" y="1561656"/>
            <a:ext cx="3456384" cy="3974436"/>
          </a:xfrm>
          <a:prstGeom prst="rect">
            <a:avLst/>
          </a:prstGeom>
        </p:spPr>
      </p:pic>
      <p:sp>
        <p:nvSpPr>
          <p:cNvPr id="1048803" name="右箭头 3"/>
          <p:cNvSpPr/>
          <p:nvPr/>
        </p:nvSpPr>
        <p:spPr>
          <a:xfrm>
            <a:off x="5883302" y="3429000"/>
            <a:ext cx="432048" cy="259026"/>
          </a:xfrm>
          <a:prstGeom prst="rightArrow">
            <a:avLst/>
          </a:prstGeom>
          <a:solidFill>
            <a:srgbClr val="238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48804" name="文本框 18"/>
          <p:cNvSpPr txBox="1"/>
          <p:nvPr/>
        </p:nvSpPr>
        <p:spPr>
          <a:xfrm>
            <a:off x="2867411" y="5752760"/>
            <a:ext cx="6457177" cy="33669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设置邮件签名为「发自我的企业微信」，收件人可直接在邮件签名扫码添加发件人好友</a:t>
            </a:r>
            <a:endParaRPr lang="en-US" altLang="zh-CN" sz="1200" dirty="0">
              <a:latin typeface="微软雅黑" panose="020B0503020204020204" charset="-122"/>
              <a:ea typeface="微软雅黑" panose="020B0503020204020204" charset="-122"/>
            </a:endParaRPr>
          </a:p>
        </p:txBody>
      </p:sp>
      <p:pic>
        <p:nvPicPr>
          <p:cNvPr id="2097307" name="图片 4"/>
          <p:cNvPicPr>
            <a:picLocks noChangeAspect="1"/>
          </p:cNvPicPr>
          <p:nvPr/>
        </p:nvPicPr>
        <p:blipFill>
          <a:blip r:embed="rId6"/>
          <a:stretch>
            <a:fillRect/>
          </a:stretch>
        </p:blipFill>
        <p:spPr>
          <a:xfrm>
            <a:off x="6384032" y="1561656"/>
            <a:ext cx="3599310" cy="366754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08" name="图像" descr="图像"/>
          <p:cNvPicPr>
            <a:picLocks noChangeAspect="1"/>
          </p:cNvPicPr>
          <p:nvPr/>
        </p:nvPicPr>
        <p:blipFill>
          <a:blip r:embed="rId3"/>
          <a:stretch>
            <a:fillRect/>
          </a:stretch>
        </p:blipFill>
        <p:spPr>
          <a:xfrm>
            <a:off x="407368" y="418332"/>
            <a:ext cx="45719" cy="434331"/>
          </a:xfrm>
          <a:prstGeom prst="rect">
            <a:avLst/>
          </a:prstGeom>
          <a:ln w="12700" cap="flat">
            <a:noFill/>
            <a:miter lim="400000"/>
            <a:headEnd/>
            <a:tailEnd/>
          </a:ln>
          <a:effectLst/>
        </p:spPr>
      </p:pic>
      <p:sp>
        <p:nvSpPr>
          <p:cNvPr id="1048805" name="矩形 5"/>
          <p:cNvSpPr/>
          <p:nvPr/>
        </p:nvSpPr>
        <p:spPr>
          <a:xfrm>
            <a:off x="551384" y="404664"/>
            <a:ext cx="2460995" cy="461665"/>
          </a:xfrm>
          <a:prstGeom prst="rect">
            <a:avLst/>
          </a:prstGeom>
        </p:spPr>
        <p:txBody>
          <a:bodyPr wrap="none">
            <a:spAutoFit/>
          </a:bodyPr>
          <a:lstStyle/>
          <a:p>
            <a:r>
              <a:rPr lang="en-US" altLang="zh-CN" sz="2400" dirty="0">
                <a:solidFill>
                  <a:srgbClr val="238EF5"/>
                </a:solidFill>
                <a:latin typeface="微软雅黑" panose="020B0503020204020204" charset="-122"/>
                <a:ea typeface="微软雅黑" panose="020B0503020204020204" charset="-122"/>
              </a:rPr>
              <a:t>Web</a:t>
            </a:r>
            <a:r>
              <a:rPr lang="zh-CN" altLang="en-US" sz="2400" dirty="0">
                <a:solidFill>
                  <a:srgbClr val="238EF5"/>
                </a:solidFill>
                <a:latin typeface="微软雅黑" panose="020B0503020204020204" charset="-122"/>
                <a:ea typeface="微软雅黑" panose="020B0503020204020204" charset="-122"/>
              </a:rPr>
              <a:t>端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保密邮件</a:t>
            </a:r>
            <a:endParaRPr lang="zh-CN" altLang="en-US" sz="2400" dirty="0">
              <a:solidFill>
                <a:srgbClr val="238EF5"/>
              </a:solidFill>
              <a:latin typeface="微软雅黑" panose="020B0503020204020204" charset="-122"/>
              <a:ea typeface="微软雅黑" panose="020B0503020204020204" charset="-122"/>
            </a:endParaRPr>
          </a:p>
        </p:txBody>
      </p:sp>
      <p:grpSp>
        <p:nvGrpSpPr>
          <p:cNvPr id="146" name="组合 8"/>
          <p:cNvGrpSpPr/>
          <p:nvPr/>
        </p:nvGrpSpPr>
        <p:grpSpPr>
          <a:xfrm>
            <a:off x="9009312" y="418332"/>
            <a:ext cx="3182688" cy="429683"/>
            <a:chOff x="9009312" y="188640"/>
            <a:chExt cx="3182688" cy="429683"/>
          </a:xfrm>
        </p:grpSpPr>
        <p:cxnSp>
          <p:nvCxnSpPr>
            <p:cNvPr id="3145789"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309" name="图片 10"/>
            <p:cNvPicPr>
              <a:picLocks noChangeAspect="1"/>
            </p:cNvPicPr>
            <p:nvPr/>
          </p:nvPicPr>
          <p:blipFill>
            <a:blip r:embed="rId4"/>
            <a:stretch>
              <a:fillRect/>
            </a:stretch>
          </p:blipFill>
          <p:spPr>
            <a:xfrm>
              <a:off x="10392000" y="188640"/>
              <a:ext cx="1800000" cy="429683"/>
            </a:xfrm>
            <a:prstGeom prst="rect">
              <a:avLst/>
            </a:prstGeom>
          </p:spPr>
        </p:pic>
        <p:pic>
          <p:nvPicPr>
            <p:cNvPr id="2097310" name="pasted-image.pdf"/>
            <p:cNvPicPr>
              <a:picLocks noChangeAspect="1"/>
            </p:cNvPicPr>
            <p:nvPr/>
          </p:nvPicPr>
          <p:blipFill>
            <a:blip r:embed="rId5" cstate="print"/>
            <a:srcRect/>
            <a:stretch>
              <a:fillRect/>
            </a:stretch>
          </p:blipFill>
          <p:spPr bwMode="auto">
            <a:xfrm>
              <a:off x="9009312" y="300161"/>
              <a:ext cx="1193119" cy="248876"/>
            </a:xfrm>
            <a:prstGeom prst="rect">
              <a:avLst/>
            </a:prstGeom>
            <a:noFill/>
            <a:ln>
              <a:noFill/>
            </a:ln>
          </p:spPr>
        </p:pic>
      </p:grpSp>
      <p:pic>
        <p:nvPicPr>
          <p:cNvPr id="2097311" name="图片 3"/>
          <p:cNvPicPr>
            <a:picLocks noChangeAspect="1"/>
          </p:cNvPicPr>
          <p:nvPr/>
        </p:nvPicPr>
        <p:blipFill>
          <a:blip r:embed="rId6"/>
          <a:stretch>
            <a:fillRect/>
          </a:stretch>
        </p:blipFill>
        <p:spPr>
          <a:xfrm>
            <a:off x="2485281" y="1219269"/>
            <a:ext cx="7221438" cy="3605766"/>
          </a:xfrm>
          <a:prstGeom prst="rect">
            <a:avLst/>
          </a:prstGeom>
          <a:ln>
            <a:noFill/>
          </a:ln>
          <a:effectLst>
            <a:outerShdw blurRad="292100" dist="139700" dir="2700000" algn="tl" rotWithShape="0">
              <a:srgbClr val="333333">
                <a:alpha val="65000"/>
              </a:srgbClr>
            </a:outerShdw>
          </a:effectLst>
        </p:spPr>
      </p:pic>
      <p:sp>
        <p:nvSpPr>
          <p:cNvPr id="1048806" name="矩形 6"/>
          <p:cNvSpPr/>
          <p:nvPr/>
        </p:nvSpPr>
        <p:spPr>
          <a:xfrm>
            <a:off x="2485281" y="5177976"/>
            <a:ext cx="6096000" cy="1444691"/>
          </a:xfrm>
          <a:prstGeom prst="rect">
            <a:avLst/>
          </a:prstGeom>
        </p:spPr>
        <p:txBody>
          <a:bodyPr>
            <a:spAutoFit/>
          </a:bodyPr>
          <a:lstStyle/>
          <a:p>
            <a:pPr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发件人发送的保密邮件，收件人需通过微信或手机号验证身份后才能查看</a:t>
            </a:r>
            <a:endParaRPr lang="en-US" altLang="zh-CN" sz="1200" dirty="0">
              <a:latin typeface="微软雅黑" panose="020B0503020204020204" charset="-122"/>
              <a:ea typeface="微软雅黑" panose="020B0503020204020204" charset="-122"/>
            </a:endParaRPr>
          </a:p>
          <a:p>
            <a:pPr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无法转发、复制、下载、有水印保护</a:t>
            </a:r>
            <a:endParaRPr lang="en-US" altLang="zh-CN" sz="1200" dirty="0">
              <a:latin typeface="微软雅黑" panose="020B0503020204020204" charset="-122"/>
              <a:ea typeface="微软雅黑" panose="020B0503020204020204" charset="-122"/>
            </a:endParaRPr>
          </a:p>
          <a:p>
            <a:pPr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可设置有效期，并随时撤销访问权限</a:t>
            </a:r>
            <a:endParaRPr lang="en-US" altLang="zh-CN" sz="1200" dirty="0">
              <a:latin typeface="微软雅黑" panose="020B0503020204020204" charset="-122"/>
              <a:ea typeface="微软雅黑" panose="020B0503020204020204" charset="-122"/>
            </a:endParaRPr>
          </a:p>
          <a:p>
            <a:pPr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可查看收件人的已读未读状态</a:t>
            </a:r>
            <a:endParaRPr lang="en-US" altLang="zh-CN" sz="1200" dirty="0">
              <a:latin typeface="微软雅黑" panose="020B0503020204020204" charset="-122"/>
              <a:ea typeface="微软雅黑" panose="020B0503020204020204" charset="-122"/>
            </a:endParaRPr>
          </a:p>
          <a:p>
            <a:pPr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支持附件，并具备邮件正文同样的安全机制。</a:t>
            </a:r>
          </a:p>
        </p:txBody>
      </p:sp>
      <p:sp>
        <p:nvSpPr>
          <p:cNvPr id="1048807" name="文本框 12"/>
          <p:cNvSpPr txBox="1"/>
          <p:nvPr/>
        </p:nvSpPr>
        <p:spPr>
          <a:xfrm>
            <a:off x="9009313" y="6486747"/>
            <a:ext cx="3182688" cy="336695"/>
          </a:xfrm>
          <a:prstGeom prst="rect">
            <a:avLst/>
          </a:prstGeom>
          <a:noFill/>
        </p:spPr>
        <p:txBody>
          <a:bodyPr wrap="square" rtlCol="0">
            <a:spAutoFit/>
          </a:bodyPr>
          <a:lstStyle/>
          <a:p>
            <a:pPr algn="just">
              <a:lnSpc>
                <a:spcPct val="150000"/>
              </a:lnSpc>
            </a:pPr>
            <a:r>
              <a:rPr lang="en-US" altLang="zh-CN" sz="1200" dirty="0">
                <a:solidFill>
                  <a:schemeClr val="bg2">
                    <a:lumMod val="50000"/>
                  </a:schemeClr>
                </a:solidFill>
                <a:latin typeface="微软雅黑" panose="020B0503020204020204" charset="-122"/>
                <a:ea typeface="微软雅黑" panose="020B0503020204020204" charset="-122"/>
              </a:rPr>
              <a:t>#Web</a:t>
            </a:r>
            <a:r>
              <a:rPr lang="zh-CN" altLang="en-US" sz="1200" dirty="0">
                <a:solidFill>
                  <a:schemeClr val="bg2">
                    <a:lumMod val="50000"/>
                  </a:schemeClr>
                </a:solidFill>
                <a:latin typeface="微软雅黑" panose="020B0503020204020204" charset="-122"/>
                <a:ea typeface="微软雅黑" panose="020B0503020204020204" charset="-122"/>
              </a:rPr>
              <a:t>端相关功能后续在企业微信同步支持</a:t>
            </a:r>
            <a:endParaRPr lang="en-US" altLang="zh-CN" sz="1200" dirty="0">
              <a:solidFill>
                <a:schemeClr val="bg2">
                  <a:lumMod val="50000"/>
                </a:schemeClr>
              </a:solidFill>
              <a:latin typeface="微软雅黑" panose="020B0503020204020204" charset="-122"/>
              <a:ea typeface="微软雅黑" panose="020B050302020402020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12"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811" name="矩形 5"/>
          <p:cNvSpPr/>
          <p:nvPr/>
        </p:nvSpPr>
        <p:spPr>
          <a:xfrm>
            <a:off x="551384" y="404664"/>
            <a:ext cx="2717475" cy="461665"/>
          </a:xfrm>
          <a:prstGeom prst="rect">
            <a:avLst/>
          </a:prstGeom>
        </p:spPr>
        <p:txBody>
          <a:bodyPr wrap="none">
            <a:spAutoFit/>
          </a:bodyPr>
          <a:lstStyle/>
          <a:p>
            <a:r>
              <a:rPr lang="en-US" altLang="zh-CN" sz="2400" dirty="0">
                <a:solidFill>
                  <a:srgbClr val="238EF5"/>
                </a:solidFill>
                <a:latin typeface="微软雅黑" panose="020B0503020204020204" charset="-122"/>
                <a:ea typeface="微软雅黑" panose="020B0503020204020204" charset="-122"/>
              </a:rPr>
              <a:t>Web</a:t>
            </a:r>
            <a:r>
              <a:rPr lang="zh-CN" altLang="en-US" sz="2400" dirty="0">
                <a:solidFill>
                  <a:srgbClr val="238EF5"/>
                </a:solidFill>
                <a:latin typeface="微软雅黑" panose="020B0503020204020204" charset="-122"/>
                <a:ea typeface="微软雅黑" panose="020B0503020204020204" charset="-122"/>
              </a:rPr>
              <a:t>端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个性化群发</a:t>
            </a:r>
            <a:endParaRPr lang="zh-CN" altLang="en-US" sz="2400" dirty="0">
              <a:solidFill>
                <a:srgbClr val="238EF5"/>
              </a:solidFill>
              <a:latin typeface="微软雅黑" panose="020B0503020204020204" charset="-122"/>
              <a:ea typeface="微软雅黑" panose="020B0503020204020204" charset="-122"/>
            </a:endParaRPr>
          </a:p>
        </p:txBody>
      </p:sp>
      <p:grpSp>
        <p:nvGrpSpPr>
          <p:cNvPr id="150" name="组合 8"/>
          <p:cNvGrpSpPr/>
          <p:nvPr/>
        </p:nvGrpSpPr>
        <p:grpSpPr>
          <a:xfrm>
            <a:off x="9009312" y="418332"/>
            <a:ext cx="3182688" cy="429683"/>
            <a:chOff x="9009312" y="188640"/>
            <a:chExt cx="3182688" cy="429683"/>
          </a:xfrm>
        </p:grpSpPr>
        <p:cxnSp>
          <p:nvCxnSpPr>
            <p:cNvPr id="3145790"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313"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314"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pic>
        <p:nvPicPr>
          <p:cNvPr id="2097315" name="图片 2"/>
          <p:cNvPicPr>
            <a:picLocks noChangeAspect="1"/>
          </p:cNvPicPr>
          <p:nvPr/>
        </p:nvPicPr>
        <p:blipFill>
          <a:blip r:embed="rId5"/>
          <a:stretch>
            <a:fillRect/>
          </a:stretch>
        </p:blipFill>
        <p:spPr>
          <a:xfrm>
            <a:off x="421440" y="1704686"/>
            <a:ext cx="5607115" cy="2826728"/>
          </a:xfrm>
          <a:prstGeom prst="rect">
            <a:avLst/>
          </a:prstGeom>
          <a:ln>
            <a:noFill/>
          </a:ln>
          <a:effectLst>
            <a:outerShdw blurRad="292100" dist="139700" dir="2700000" algn="tl" rotWithShape="0">
              <a:srgbClr val="333333">
                <a:alpha val="65000"/>
              </a:srgbClr>
            </a:outerShdw>
          </a:effectLst>
        </p:spPr>
      </p:pic>
      <p:pic>
        <p:nvPicPr>
          <p:cNvPr id="2097316" name="图片 3"/>
          <p:cNvPicPr>
            <a:picLocks noChangeAspect="1"/>
          </p:cNvPicPr>
          <p:nvPr/>
        </p:nvPicPr>
        <p:blipFill>
          <a:blip r:embed="rId6"/>
          <a:stretch>
            <a:fillRect/>
          </a:stretch>
        </p:blipFill>
        <p:spPr>
          <a:xfrm>
            <a:off x="6191591" y="1710415"/>
            <a:ext cx="5607114" cy="2826719"/>
          </a:xfrm>
          <a:prstGeom prst="rect">
            <a:avLst/>
          </a:prstGeom>
          <a:ln>
            <a:noFill/>
          </a:ln>
          <a:effectLst>
            <a:outerShdw blurRad="292100" dist="139700" dir="2700000" algn="tl" rotWithShape="0">
              <a:srgbClr val="333333">
                <a:alpha val="65000"/>
              </a:srgbClr>
            </a:outerShdw>
          </a:effectLst>
        </p:spPr>
      </p:pic>
      <p:sp>
        <p:nvSpPr>
          <p:cNvPr id="1048812" name="文本框 12"/>
          <p:cNvSpPr txBox="1"/>
          <p:nvPr/>
        </p:nvSpPr>
        <p:spPr>
          <a:xfrm>
            <a:off x="1703512" y="5517232"/>
            <a:ext cx="4201616" cy="613694"/>
          </a:xfrm>
          <a:prstGeom prst="rect">
            <a:avLst/>
          </a:prstGeom>
          <a:noFill/>
        </p:spPr>
        <p:txBody>
          <a:bodyPr wrap="square" rtlCol="0">
            <a:spAutoFit/>
          </a:bodyPr>
          <a:lstStyle/>
          <a:p>
            <a:pPr>
              <a:lnSpc>
                <a:spcPct val="150000"/>
              </a:lnSpc>
            </a:pPr>
            <a:r>
              <a:rPr lang="zh-CN" altLang="en-US" sz="1200" dirty="0">
                <a:latin typeface="微软雅黑" panose="020B0503020204020204" charset="-122"/>
                <a:ea typeface="微软雅黑" panose="020B0503020204020204" charset="-122"/>
              </a:rPr>
              <a:t>按模板上传文件，一键群发，每个收件人即可按预置的格式单独收到各自的内容。</a:t>
            </a:r>
            <a:endParaRPr lang="zh-CN" altLang="zh-CN" sz="1200" dirty="0">
              <a:latin typeface="微软雅黑" panose="020B0503020204020204" charset="-122"/>
              <a:ea typeface="微软雅黑" panose="020B0503020204020204" charset="-122"/>
            </a:endParaRPr>
          </a:p>
        </p:txBody>
      </p:sp>
      <p:sp>
        <p:nvSpPr>
          <p:cNvPr id="1048813" name="矩形 13"/>
          <p:cNvSpPr/>
          <p:nvPr/>
        </p:nvSpPr>
        <p:spPr>
          <a:xfrm>
            <a:off x="1703512" y="5026306"/>
            <a:ext cx="1005403"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使用简介</a:t>
            </a:r>
            <a:endParaRPr lang="en-US" altLang="zh-CN" sz="1600" b="1" dirty="0">
              <a:solidFill>
                <a:srgbClr val="238EF5"/>
              </a:solidFill>
              <a:latin typeface="微软雅黑" panose="020B0503020204020204" charset="-122"/>
              <a:ea typeface="微软雅黑" panose="020B0503020204020204" charset="-122"/>
            </a:endParaRPr>
          </a:p>
        </p:txBody>
      </p:sp>
      <p:sp>
        <p:nvSpPr>
          <p:cNvPr id="1048814" name="文本框 14"/>
          <p:cNvSpPr txBox="1"/>
          <p:nvPr/>
        </p:nvSpPr>
        <p:spPr>
          <a:xfrm>
            <a:off x="6286872" y="5517232"/>
            <a:ext cx="4417640" cy="890693"/>
          </a:xfrm>
          <a:prstGeom prst="rect">
            <a:avLst/>
          </a:prstGeom>
          <a:noFill/>
        </p:spPr>
        <p:txBody>
          <a:bodyPr wrap="square" rtlCol="0">
            <a:spAutoFit/>
          </a:bodyPr>
          <a:lstStyle/>
          <a:p>
            <a:pPr>
              <a:lnSpc>
                <a:spcPct val="150000"/>
              </a:lnSpc>
            </a:pPr>
            <a:r>
              <a:rPr lang="zh-CN" altLang="en-US" sz="1200" dirty="0">
                <a:latin typeface="微软雅黑" panose="020B0503020204020204" charset="-122"/>
                <a:ea typeface="微软雅黑" panose="020B0503020204020204" charset="-122"/>
              </a:rPr>
              <a:t>在日常工作中需要发送员工工资条，候选人面试邀请等；邮件主体内容相同，但关键信息如姓名、对应的公司、面试时间等因人而异，此时就可以使用个性群发功能。</a:t>
            </a:r>
            <a:endParaRPr lang="zh-CN" altLang="zh-CN" sz="1200" dirty="0">
              <a:latin typeface="微软雅黑" panose="020B0503020204020204" charset="-122"/>
              <a:ea typeface="微软雅黑" panose="020B0503020204020204" charset="-122"/>
            </a:endParaRPr>
          </a:p>
        </p:txBody>
      </p:sp>
      <p:sp>
        <p:nvSpPr>
          <p:cNvPr id="1048815" name="矩形 15"/>
          <p:cNvSpPr/>
          <p:nvPr/>
        </p:nvSpPr>
        <p:spPr>
          <a:xfrm>
            <a:off x="6286872" y="5026306"/>
            <a:ext cx="1005403"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应用场景</a:t>
            </a:r>
            <a:endParaRPr lang="en-US" altLang="zh-CN" sz="1600" b="1" dirty="0">
              <a:solidFill>
                <a:srgbClr val="238EF5"/>
              </a:solidFill>
              <a:latin typeface="微软雅黑" panose="020B0503020204020204" charset="-122"/>
              <a:ea typeface="微软雅黑" panose="020B0503020204020204" charset="-122"/>
            </a:endParaRPr>
          </a:p>
        </p:txBody>
      </p:sp>
      <p:sp>
        <p:nvSpPr>
          <p:cNvPr id="1048816" name="文本框 17"/>
          <p:cNvSpPr txBox="1"/>
          <p:nvPr/>
        </p:nvSpPr>
        <p:spPr>
          <a:xfrm>
            <a:off x="9009313" y="6486747"/>
            <a:ext cx="3182688" cy="336695"/>
          </a:xfrm>
          <a:prstGeom prst="rect">
            <a:avLst/>
          </a:prstGeom>
          <a:noFill/>
        </p:spPr>
        <p:txBody>
          <a:bodyPr wrap="square" rtlCol="0">
            <a:spAutoFit/>
          </a:bodyPr>
          <a:lstStyle/>
          <a:p>
            <a:pPr algn="just">
              <a:lnSpc>
                <a:spcPct val="150000"/>
              </a:lnSpc>
            </a:pPr>
            <a:r>
              <a:rPr lang="en-US" altLang="zh-CN" sz="1200" dirty="0">
                <a:solidFill>
                  <a:schemeClr val="bg2">
                    <a:lumMod val="50000"/>
                  </a:schemeClr>
                </a:solidFill>
                <a:latin typeface="微软雅黑" panose="020B0503020204020204" charset="-122"/>
                <a:ea typeface="微软雅黑" panose="020B0503020204020204" charset="-122"/>
              </a:rPr>
              <a:t>#Web</a:t>
            </a:r>
            <a:r>
              <a:rPr lang="zh-CN" altLang="en-US" sz="1200" dirty="0">
                <a:solidFill>
                  <a:schemeClr val="bg2">
                    <a:lumMod val="50000"/>
                  </a:schemeClr>
                </a:solidFill>
                <a:latin typeface="微软雅黑" panose="020B0503020204020204" charset="-122"/>
                <a:ea typeface="微软雅黑" panose="020B0503020204020204" charset="-122"/>
              </a:rPr>
              <a:t>端相关功能后续在企业微信同步支持</a:t>
            </a:r>
            <a:endParaRPr lang="en-US" altLang="zh-CN" sz="1200" dirty="0">
              <a:solidFill>
                <a:schemeClr val="bg2">
                  <a:lumMod val="50000"/>
                </a:schemeClr>
              </a:solidFill>
              <a:latin typeface="微软雅黑" panose="020B0503020204020204" charset="-122"/>
              <a:ea typeface="微软雅黑" panose="020B050302020402020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17" name="图像"/>
          <p:cNvPicPr/>
          <p:nvPr/>
        </p:nvPicPr>
        <p:blipFill>
          <a:blip r:embed="rId3"/>
          <a:stretch>
            <a:fillRect/>
          </a:stretch>
        </p:blipFill>
        <p:spPr>
          <a:xfrm>
            <a:off x="0" y="0"/>
            <a:ext cx="12192000" cy="6858000"/>
          </a:xfrm>
          <a:prstGeom prst="rect">
            <a:avLst/>
          </a:prstGeom>
          <a:ln w="12700">
            <a:miter/>
          </a:ln>
        </p:spPr>
      </p:pic>
      <p:sp>
        <p:nvSpPr>
          <p:cNvPr id="1048817" name="矩形 7"/>
          <p:cNvSpPr/>
          <p:nvPr/>
        </p:nvSpPr>
        <p:spPr>
          <a:xfrm>
            <a:off x="1127448" y="2905780"/>
            <a:ext cx="2698175" cy="523220"/>
          </a:xfrm>
          <a:prstGeom prst="rect">
            <a:avLst/>
          </a:prstGeom>
        </p:spPr>
        <p:txBody>
          <a:bodyPr wrap="none">
            <a:spAutoFit/>
          </a:bodyPr>
          <a:lstStyle/>
          <a:p>
            <a:r>
              <a:rPr lang="zh-CN" altLang="en-US" sz="2800" b="1" dirty="0">
                <a:solidFill>
                  <a:srgbClr val="238EF5"/>
                </a:solidFill>
                <a:latin typeface="微软雅黑" panose="020B0503020204020204" charset="-122"/>
                <a:ea typeface="微软雅黑" panose="020B0503020204020204" charset="-122"/>
              </a:rPr>
              <a:t>安全与网络支持</a:t>
            </a:r>
          </a:p>
        </p:txBody>
      </p:sp>
      <p:grpSp>
        <p:nvGrpSpPr>
          <p:cNvPr id="152" name="组合 8"/>
          <p:cNvGrpSpPr/>
          <p:nvPr/>
        </p:nvGrpSpPr>
        <p:grpSpPr>
          <a:xfrm>
            <a:off x="9009312" y="418332"/>
            <a:ext cx="3182688" cy="429683"/>
            <a:chOff x="9009312" y="188640"/>
            <a:chExt cx="3182688" cy="429683"/>
          </a:xfrm>
        </p:grpSpPr>
        <p:cxnSp>
          <p:nvCxnSpPr>
            <p:cNvPr id="3145791"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318" name="图片 10"/>
            <p:cNvPicPr>
              <a:picLocks noChangeAspect="1"/>
            </p:cNvPicPr>
            <p:nvPr/>
          </p:nvPicPr>
          <p:blipFill>
            <a:blip r:embed="rId4"/>
            <a:stretch>
              <a:fillRect/>
            </a:stretch>
          </p:blipFill>
          <p:spPr>
            <a:xfrm>
              <a:off x="10392000" y="188640"/>
              <a:ext cx="1800000" cy="429683"/>
            </a:xfrm>
            <a:prstGeom prst="rect">
              <a:avLst/>
            </a:prstGeom>
          </p:spPr>
        </p:pic>
        <p:pic>
          <p:nvPicPr>
            <p:cNvPr id="2097319" name="pasted-image.pdf"/>
            <p:cNvPicPr>
              <a:picLocks noChangeAspect="1"/>
            </p:cNvPicPr>
            <p:nvPr/>
          </p:nvPicPr>
          <p:blipFill>
            <a:blip r:embed="rId5" cstate="print"/>
            <a:srcRect/>
            <a:stretch>
              <a:fillRect/>
            </a:stretch>
          </p:blipFill>
          <p:spPr bwMode="auto">
            <a:xfrm>
              <a:off x="9009312" y="300161"/>
              <a:ext cx="1193119" cy="248876"/>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20"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819" name="矩形 5"/>
          <p:cNvSpPr/>
          <p:nvPr/>
        </p:nvSpPr>
        <p:spPr>
          <a:xfrm>
            <a:off x="551384" y="404664"/>
            <a:ext cx="6477030"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强大的安全能力，领先的反垃圾与反病毒技术</a:t>
            </a:r>
          </a:p>
        </p:txBody>
      </p:sp>
      <p:grpSp>
        <p:nvGrpSpPr>
          <p:cNvPr id="156" name="组合 8"/>
          <p:cNvGrpSpPr/>
          <p:nvPr/>
        </p:nvGrpSpPr>
        <p:grpSpPr>
          <a:xfrm>
            <a:off x="9009312" y="418332"/>
            <a:ext cx="3182688" cy="429683"/>
            <a:chOff x="9009312" y="188640"/>
            <a:chExt cx="3182688" cy="429683"/>
          </a:xfrm>
        </p:grpSpPr>
        <p:cxnSp>
          <p:nvCxnSpPr>
            <p:cNvPr id="3145792"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321"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322"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sp>
        <p:nvSpPr>
          <p:cNvPr id="1048820" name="文本框 12"/>
          <p:cNvSpPr txBox="1"/>
          <p:nvPr/>
        </p:nvSpPr>
        <p:spPr>
          <a:xfrm>
            <a:off x="8240169" y="4070820"/>
            <a:ext cx="1760685" cy="400110"/>
          </a:xfrm>
          <a:prstGeom prst="rect">
            <a:avLst/>
          </a:prstGeom>
          <a:noFill/>
        </p:spPr>
        <p:txBody>
          <a:bodyPr wrap="square" rtlCol="0">
            <a:spAutoFit/>
          </a:bodyPr>
          <a:lstStyle/>
          <a:p>
            <a:pPr algn="ctr"/>
            <a:r>
              <a:rPr lang="zh-CN" altLang="en-US" sz="2000" b="1" dirty="0">
                <a:solidFill>
                  <a:srgbClr val="238EF5"/>
                </a:solidFill>
                <a:latin typeface="微软雅黑" panose="020B0503020204020204" charset="-122"/>
                <a:ea typeface="微软雅黑" panose="020B0503020204020204" charset="-122"/>
              </a:rPr>
              <a:t>安全认证</a:t>
            </a:r>
            <a:endParaRPr lang="zh-CN" altLang="zh-CN" sz="2000" b="1" dirty="0">
              <a:solidFill>
                <a:srgbClr val="238EF5"/>
              </a:solidFill>
              <a:latin typeface="微软雅黑" panose="020B0503020204020204" charset="-122"/>
              <a:ea typeface="微软雅黑" panose="020B0503020204020204" charset="-122"/>
            </a:endParaRPr>
          </a:p>
        </p:txBody>
      </p:sp>
      <p:sp>
        <p:nvSpPr>
          <p:cNvPr id="1048821" name="文本框 13"/>
          <p:cNvSpPr txBox="1"/>
          <p:nvPr/>
        </p:nvSpPr>
        <p:spPr>
          <a:xfrm>
            <a:off x="6761411" y="4725144"/>
            <a:ext cx="4495801" cy="11676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200" dirty="0">
                <a:latin typeface="微软雅黑" panose="020B0503020204020204" charset="-122"/>
                <a:ea typeface="微软雅黑" panose="020B0503020204020204" charset="-122"/>
              </a:rPr>
              <a:t>ISO/IEC27018</a:t>
            </a:r>
            <a:r>
              <a:rPr lang="zh-CN" altLang="en-US" sz="1200" dirty="0">
                <a:latin typeface="微软雅黑" panose="020B0503020204020204" charset="-122"/>
                <a:ea typeface="微软雅黑" panose="020B0503020204020204" charset="-122"/>
              </a:rPr>
              <a:t>公有云个人隐私保护认证</a:t>
            </a:r>
            <a:endParaRPr lang="en-US" altLang="zh-CN" sz="1200" dirty="0">
              <a:latin typeface="微软雅黑" panose="020B0503020204020204" charset="-122"/>
              <a:ea typeface="微软雅黑" panose="020B0503020204020204" charset="-122"/>
            </a:endParaRPr>
          </a:p>
          <a:p>
            <a:pPr marL="285750" indent="-285750">
              <a:lnSpc>
                <a:spcPct val="150000"/>
              </a:lnSpc>
              <a:buFont typeface="Arial" panose="020B0604020202020204" pitchFamily="34" charset="0"/>
              <a:buChar char="•"/>
            </a:pPr>
            <a:r>
              <a:rPr lang="en-US" altLang="zh-CN" sz="1200" dirty="0">
                <a:latin typeface="微软雅黑" panose="020B0503020204020204" charset="-122"/>
                <a:ea typeface="微软雅黑" panose="020B0503020204020204" charset="-122"/>
              </a:rPr>
              <a:t>ISO/IEC27001</a:t>
            </a:r>
            <a:r>
              <a:rPr lang="zh-CN" altLang="en-US" sz="1200" dirty="0">
                <a:latin typeface="微软雅黑" panose="020B0503020204020204" charset="-122"/>
                <a:ea typeface="微软雅黑" panose="020B0503020204020204" charset="-122"/>
              </a:rPr>
              <a:t>信息安全管理体系认证</a:t>
            </a:r>
            <a:endParaRPr lang="en-US" altLang="zh-CN" sz="1200" dirty="0">
              <a:latin typeface="微软雅黑" panose="020B0503020204020204" charset="-122"/>
              <a:ea typeface="微软雅黑" panose="020B0503020204020204" charset="-122"/>
            </a:endParaRPr>
          </a:p>
          <a:p>
            <a:pPr marL="285750" indent="-285750">
              <a:lnSpc>
                <a:spcPct val="150000"/>
              </a:lnSpc>
              <a:buFont typeface="Arial" panose="020B0604020202020204" pitchFamily="34" charset="0"/>
              <a:buChar char="•"/>
            </a:pPr>
            <a:r>
              <a:rPr lang="en-US" altLang="zh-CN" sz="1200" dirty="0">
                <a:latin typeface="微软雅黑" panose="020B0503020204020204" charset="-122"/>
                <a:ea typeface="微软雅黑" panose="020B0503020204020204" charset="-122"/>
              </a:rPr>
              <a:t>ISO/IEC20000</a:t>
            </a:r>
            <a:r>
              <a:rPr lang="zh-CN" altLang="en-US" sz="1200" dirty="0">
                <a:latin typeface="微软雅黑" panose="020B0503020204020204" charset="-122"/>
                <a:ea typeface="微软雅黑" panose="020B0503020204020204" charset="-122"/>
              </a:rPr>
              <a:t>信息技术服务管理体系认证</a:t>
            </a:r>
          </a:p>
          <a:p>
            <a:pPr marL="285750" indent="-2857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国家信息安全等级保护三级认证</a:t>
            </a:r>
          </a:p>
        </p:txBody>
      </p:sp>
      <p:sp>
        <p:nvSpPr>
          <p:cNvPr id="1048822" name="文本框 17"/>
          <p:cNvSpPr txBox="1"/>
          <p:nvPr/>
        </p:nvSpPr>
        <p:spPr>
          <a:xfrm>
            <a:off x="2776136" y="4066332"/>
            <a:ext cx="1760685" cy="400110"/>
          </a:xfrm>
          <a:prstGeom prst="rect">
            <a:avLst/>
          </a:prstGeom>
          <a:noFill/>
        </p:spPr>
        <p:txBody>
          <a:bodyPr wrap="square" rtlCol="0">
            <a:spAutoFit/>
          </a:bodyPr>
          <a:lstStyle/>
          <a:p>
            <a:r>
              <a:rPr lang="zh-CN" altLang="en-US" sz="2000" b="1" dirty="0">
                <a:solidFill>
                  <a:srgbClr val="238EF5"/>
                </a:solidFill>
                <a:latin typeface="微软雅黑" panose="020B0503020204020204" charset="-122"/>
                <a:ea typeface="微软雅黑" panose="020B0503020204020204" charset="-122"/>
              </a:rPr>
              <a:t>多重容灾</a:t>
            </a:r>
            <a:endParaRPr lang="zh-CN" altLang="zh-CN" sz="2000" b="1" dirty="0">
              <a:solidFill>
                <a:srgbClr val="238EF5"/>
              </a:solidFill>
              <a:latin typeface="微软雅黑" panose="020B0503020204020204" charset="-122"/>
              <a:ea typeface="微软雅黑" panose="020B0503020204020204" charset="-122"/>
            </a:endParaRPr>
          </a:p>
        </p:txBody>
      </p:sp>
      <p:sp>
        <p:nvSpPr>
          <p:cNvPr id="1048823" name="文本框 18"/>
          <p:cNvSpPr txBox="1"/>
          <p:nvPr/>
        </p:nvSpPr>
        <p:spPr>
          <a:xfrm>
            <a:off x="720204" y="4725144"/>
            <a:ext cx="4961087" cy="11676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外网接口由自研 </a:t>
            </a:r>
            <a:r>
              <a:rPr lang="en-GB" altLang="zh-CN" sz="1200" dirty="0">
                <a:latin typeface="微软雅黑" panose="020B0503020204020204" charset="-122"/>
                <a:ea typeface="微软雅黑" panose="020B0503020204020204" charset="-122"/>
              </a:rPr>
              <a:t>TGW </a:t>
            </a:r>
            <a:r>
              <a:rPr lang="zh-CN" altLang="en-US" sz="1200" dirty="0">
                <a:latin typeface="微软雅黑" panose="020B0503020204020204" charset="-122"/>
                <a:ea typeface="微软雅黑" panose="020B0503020204020204" charset="-122"/>
              </a:rPr>
              <a:t>统一处理，可靠性高、扩展性强、性能高、抗攻击能力强</a:t>
            </a:r>
            <a:endParaRPr lang="en-US" altLang="zh-CN" sz="1200" dirty="0">
              <a:latin typeface="微软雅黑" panose="020B0503020204020204" charset="-122"/>
              <a:ea typeface="微软雅黑" panose="020B0503020204020204" charset="-122"/>
            </a:endParaRPr>
          </a:p>
          <a:p>
            <a:pPr marL="285750" indent="-2857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服务模块自动容灾、数据层公司统一存储自动容灾，具备同城跨园区容灾和数据冷备</a:t>
            </a:r>
          </a:p>
        </p:txBody>
      </p:sp>
      <p:sp>
        <p:nvSpPr>
          <p:cNvPr id="1048824" name="文本框 21"/>
          <p:cNvSpPr txBox="1"/>
          <p:nvPr/>
        </p:nvSpPr>
        <p:spPr>
          <a:xfrm>
            <a:off x="2440931" y="1690695"/>
            <a:ext cx="1760685" cy="400110"/>
          </a:xfrm>
          <a:prstGeom prst="rect">
            <a:avLst/>
          </a:prstGeom>
          <a:noFill/>
        </p:spPr>
        <p:txBody>
          <a:bodyPr wrap="square" rtlCol="0">
            <a:spAutoFit/>
          </a:bodyPr>
          <a:lstStyle/>
          <a:p>
            <a:pPr algn="ctr"/>
            <a:r>
              <a:rPr lang="zh-CN" altLang="en-US" sz="2000" b="1" dirty="0">
                <a:solidFill>
                  <a:srgbClr val="238EF5"/>
                </a:solidFill>
                <a:latin typeface="微软雅黑" panose="020B0503020204020204" charset="-122"/>
                <a:ea typeface="微软雅黑" panose="020B0503020204020204" charset="-122"/>
              </a:rPr>
              <a:t>反垃圾</a:t>
            </a:r>
            <a:endParaRPr lang="zh-CN" altLang="zh-CN" sz="2000" b="1" dirty="0">
              <a:solidFill>
                <a:srgbClr val="238EF5"/>
              </a:solidFill>
              <a:latin typeface="微软雅黑" panose="020B0503020204020204" charset="-122"/>
              <a:ea typeface="微软雅黑" panose="020B0503020204020204" charset="-122"/>
            </a:endParaRPr>
          </a:p>
        </p:txBody>
      </p:sp>
      <p:sp>
        <p:nvSpPr>
          <p:cNvPr id="1048825" name="文本框 22"/>
          <p:cNvSpPr txBox="1"/>
          <p:nvPr/>
        </p:nvSpPr>
        <p:spPr>
          <a:xfrm>
            <a:off x="720204" y="2254882"/>
            <a:ext cx="5033096" cy="11676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基于</a:t>
            </a:r>
            <a:r>
              <a:rPr lang="en-US" altLang="zh-CN" sz="1200" dirty="0" err="1">
                <a:latin typeface="微软雅黑" panose="020B0503020204020204" charset="-122"/>
                <a:ea typeface="微软雅黑" panose="020B0503020204020204" charset="-122"/>
              </a:rPr>
              <a:t>qq</a:t>
            </a:r>
            <a:r>
              <a:rPr lang="zh-CN" altLang="en-US" sz="1200" dirty="0">
                <a:latin typeface="微软雅黑" panose="020B0503020204020204" charset="-122"/>
                <a:ea typeface="微软雅黑" panose="020B0503020204020204" charset="-122"/>
              </a:rPr>
              <a:t>邮箱、企业邮箱，</a:t>
            </a:r>
            <a:r>
              <a:rPr lang="zh-CN" altLang="en-US" sz="1200" b="1" dirty="0">
                <a:latin typeface="微软雅黑" panose="020B0503020204020204" charset="-122"/>
                <a:ea typeface="微软雅黑" panose="020B0503020204020204" charset="-122"/>
              </a:rPr>
              <a:t>最大的反垃圾邮件样本库</a:t>
            </a:r>
            <a:endParaRPr lang="en-US" altLang="zh-CN" sz="1200" b="1" dirty="0">
              <a:latin typeface="微软雅黑" panose="020B0503020204020204" charset="-122"/>
              <a:ea typeface="微软雅黑" panose="020B0503020204020204" charset="-122"/>
            </a:endParaRPr>
          </a:p>
          <a:p>
            <a:pPr marL="285750" indent="-2857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数十项国家专利自研的智能行为与内容过滤反垃圾引擎，覆盖全球的反垃圾</a:t>
            </a:r>
            <a:r>
              <a:rPr lang="en-US" altLang="zh-CN" sz="1200" dirty="0">
                <a:latin typeface="微软雅黑" panose="020B0503020204020204" charset="-122"/>
                <a:ea typeface="微软雅黑" panose="020B0503020204020204" charset="-122"/>
              </a:rPr>
              <a:t>IP RBL</a:t>
            </a:r>
          </a:p>
          <a:p>
            <a:pPr marL="285750" indent="-2857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十五年反垃圾邮件攻防经验</a:t>
            </a:r>
          </a:p>
        </p:txBody>
      </p:sp>
      <p:sp>
        <p:nvSpPr>
          <p:cNvPr id="1048826" name="文本框 28"/>
          <p:cNvSpPr txBox="1"/>
          <p:nvPr/>
        </p:nvSpPr>
        <p:spPr>
          <a:xfrm>
            <a:off x="8227301" y="1693324"/>
            <a:ext cx="1760685" cy="400110"/>
          </a:xfrm>
          <a:prstGeom prst="rect">
            <a:avLst/>
          </a:prstGeom>
          <a:noFill/>
        </p:spPr>
        <p:txBody>
          <a:bodyPr wrap="square" rtlCol="0">
            <a:spAutoFit/>
          </a:bodyPr>
          <a:lstStyle/>
          <a:p>
            <a:pPr algn="ctr"/>
            <a:r>
              <a:rPr lang="zh-CN" altLang="en-US" sz="2000" b="1" dirty="0">
                <a:solidFill>
                  <a:srgbClr val="238EF5"/>
                </a:solidFill>
                <a:latin typeface="微软雅黑" panose="020B0503020204020204" charset="-122"/>
                <a:ea typeface="微软雅黑" panose="020B0503020204020204" charset="-122"/>
              </a:rPr>
              <a:t>反病毒</a:t>
            </a:r>
            <a:endParaRPr lang="zh-CN" altLang="zh-CN" sz="2000" b="1" dirty="0">
              <a:solidFill>
                <a:srgbClr val="238EF5"/>
              </a:solidFill>
              <a:latin typeface="微软雅黑" panose="020B0503020204020204" charset="-122"/>
              <a:ea typeface="微软雅黑" panose="020B0503020204020204" charset="-122"/>
            </a:endParaRPr>
          </a:p>
        </p:txBody>
      </p:sp>
      <p:sp>
        <p:nvSpPr>
          <p:cNvPr id="1048827" name="文本框 29"/>
          <p:cNvSpPr txBox="1"/>
          <p:nvPr/>
        </p:nvSpPr>
        <p:spPr>
          <a:xfrm>
            <a:off x="6761411" y="2254882"/>
            <a:ext cx="5321128" cy="89069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共享腾讯安全防护体系，微信支付同等级安全防护</a:t>
            </a:r>
            <a:endParaRPr lang="en-US" altLang="zh-CN" sz="1200" dirty="0">
              <a:latin typeface="微软雅黑" panose="020B0503020204020204" charset="-122"/>
              <a:ea typeface="微软雅黑" panose="020B0503020204020204" charset="-122"/>
            </a:endParaRPr>
          </a:p>
          <a:p>
            <a:pPr marL="285750" indent="-2857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搭载了</a:t>
            </a:r>
            <a:r>
              <a:rPr lang="en-US" altLang="zh-CN" sz="1200" dirty="0">
                <a:latin typeface="微软雅黑" panose="020B0503020204020204" charset="-122"/>
                <a:ea typeface="微软雅黑" panose="020B0503020204020204" charset="-122"/>
              </a:rPr>
              <a:t>TAV</a:t>
            </a:r>
            <a:r>
              <a:rPr lang="zh-CN" altLang="en-US" sz="1200" dirty="0">
                <a:latin typeface="微软雅黑" panose="020B0503020204020204" charset="-122"/>
                <a:ea typeface="微软雅黑" panose="020B0503020204020204" charset="-122"/>
              </a:rPr>
              <a:t>反病毒引擎等专利引擎，在业内多项专业评测中排名第一</a:t>
            </a:r>
            <a:endParaRPr lang="en-US" altLang="zh-CN" sz="1200" dirty="0">
              <a:latin typeface="微软雅黑" panose="020B0503020204020204" charset="-122"/>
              <a:ea typeface="微软雅黑" panose="020B0503020204020204" charset="-122"/>
            </a:endParaRPr>
          </a:p>
          <a:p>
            <a:pPr marL="285750" indent="-2857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同步配备第三方反病毒引擎，</a:t>
            </a:r>
            <a:r>
              <a:rPr lang="en-US" altLang="zh-CN" sz="1200" dirty="0">
                <a:latin typeface="微软雅黑" panose="020B0503020204020204" charset="-122"/>
                <a:ea typeface="微软雅黑" panose="020B0503020204020204" charset="-122"/>
              </a:rPr>
              <a:t>5</a:t>
            </a:r>
            <a:r>
              <a:rPr lang="zh-CN" altLang="en-US" sz="1200" dirty="0">
                <a:latin typeface="微软雅黑" panose="020B0503020204020204" charset="-122"/>
                <a:ea typeface="微软雅黑" panose="020B0503020204020204" charset="-122"/>
              </a:rPr>
              <a:t>分钟一次更新，病毒拦截率超过</a:t>
            </a:r>
            <a:r>
              <a:rPr lang="en-US" altLang="zh-CN" sz="1200" dirty="0">
                <a:latin typeface="微软雅黑" panose="020B0503020204020204" charset="-122"/>
                <a:ea typeface="微软雅黑" panose="020B0503020204020204" charset="-122"/>
              </a:rPr>
              <a:t>99.8%</a:t>
            </a:r>
            <a:endParaRPr lang="zh-CN" altLang="en-US" sz="1200" dirty="0">
              <a:latin typeface="微软雅黑" panose="020B0503020204020204" charset="-122"/>
              <a:ea typeface="微软雅黑" panose="020B050302020402020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组合 14"/>
          <p:cNvGrpSpPr/>
          <p:nvPr/>
        </p:nvGrpSpPr>
        <p:grpSpPr>
          <a:xfrm>
            <a:off x="8809990" y="476885"/>
            <a:ext cx="3204845" cy="291465"/>
            <a:chOff x="13898" y="935"/>
            <a:chExt cx="5047" cy="459"/>
          </a:xfrm>
        </p:grpSpPr>
        <p:cxnSp>
          <p:nvCxnSpPr>
            <p:cNvPr id="3145793" name="直接连接符 15"/>
            <p:cNvCxnSpPr/>
            <p:nvPr>
              <p:custDataLst>
                <p:tags r:id="rId22"/>
              </p:custDataLst>
            </p:nvPr>
          </p:nvCxnSpPr>
          <p:spPr>
            <a:xfrm>
              <a:off x="16200" y="936"/>
              <a:ext cx="0" cy="458"/>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323" name="pasted-image.pdf"/>
            <p:cNvPicPr>
              <a:picLocks noChangeAspect="1"/>
            </p:cNvPicPr>
            <p:nvPr>
              <p:custDataLst>
                <p:tags r:id="rId23"/>
              </p:custDataLst>
            </p:nvPr>
          </p:nvPicPr>
          <p:blipFill>
            <a:blip r:embed="rId26" cstate="print"/>
            <a:srcRect/>
            <a:stretch>
              <a:fillRect/>
            </a:stretch>
          </p:blipFill>
          <p:spPr bwMode="auto">
            <a:xfrm>
              <a:off x="13898" y="968"/>
              <a:ext cx="1879" cy="392"/>
            </a:xfrm>
            <a:prstGeom prst="rect">
              <a:avLst/>
            </a:prstGeom>
            <a:noFill/>
            <a:ln>
              <a:noFill/>
            </a:ln>
          </p:spPr>
        </p:pic>
        <p:pic>
          <p:nvPicPr>
            <p:cNvPr id="2097324" name="图片 17"/>
            <p:cNvPicPr>
              <a:picLocks noChangeAspect="1"/>
            </p:cNvPicPr>
            <p:nvPr>
              <p:custDataLst>
                <p:tags r:id="rId24"/>
              </p:custDataLst>
            </p:nvPr>
          </p:nvPicPr>
          <p:blipFill>
            <a:blip r:embed="rId27"/>
            <a:stretch>
              <a:fillRect/>
            </a:stretch>
          </p:blipFill>
          <p:spPr>
            <a:xfrm>
              <a:off x="16555" y="935"/>
              <a:ext cx="2391" cy="443"/>
            </a:xfrm>
            <a:prstGeom prst="rect">
              <a:avLst/>
            </a:prstGeom>
          </p:spPr>
        </p:pic>
      </p:grpSp>
      <p:sp>
        <p:nvSpPr>
          <p:cNvPr id="1048828" name="Freeform 9"/>
          <p:cNvSpPr/>
          <p:nvPr>
            <p:custDataLst>
              <p:tags r:id="rId2"/>
            </p:custDataLst>
          </p:nvPr>
        </p:nvSpPr>
        <p:spPr bwMode="auto">
          <a:xfrm rot="21252758">
            <a:off x="4704868" y="1546724"/>
            <a:ext cx="1350296" cy="1554114"/>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rgbClr val="1D6DC2"/>
          </a:solidFill>
          <a:ln w="6350">
            <a:noFill/>
          </a:ln>
        </p:spPr>
        <p:txBody>
          <a:bodyPr lIns="121912" tIns="60956" rIns="121912" bIns="60956"/>
          <a:lstStyle/>
          <a:p>
            <a:pPr>
              <a:lnSpc>
                <a:spcPct val="120000"/>
              </a:lnSpc>
            </a:pPr>
            <a:endParaRPr lang="zh-CN" altLang="en-US" sz="1690">
              <a:latin typeface="Arial" panose="020B0604020202020204" pitchFamily="34" charset="0"/>
              <a:ea typeface="微软雅黑" panose="020B0503020204020204" charset="-122"/>
              <a:sym typeface="Arial" panose="020B0604020202020204" pitchFamily="34" charset="0"/>
            </a:endParaRPr>
          </a:p>
        </p:txBody>
      </p:sp>
      <p:sp>
        <p:nvSpPr>
          <p:cNvPr id="1048829" name="Freeform 8"/>
          <p:cNvSpPr/>
          <p:nvPr>
            <p:custDataLst>
              <p:tags r:id="rId3"/>
            </p:custDataLst>
          </p:nvPr>
        </p:nvSpPr>
        <p:spPr bwMode="auto">
          <a:xfrm rot="378852">
            <a:off x="6127631" y="1554474"/>
            <a:ext cx="1350296" cy="1554114"/>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rgbClr val="0088D5"/>
          </a:solidFill>
          <a:ln w="6350">
            <a:noFill/>
          </a:ln>
        </p:spPr>
        <p:txBody>
          <a:bodyPr lIns="121912" tIns="60956" rIns="121912" bIns="60956"/>
          <a:lstStyle/>
          <a:p>
            <a:pPr>
              <a:lnSpc>
                <a:spcPct val="120000"/>
              </a:lnSpc>
            </a:pPr>
            <a:endParaRPr lang="zh-CN" altLang="en-US" sz="1690">
              <a:latin typeface="Arial" panose="020B0604020202020204" pitchFamily="34" charset="0"/>
              <a:ea typeface="微软雅黑" panose="020B0503020204020204" charset="-122"/>
              <a:sym typeface="Arial" panose="020B0604020202020204" pitchFamily="34" charset="0"/>
            </a:endParaRPr>
          </a:p>
        </p:txBody>
      </p:sp>
      <p:sp>
        <p:nvSpPr>
          <p:cNvPr id="1048830" name="Freeform 11"/>
          <p:cNvSpPr/>
          <p:nvPr>
            <p:custDataLst>
              <p:tags r:id="rId4"/>
            </p:custDataLst>
          </p:nvPr>
        </p:nvSpPr>
        <p:spPr bwMode="auto">
          <a:xfrm rot="19800000">
            <a:off x="5416717" y="3741039"/>
            <a:ext cx="1350296" cy="1554114"/>
          </a:xfrm>
          <a:custGeom>
            <a:avLst/>
            <a:gdLst>
              <a:gd name="T0" fmla="*/ 638 w 638"/>
              <a:gd name="T1" fmla="*/ 552 h 734"/>
              <a:gd name="T2" fmla="*/ 638 w 638"/>
              <a:gd name="T3" fmla="*/ 183 h 734"/>
              <a:gd name="T4" fmla="*/ 319 w 638"/>
              <a:gd name="T5" fmla="*/ 0 h 734"/>
              <a:gd name="T6" fmla="*/ 0 w 638"/>
              <a:gd name="T7" fmla="*/ 183 h 734"/>
              <a:gd name="T8" fmla="*/ 0 w 638"/>
              <a:gd name="T9" fmla="*/ 552 h 734"/>
              <a:gd name="T10" fmla="*/ 319 w 638"/>
              <a:gd name="T11" fmla="*/ 734 h 734"/>
              <a:gd name="T12" fmla="*/ 638 w 638"/>
              <a:gd name="T13" fmla="*/ 552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2"/>
                </a:moveTo>
                <a:lnTo>
                  <a:pt x="638" y="183"/>
                </a:lnTo>
                <a:lnTo>
                  <a:pt x="319" y="0"/>
                </a:lnTo>
                <a:lnTo>
                  <a:pt x="0" y="183"/>
                </a:lnTo>
                <a:lnTo>
                  <a:pt x="0" y="552"/>
                </a:lnTo>
                <a:lnTo>
                  <a:pt x="319" y="734"/>
                </a:lnTo>
                <a:lnTo>
                  <a:pt x="638" y="552"/>
                </a:lnTo>
                <a:close/>
              </a:path>
            </a:pathLst>
          </a:custGeom>
          <a:solidFill>
            <a:srgbClr val="00AFA2"/>
          </a:solidFill>
          <a:ln w="6350">
            <a:noFill/>
          </a:ln>
        </p:spPr>
        <p:txBody>
          <a:bodyPr lIns="121912" tIns="60956" rIns="121912" bIns="60956"/>
          <a:lstStyle/>
          <a:p>
            <a:pPr>
              <a:lnSpc>
                <a:spcPct val="120000"/>
              </a:lnSpc>
            </a:pPr>
            <a:endParaRPr lang="zh-CN" altLang="en-US" sz="1690">
              <a:latin typeface="Arial" panose="020B0604020202020204" pitchFamily="34" charset="0"/>
              <a:ea typeface="微软雅黑" panose="020B0503020204020204" charset="-122"/>
              <a:sym typeface="Arial" panose="020B0604020202020204" pitchFamily="34" charset="0"/>
            </a:endParaRPr>
          </a:p>
        </p:txBody>
      </p:sp>
      <p:sp>
        <p:nvSpPr>
          <p:cNvPr id="1048831" name="文本框 11"/>
          <p:cNvSpPr txBox="1"/>
          <p:nvPr>
            <p:custDataLst>
              <p:tags r:id="rId5"/>
            </p:custDataLst>
          </p:nvPr>
        </p:nvSpPr>
        <p:spPr>
          <a:xfrm>
            <a:off x="551384" y="1990945"/>
            <a:ext cx="3992676" cy="854710"/>
          </a:xfrm>
          <a:prstGeom prst="rect">
            <a:avLst/>
          </a:prstGeom>
          <a:noFill/>
        </p:spPr>
        <p:txBody>
          <a:bodyPr wrap="square" lIns="90000" tIns="46800" rIns="90000" bIns="46800" rtlCol="0" anchor="ctr"/>
          <a:lstStyle>
            <a:defPPr>
              <a:defRPr lang="zh-CN"/>
            </a:defPPr>
            <a:lvl1pPr algn="r">
              <a:lnSpc>
                <a:spcPct val="120000"/>
              </a:lnSpc>
              <a:defRPr sz="1400" spc="150">
                <a:solidFill>
                  <a:srgbClr val="000000">
                    <a:lumMod val="65000"/>
                    <a:lumOff val="35000"/>
                  </a:srgbClr>
                </a:solidFill>
                <a:latin typeface="Arial" panose="020B0604020202020204" pitchFamily="34" charset="0"/>
                <a:ea typeface="微软雅黑" panose="020B0503020204020204" charset="-122"/>
              </a:defRPr>
            </a:lvl1pPr>
          </a:lstStyle>
          <a:p>
            <a:pPr marL="285750" indent="-285750" algn="l">
              <a:lnSpc>
                <a:spcPct val="150000"/>
              </a:lnSpc>
              <a:buFont typeface="Arial" panose="020B0604020202020204" pitchFamily="34" charset="0"/>
              <a:buChar char="•"/>
            </a:pPr>
            <a:r>
              <a:rPr lang="zh-CN" altLang="en-US" sz="1200" dirty="0">
                <a:solidFill>
                  <a:schemeClr val="tx1"/>
                </a:solidFill>
                <a:latin typeface="微软雅黑" panose="020B0503020204020204" charset="-122"/>
                <a:sym typeface="Arial" panose="020B0604020202020204" pitchFamily="34" charset="0"/>
              </a:rPr>
              <a:t>腾讯企业邮箱平台位于深圳市腾讯计算机系统有限公司为此项目独立建设安全区域内</a:t>
            </a:r>
          </a:p>
          <a:p>
            <a:pPr marL="285750" indent="-285750" algn="l">
              <a:lnSpc>
                <a:spcPct val="150000"/>
              </a:lnSpc>
              <a:buFont typeface="Arial" panose="020B0604020202020204" pitchFamily="34" charset="0"/>
              <a:buChar char="•"/>
            </a:pPr>
            <a:r>
              <a:rPr lang="zh-CN" altLang="en-US" sz="1200" dirty="0">
                <a:solidFill>
                  <a:schemeClr val="tx1"/>
                </a:solidFill>
                <a:latin typeface="微软雅黑" panose="020B0503020204020204" charset="-122"/>
                <a:sym typeface="Arial" panose="020B0604020202020204" pitchFamily="34" charset="0"/>
              </a:rPr>
              <a:t>整个网络系统由宙斯盾、洋葱、门神、铁将军等自研安全设备对其进行统一的安全防护</a:t>
            </a:r>
          </a:p>
        </p:txBody>
      </p:sp>
      <p:sp>
        <p:nvSpPr>
          <p:cNvPr id="1048832" name="文本框 26"/>
          <p:cNvSpPr txBox="1"/>
          <p:nvPr>
            <p:custDataLst>
              <p:tags r:id="rId6"/>
            </p:custDataLst>
          </p:nvPr>
        </p:nvSpPr>
        <p:spPr>
          <a:xfrm>
            <a:off x="1191260" y="1286510"/>
            <a:ext cx="3202940" cy="1040765"/>
          </a:xfrm>
          <a:prstGeom prst="rect">
            <a:avLst/>
          </a:prstGeom>
          <a:noFill/>
        </p:spPr>
        <p:txBody>
          <a:bodyPr wrap="square" rtlCol="0"/>
          <a:lstStyle/>
          <a:p>
            <a:pPr algn="r">
              <a:lnSpc>
                <a:spcPct val="120000"/>
              </a:lnSpc>
            </a:pPr>
            <a:r>
              <a:rPr lang="zh-CN" altLang="en-US" sz="2800" b="1" spc="150" dirty="0">
                <a:solidFill>
                  <a:srgbClr val="1D6DC2"/>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腾讯安全防护系统</a:t>
            </a:r>
          </a:p>
        </p:txBody>
      </p:sp>
      <p:sp>
        <p:nvSpPr>
          <p:cNvPr id="1048833" name="文本框 18"/>
          <p:cNvSpPr txBox="1"/>
          <p:nvPr>
            <p:custDataLst>
              <p:tags r:id="rId7"/>
            </p:custDataLst>
          </p:nvPr>
        </p:nvSpPr>
        <p:spPr>
          <a:xfrm>
            <a:off x="7889875" y="1398699"/>
            <a:ext cx="2782570" cy="763270"/>
          </a:xfrm>
          <a:prstGeom prst="rect">
            <a:avLst/>
          </a:prstGeom>
          <a:noFill/>
        </p:spPr>
        <p:txBody>
          <a:bodyPr wrap="square" rtlCol="0"/>
          <a:lstStyle/>
          <a:p>
            <a:pPr algn="l">
              <a:lnSpc>
                <a:spcPct val="120000"/>
              </a:lnSpc>
            </a:pPr>
            <a:r>
              <a:rPr lang="zh-CN" altLang="en-US" sz="2800" b="1" spc="150" dirty="0">
                <a:solidFill>
                  <a:srgbClr val="0088D5"/>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连接防护</a:t>
            </a:r>
          </a:p>
        </p:txBody>
      </p:sp>
      <p:sp>
        <p:nvSpPr>
          <p:cNvPr id="1048834" name="文本框 30"/>
          <p:cNvSpPr txBox="1"/>
          <p:nvPr>
            <p:custDataLst>
              <p:tags r:id="rId8"/>
            </p:custDataLst>
          </p:nvPr>
        </p:nvSpPr>
        <p:spPr>
          <a:xfrm>
            <a:off x="7889875" y="1970833"/>
            <a:ext cx="3898151" cy="589280"/>
          </a:xfrm>
          <a:prstGeom prst="rect">
            <a:avLst/>
          </a:prstGeom>
          <a:noFill/>
        </p:spPr>
        <p:txBody>
          <a:bodyPr wrap="square" lIns="90000" tIns="46800" rIns="90000" bIns="46800" rtlCol="0" anchor="ctr">
            <a:noAutofit/>
          </a:bodyPr>
          <a:lstStyle>
            <a:defPPr>
              <a:defRPr lang="zh-CN"/>
            </a:defPPr>
            <a:lvl1pPr algn="r">
              <a:lnSpc>
                <a:spcPct val="120000"/>
              </a:lnSpc>
              <a:defRPr sz="1400" spc="150">
                <a:solidFill>
                  <a:srgbClr val="000000">
                    <a:lumMod val="65000"/>
                    <a:lumOff val="35000"/>
                  </a:srgbClr>
                </a:solidFill>
                <a:latin typeface="Arial" panose="020B0604020202020204" pitchFamily="34" charset="0"/>
                <a:ea typeface="微软雅黑" panose="020B0503020204020204" charset="-122"/>
              </a:defRPr>
            </a:lvl1pPr>
          </a:lstStyle>
          <a:p>
            <a:pPr marL="285750" lvl="0" indent="-285750" algn="l">
              <a:lnSpc>
                <a:spcPct val="150000"/>
              </a:lnSpc>
              <a:buFont typeface="Arial" panose="020B0604020202020204" pitchFamily="34" charset="0"/>
              <a:buChar char="•"/>
            </a:pPr>
            <a:r>
              <a:rPr lang="zh-CN" altLang="en-US" sz="1200" dirty="0">
                <a:solidFill>
                  <a:schemeClr val="tx1"/>
                </a:solidFill>
                <a:latin typeface="微软雅黑" panose="020B0503020204020204" charset="-122"/>
                <a:sym typeface="Arial" panose="020B0604020202020204" pitchFamily="34" charset="0"/>
              </a:rPr>
              <a:t>终端和web管理端与腾讯企业邮箱后台的通信都受到了 SSL/TLS 安全协议的加密保护</a:t>
            </a:r>
          </a:p>
        </p:txBody>
      </p:sp>
      <p:sp>
        <p:nvSpPr>
          <p:cNvPr id="1048835" name="文本框 37"/>
          <p:cNvSpPr txBox="1"/>
          <p:nvPr>
            <p:custDataLst>
              <p:tags r:id="rId9"/>
            </p:custDataLst>
          </p:nvPr>
        </p:nvSpPr>
        <p:spPr>
          <a:xfrm>
            <a:off x="1471930" y="3402965"/>
            <a:ext cx="2360295" cy="763270"/>
          </a:xfrm>
          <a:prstGeom prst="rect">
            <a:avLst/>
          </a:prstGeom>
          <a:noFill/>
        </p:spPr>
        <p:txBody>
          <a:bodyPr wrap="square" rtlCol="0">
            <a:normAutofit/>
          </a:bodyPr>
          <a:lstStyle/>
          <a:p>
            <a:pPr algn="r">
              <a:lnSpc>
                <a:spcPct val="120000"/>
              </a:lnSpc>
            </a:pPr>
            <a:r>
              <a:rPr lang="zh-CN" altLang="en-US" sz="2800" b="1" spc="150" dirty="0">
                <a:solidFill>
                  <a:srgbClr val="00BC68"/>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安全认证</a:t>
            </a:r>
          </a:p>
        </p:txBody>
      </p:sp>
      <p:sp>
        <p:nvSpPr>
          <p:cNvPr id="1048836" name="文本框 39"/>
          <p:cNvSpPr txBox="1"/>
          <p:nvPr>
            <p:custDataLst>
              <p:tags r:id="rId10"/>
            </p:custDataLst>
          </p:nvPr>
        </p:nvSpPr>
        <p:spPr>
          <a:xfrm>
            <a:off x="8122359" y="2929255"/>
            <a:ext cx="3977640" cy="763270"/>
          </a:xfrm>
          <a:prstGeom prst="rect">
            <a:avLst/>
          </a:prstGeom>
          <a:noFill/>
        </p:spPr>
        <p:txBody>
          <a:bodyPr wrap="square" rtlCol="0">
            <a:noAutofit/>
          </a:bodyPr>
          <a:lstStyle/>
          <a:p>
            <a:pPr algn="l">
              <a:lnSpc>
                <a:spcPct val="120000"/>
              </a:lnSpc>
            </a:pPr>
            <a:r>
              <a:rPr lang="zh-CN" altLang="en-US" sz="2700" b="1" spc="150" dirty="0">
                <a:solidFill>
                  <a:srgbClr val="009ECA"/>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网络接口通安全策略</a:t>
            </a:r>
          </a:p>
        </p:txBody>
      </p:sp>
      <p:sp>
        <p:nvSpPr>
          <p:cNvPr id="1048837" name="文本框 40"/>
          <p:cNvSpPr txBox="1"/>
          <p:nvPr>
            <p:custDataLst>
              <p:tags r:id="rId11"/>
            </p:custDataLst>
          </p:nvPr>
        </p:nvSpPr>
        <p:spPr>
          <a:xfrm>
            <a:off x="8106727" y="3900928"/>
            <a:ext cx="3464446" cy="589280"/>
          </a:xfrm>
          <a:prstGeom prst="rect">
            <a:avLst/>
          </a:prstGeom>
          <a:noFill/>
        </p:spPr>
        <p:txBody>
          <a:bodyPr wrap="square" lIns="90000" tIns="46800" rIns="90000" bIns="46800" rtlCol="0" anchor="ctr">
            <a:noAutofit/>
          </a:bodyPr>
          <a:lstStyle>
            <a:defPPr>
              <a:defRPr lang="zh-CN"/>
            </a:defPPr>
            <a:lvl1pPr algn="r">
              <a:lnSpc>
                <a:spcPct val="120000"/>
              </a:lnSpc>
              <a:defRPr sz="1400" spc="150">
                <a:solidFill>
                  <a:srgbClr val="000000">
                    <a:lumMod val="65000"/>
                    <a:lumOff val="35000"/>
                  </a:srgbClr>
                </a:solidFill>
                <a:latin typeface="Arial" panose="020B0604020202020204" pitchFamily="34" charset="0"/>
                <a:ea typeface="微软雅黑" panose="020B0503020204020204" charset="-122"/>
              </a:defRPr>
            </a:lvl1pPr>
          </a:lstStyle>
          <a:p>
            <a:pPr marL="171450" lvl="0" indent="-171450" algn="l">
              <a:buFont typeface="Arial" panose="020B0604020202020204" pitchFamily="34" charset="0"/>
              <a:buChar char="•"/>
            </a:pPr>
            <a:r>
              <a:rPr lang="zh-CN" altLang="en-US" sz="1200" dirty="0">
                <a:solidFill>
                  <a:schemeClr val="tx1"/>
                </a:solidFill>
                <a:latin typeface="微软雅黑" panose="020B0503020204020204" charset="-122"/>
                <a:sym typeface="Arial" panose="020B0604020202020204" pitchFamily="34" charset="0"/>
              </a:rPr>
              <a:t>腾讯企业邮箱所有外网接口统一由自研TGW 进行处理</a:t>
            </a:r>
            <a:endParaRPr lang="en-US" altLang="zh-CN" sz="1200" dirty="0">
              <a:solidFill>
                <a:schemeClr val="tx1"/>
              </a:solidFill>
              <a:latin typeface="微软雅黑" panose="020B0503020204020204" charset="-122"/>
              <a:sym typeface="Arial" panose="020B0604020202020204" pitchFamily="34" charset="0"/>
            </a:endParaRPr>
          </a:p>
          <a:p>
            <a:pPr marL="171450" lvl="0" indent="-171450" algn="l">
              <a:buFont typeface="Arial" panose="020B0604020202020204" pitchFamily="34" charset="0"/>
              <a:buChar char="•"/>
            </a:pPr>
            <a:r>
              <a:rPr lang="zh-CN" altLang="en-US" sz="1200" dirty="0">
                <a:solidFill>
                  <a:schemeClr val="tx1"/>
                </a:solidFill>
                <a:latin typeface="微软雅黑" panose="020B0503020204020204" charset="-122"/>
                <a:sym typeface="Arial" panose="020B0604020202020204" pitchFamily="34" charset="0"/>
              </a:rPr>
              <a:t>TGW 具有可靠性高、扩展性强、性能高、抗攻击能力强等特点，提供了更加高效和安全的网络访问</a:t>
            </a:r>
          </a:p>
        </p:txBody>
      </p:sp>
      <p:sp>
        <p:nvSpPr>
          <p:cNvPr id="1048838" name="文本框 43"/>
          <p:cNvSpPr txBox="1"/>
          <p:nvPr>
            <p:custDataLst>
              <p:tags r:id="rId12"/>
            </p:custDataLst>
          </p:nvPr>
        </p:nvSpPr>
        <p:spPr>
          <a:xfrm>
            <a:off x="4751729" y="5975666"/>
            <a:ext cx="2979436" cy="589265"/>
          </a:xfrm>
          <a:prstGeom prst="rect">
            <a:avLst/>
          </a:prstGeom>
          <a:noFill/>
        </p:spPr>
        <p:txBody>
          <a:bodyPr wrap="square" lIns="90000" tIns="46800" rIns="90000" bIns="46800" rtlCol="0" anchor="ctr">
            <a:noAutofit/>
          </a:bodyPr>
          <a:lstStyle>
            <a:defPPr>
              <a:defRPr lang="zh-CN"/>
            </a:defPPr>
            <a:lvl1pPr algn="r">
              <a:lnSpc>
                <a:spcPct val="120000"/>
              </a:lnSpc>
              <a:defRPr sz="1400" spc="150">
                <a:solidFill>
                  <a:srgbClr val="000000">
                    <a:lumMod val="65000"/>
                    <a:lumOff val="35000"/>
                  </a:srgbClr>
                </a:solidFill>
                <a:latin typeface="Arial" panose="020B0604020202020204" pitchFamily="34" charset="0"/>
                <a:ea typeface="微软雅黑" panose="020B0503020204020204" charset="-122"/>
              </a:defRPr>
            </a:lvl1pPr>
          </a:lstStyle>
          <a:p>
            <a:pPr marL="171450" lvl="0" indent="-171450" algn="l">
              <a:buFont typeface="Arial" panose="020B0604020202020204" pitchFamily="34" charset="0"/>
              <a:buChar char="•"/>
            </a:pPr>
            <a:r>
              <a:rPr lang="zh-CN" altLang="en-US" sz="1200" dirty="0">
                <a:solidFill>
                  <a:schemeClr val="tx1"/>
                </a:solidFill>
                <a:latin typeface="微软雅黑" panose="020B0503020204020204" charset="-122"/>
                <a:sym typeface="Arial" panose="020B0604020202020204" pitchFamily="34" charset="0"/>
              </a:rPr>
              <a:t>腾讯企业邮箱服务模块自动容灾、数据层公司统一存储自动容灾，具备同城跨园区容灾和数据冷备</a:t>
            </a:r>
          </a:p>
        </p:txBody>
      </p:sp>
      <p:sp>
        <p:nvSpPr>
          <p:cNvPr id="1048839" name="文本框 21"/>
          <p:cNvSpPr txBox="1"/>
          <p:nvPr>
            <p:custDataLst>
              <p:tags r:id="rId13"/>
            </p:custDataLst>
          </p:nvPr>
        </p:nvSpPr>
        <p:spPr>
          <a:xfrm>
            <a:off x="4751070" y="5311775"/>
            <a:ext cx="2850515" cy="763270"/>
          </a:xfrm>
          <a:prstGeom prst="rect">
            <a:avLst/>
          </a:prstGeom>
          <a:noFill/>
        </p:spPr>
        <p:txBody>
          <a:bodyPr wrap="square" rtlCol="0">
            <a:normAutofit fontScale="91429"/>
          </a:bodyPr>
          <a:lstStyle/>
          <a:p>
            <a:pPr algn="r">
              <a:lnSpc>
                <a:spcPct val="120000"/>
              </a:lnSpc>
            </a:pPr>
            <a:r>
              <a:rPr lang="zh-CN" altLang="en-US" sz="3500" b="1" spc="150" dirty="0">
                <a:solidFill>
                  <a:srgbClr val="00AFA2"/>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数据容灾备份</a:t>
            </a:r>
          </a:p>
        </p:txBody>
      </p:sp>
      <p:sp>
        <p:nvSpPr>
          <p:cNvPr id="1048840" name="Freeform 13"/>
          <p:cNvSpPr/>
          <p:nvPr>
            <p:custDataLst>
              <p:tags r:id="rId14"/>
            </p:custDataLst>
          </p:nvPr>
        </p:nvSpPr>
        <p:spPr bwMode="auto">
          <a:xfrm rot="1055249">
            <a:off x="6568824" y="2899795"/>
            <a:ext cx="1350296" cy="1554114"/>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rgbClr val="009ECA"/>
          </a:solidFill>
          <a:ln w="6350">
            <a:noFill/>
          </a:ln>
        </p:spPr>
        <p:txBody>
          <a:bodyPr lIns="121912" tIns="60956" rIns="121912" bIns="60956"/>
          <a:lstStyle/>
          <a:p>
            <a:pPr>
              <a:lnSpc>
                <a:spcPct val="120000"/>
              </a:lnSpc>
            </a:pPr>
            <a:endParaRPr lang="zh-CN" altLang="en-US" sz="1690">
              <a:latin typeface="Arial" panose="020B0604020202020204" pitchFamily="34" charset="0"/>
              <a:ea typeface="微软雅黑" panose="020B0503020204020204" charset="-122"/>
              <a:sym typeface="Arial" panose="020B0604020202020204" pitchFamily="34" charset="0"/>
            </a:endParaRPr>
          </a:p>
        </p:txBody>
      </p:sp>
      <p:sp>
        <p:nvSpPr>
          <p:cNvPr id="1048841" name="Freeform 12"/>
          <p:cNvSpPr/>
          <p:nvPr>
            <p:custDataLst>
              <p:tags r:id="rId15"/>
            </p:custDataLst>
          </p:nvPr>
        </p:nvSpPr>
        <p:spPr bwMode="auto">
          <a:xfrm rot="20520000">
            <a:off x="4265170" y="2899875"/>
            <a:ext cx="1348180" cy="1563930"/>
          </a:xfrm>
          <a:custGeom>
            <a:avLst/>
            <a:gdLst>
              <a:gd name="T0" fmla="*/ 319 w 637"/>
              <a:gd name="T1" fmla="*/ 0 h 734"/>
              <a:gd name="T2" fmla="*/ 0 w 637"/>
              <a:gd name="T3" fmla="*/ 182 h 734"/>
              <a:gd name="T4" fmla="*/ 0 w 637"/>
              <a:gd name="T5" fmla="*/ 551 h 734"/>
              <a:gd name="T6" fmla="*/ 319 w 637"/>
              <a:gd name="T7" fmla="*/ 734 h 734"/>
              <a:gd name="T8" fmla="*/ 637 w 637"/>
              <a:gd name="T9" fmla="*/ 551 h 734"/>
              <a:gd name="T10" fmla="*/ 637 w 637"/>
              <a:gd name="T11" fmla="*/ 182 h 734"/>
              <a:gd name="T12" fmla="*/ 319 w 637"/>
              <a:gd name="T13" fmla="*/ 0 h 734"/>
            </a:gdLst>
            <a:ahLst/>
            <a:cxnLst>
              <a:cxn ang="0">
                <a:pos x="T0" y="T1"/>
              </a:cxn>
              <a:cxn ang="0">
                <a:pos x="T2" y="T3"/>
              </a:cxn>
              <a:cxn ang="0">
                <a:pos x="T4" y="T5"/>
              </a:cxn>
              <a:cxn ang="0">
                <a:pos x="T6" y="T7"/>
              </a:cxn>
              <a:cxn ang="0">
                <a:pos x="T8" y="T9"/>
              </a:cxn>
              <a:cxn ang="0">
                <a:pos x="T10" y="T11"/>
              </a:cxn>
              <a:cxn ang="0">
                <a:pos x="T12" y="T13"/>
              </a:cxn>
            </a:cxnLst>
            <a:rect l="0" t="0" r="r" b="b"/>
            <a:pathLst>
              <a:path w="637" h="734">
                <a:moveTo>
                  <a:pt x="319" y="0"/>
                </a:moveTo>
                <a:lnTo>
                  <a:pt x="0" y="182"/>
                </a:lnTo>
                <a:lnTo>
                  <a:pt x="0" y="551"/>
                </a:lnTo>
                <a:lnTo>
                  <a:pt x="319" y="734"/>
                </a:lnTo>
                <a:lnTo>
                  <a:pt x="637" y="551"/>
                </a:lnTo>
                <a:lnTo>
                  <a:pt x="637" y="182"/>
                </a:lnTo>
                <a:lnTo>
                  <a:pt x="319" y="0"/>
                </a:lnTo>
                <a:close/>
              </a:path>
            </a:pathLst>
          </a:custGeom>
          <a:solidFill>
            <a:srgbClr val="00BC68"/>
          </a:solidFill>
          <a:ln w="6350">
            <a:noFill/>
          </a:ln>
        </p:spPr>
        <p:txBody>
          <a:bodyPr lIns="121912" tIns="60956" rIns="121912" bIns="60956"/>
          <a:lstStyle/>
          <a:p>
            <a:pPr>
              <a:lnSpc>
                <a:spcPct val="120000"/>
              </a:lnSpc>
            </a:pPr>
            <a:endParaRPr lang="zh-CN" altLang="en-US" sz="1690">
              <a:latin typeface="Arial" panose="020B0604020202020204" pitchFamily="34" charset="0"/>
              <a:ea typeface="微软雅黑" panose="020B0503020204020204" charset="-122"/>
              <a:sym typeface="Arial" panose="020B0604020202020204" pitchFamily="34" charset="0"/>
            </a:endParaRPr>
          </a:p>
        </p:txBody>
      </p:sp>
      <p:pic>
        <p:nvPicPr>
          <p:cNvPr id="2097325" name="图片 28" descr="20202026"/>
          <p:cNvPicPr>
            <a:picLocks noChangeAspect="1"/>
          </p:cNvPicPr>
          <p:nvPr>
            <p:custDataLst>
              <p:tags r:id="rId16"/>
            </p:custDataLst>
          </p:nvPr>
        </p:nvPicPr>
        <p:blipFill>
          <a:blip r:embed="rId28"/>
          <a:stretch>
            <a:fillRect/>
          </a:stretch>
        </p:blipFill>
        <p:spPr>
          <a:xfrm>
            <a:off x="5019675" y="1921510"/>
            <a:ext cx="695960" cy="695960"/>
          </a:xfrm>
          <a:prstGeom prst="rect">
            <a:avLst/>
          </a:prstGeom>
        </p:spPr>
      </p:pic>
      <p:pic>
        <p:nvPicPr>
          <p:cNvPr id="2097326" name="图片 31" descr="20117633"/>
          <p:cNvPicPr>
            <a:picLocks noChangeAspect="1"/>
          </p:cNvPicPr>
          <p:nvPr>
            <p:custDataLst>
              <p:tags r:id="rId17"/>
            </p:custDataLst>
          </p:nvPr>
        </p:nvPicPr>
        <p:blipFill>
          <a:blip r:embed="rId29"/>
          <a:stretch>
            <a:fillRect/>
          </a:stretch>
        </p:blipFill>
        <p:spPr>
          <a:xfrm>
            <a:off x="6341110" y="1814195"/>
            <a:ext cx="854075" cy="854075"/>
          </a:xfrm>
          <a:prstGeom prst="rect">
            <a:avLst/>
          </a:prstGeom>
        </p:spPr>
      </p:pic>
      <p:pic>
        <p:nvPicPr>
          <p:cNvPr id="2097327" name="图片 34" descr="3641642"/>
          <p:cNvPicPr>
            <a:picLocks noChangeAspect="1"/>
          </p:cNvPicPr>
          <p:nvPr>
            <p:custDataLst>
              <p:tags r:id="rId18"/>
            </p:custDataLst>
          </p:nvPr>
        </p:nvPicPr>
        <p:blipFill>
          <a:blip r:embed="rId30"/>
          <a:stretch>
            <a:fillRect/>
          </a:stretch>
        </p:blipFill>
        <p:spPr>
          <a:xfrm>
            <a:off x="6795770" y="2194560"/>
            <a:ext cx="422910" cy="422910"/>
          </a:xfrm>
          <a:prstGeom prst="rect">
            <a:avLst/>
          </a:prstGeom>
        </p:spPr>
      </p:pic>
      <p:pic>
        <p:nvPicPr>
          <p:cNvPr id="2097328" name="图片 35" descr="3505450"/>
          <p:cNvPicPr>
            <a:picLocks noChangeAspect="1"/>
          </p:cNvPicPr>
          <p:nvPr>
            <p:custDataLst>
              <p:tags r:id="rId19"/>
            </p:custDataLst>
          </p:nvPr>
        </p:nvPicPr>
        <p:blipFill>
          <a:blip r:embed="rId31"/>
          <a:stretch>
            <a:fillRect/>
          </a:stretch>
        </p:blipFill>
        <p:spPr>
          <a:xfrm>
            <a:off x="6786880" y="3219450"/>
            <a:ext cx="914400" cy="914400"/>
          </a:xfrm>
          <a:prstGeom prst="rect">
            <a:avLst/>
          </a:prstGeom>
        </p:spPr>
      </p:pic>
      <p:pic>
        <p:nvPicPr>
          <p:cNvPr id="2097329" name="图片 41" descr="3505448"/>
          <p:cNvPicPr>
            <a:picLocks noChangeAspect="1"/>
          </p:cNvPicPr>
          <p:nvPr>
            <p:custDataLst>
              <p:tags r:id="rId20"/>
            </p:custDataLst>
          </p:nvPr>
        </p:nvPicPr>
        <p:blipFill>
          <a:blip r:embed="rId32"/>
          <a:stretch>
            <a:fillRect/>
          </a:stretch>
        </p:blipFill>
        <p:spPr>
          <a:xfrm>
            <a:off x="5638800" y="4064000"/>
            <a:ext cx="914400" cy="914400"/>
          </a:xfrm>
          <a:prstGeom prst="rect">
            <a:avLst/>
          </a:prstGeom>
        </p:spPr>
      </p:pic>
      <p:pic>
        <p:nvPicPr>
          <p:cNvPr id="2097330" name="图片 62" descr="20103597"/>
          <p:cNvPicPr>
            <a:picLocks noChangeAspect="1"/>
          </p:cNvPicPr>
          <p:nvPr>
            <p:custDataLst>
              <p:tags r:id="rId21"/>
            </p:custDataLst>
          </p:nvPr>
        </p:nvPicPr>
        <p:blipFill>
          <a:blip r:embed="rId33"/>
          <a:stretch>
            <a:fillRect/>
          </a:stretch>
        </p:blipFill>
        <p:spPr>
          <a:xfrm>
            <a:off x="4544060" y="3310890"/>
            <a:ext cx="731520" cy="731520"/>
          </a:xfrm>
          <a:prstGeom prst="rect">
            <a:avLst/>
          </a:prstGeom>
        </p:spPr>
      </p:pic>
      <p:pic>
        <p:nvPicPr>
          <p:cNvPr id="2097331" name="图像" descr="图像"/>
          <p:cNvPicPr>
            <a:picLocks noChangeAspect="1"/>
          </p:cNvPicPr>
          <p:nvPr/>
        </p:nvPicPr>
        <p:blipFill>
          <a:blip r:embed="rId34"/>
          <a:stretch>
            <a:fillRect/>
          </a:stretch>
        </p:blipFill>
        <p:spPr>
          <a:xfrm>
            <a:off x="407368" y="418332"/>
            <a:ext cx="45719" cy="434331"/>
          </a:xfrm>
          <a:prstGeom prst="rect">
            <a:avLst/>
          </a:prstGeom>
          <a:ln w="12700" cap="flat">
            <a:noFill/>
            <a:miter lim="400000"/>
            <a:headEnd/>
            <a:tailEnd/>
          </a:ln>
          <a:effectLst/>
        </p:spPr>
      </p:pic>
      <p:sp>
        <p:nvSpPr>
          <p:cNvPr id="1048842" name="矩形 32"/>
          <p:cNvSpPr/>
          <p:nvPr/>
        </p:nvSpPr>
        <p:spPr>
          <a:xfrm>
            <a:off x="551384" y="404664"/>
            <a:ext cx="3262432"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企业邮箱安全防护详解</a:t>
            </a:r>
          </a:p>
        </p:txBody>
      </p:sp>
      <p:sp>
        <p:nvSpPr>
          <p:cNvPr id="1048843" name="文本框 33"/>
          <p:cNvSpPr txBox="1"/>
          <p:nvPr/>
        </p:nvSpPr>
        <p:spPr>
          <a:xfrm>
            <a:off x="846467" y="4023457"/>
            <a:ext cx="3481769" cy="11676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200" dirty="0">
                <a:latin typeface="微软雅黑" panose="020B0503020204020204" charset="-122"/>
                <a:ea typeface="微软雅黑" panose="020B0503020204020204" charset="-122"/>
              </a:rPr>
              <a:t>ISO/IEC27018</a:t>
            </a:r>
            <a:r>
              <a:rPr lang="zh-CN" altLang="en-US" sz="1200" dirty="0">
                <a:latin typeface="微软雅黑" panose="020B0503020204020204" charset="-122"/>
                <a:ea typeface="微软雅黑" panose="020B0503020204020204" charset="-122"/>
              </a:rPr>
              <a:t>公有云个人隐私保护认证</a:t>
            </a:r>
            <a:endParaRPr lang="en-US" altLang="zh-CN" sz="1200" dirty="0">
              <a:latin typeface="微软雅黑" panose="020B0503020204020204" charset="-122"/>
              <a:ea typeface="微软雅黑" panose="020B0503020204020204" charset="-122"/>
            </a:endParaRPr>
          </a:p>
          <a:p>
            <a:pPr marL="285750" indent="-285750">
              <a:lnSpc>
                <a:spcPct val="150000"/>
              </a:lnSpc>
              <a:buFont typeface="Arial" panose="020B0604020202020204" pitchFamily="34" charset="0"/>
              <a:buChar char="•"/>
            </a:pPr>
            <a:r>
              <a:rPr lang="en-US" altLang="zh-CN" sz="1200" dirty="0">
                <a:latin typeface="微软雅黑" panose="020B0503020204020204" charset="-122"/>
                <a:ea typeface="微软雅黑" panose="020B0503020204020204" charset="-122"/>
              </a:rPr>
              <a:t>ISO/IEC27001</a:t>
            </a:r>
            <a:r>
              <a:rPr lang="zh-CN" altLang="en-US" sz="1200" dirty="0">
                <a:latin typeface="微软雅黑" panose="020B0503020204020204" charset="-122"/>
                <a:ea typeface="微软雅黑" panose="020B0503020204020204" charset="-122"/>
              </a:rPr>
              <a:t>信息安全管理体系认证</a:t>
            </a:r>
            <a:endParaRPr lang="en-US" altLang="zh-CN" sz="1200" dirty="0">
              <a:latin typeface="微软雅黑" panose="020B0503020204020204" charset="-122"/>
              <a:ea typeface="微软雅黑" panose="020B0503020204020204" charset="-122"/>
            </a:endParaRPr>
          </a:p>
          <a:p>
            <a:pPr marL="285750" indent="-285750">
              <a:lnSpc>
                <a:spcPct val="150000"/>
              </a:lnSpc>
              <a:buFont typeface="Arial" panose="020B0604020202020204" pitchFamily="34" charset="0"/>
              <a:buChar char="•"/>
            </a:pPr>
            <a:r>
              <a:rPr lang="en-US" altLang="zh-CN" sz="1200" dirty="0">
                <a:latin typeface="微软雅黑" panose="020B0503020204020204" charset="-122"/>
                <a:ea typeface="微软雅黑" panose="020B0503020204020204" charset="-122"/>
              </a:rPr>
              <a:t>ISO/IEC20000</a:t>
            </a:r>
            <a:r>
              <a:rPr lang="zh-CN" altLang="en-US" sz="1200" dirty="0">
                <a:latin typeface="微软雅黑" panose="020B0503020204020204" charset="-122"/>
                <a:ea typeface="微软雅黑" panose="020B0503020204020204" charset="-122"/>
              </a:rPr>
              <a:t>信息技术服务管理体系认证</a:t>
            </a:r>
          </a:p>
          <a:p>
            <a:pPr marL="285750" indent="-2857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国家信息安全等级保护三级认证</a:t>
            </a: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32"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844" name="矩形 5"/>
          <p:cNvSpPr/>
          <p:nvPr/>
        </p:nvSpPr>
        <p:spPr>
          <a:xfrm>
            <a:off x="551384" y="404664"/>
            <a:ext cx="4801314"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高速网络覆盖全球，实现全球通邮</a:t>
            </a:r>
          </a:p>
        </p:txBody>
      </p:sp>
      <p:grpSp>
        <p:nvGrpSpPr>
          <p:cNvPr id="160" name="组合 8"/>
          <p:cNvGrpSpPr/>
          <p:nvPr/>
        </p:nvGrpSpPr>
        <p:grpSpPr>
          <a:xfrm>
            <a:off x="9009312" y="418332"/>
            <a:ext cx="3182688" cy="429683"/>
            <a:chOff x="9009312" y="188640"/>
            <a:chExt cx="3182688" cy="429683"/>
          </a:xfrm>
        </p:grpSpPr>
        <p:cxnSp>
          <p:nvCxnSpPr>
            <p:cNvPr id="3145794"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333"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334"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sp>
        <p:nvSpPr>
          <p:cNvPr id="1048845" name="文本框 16"/>
          <p:cNvSpPr txBox="1"/>
          <p:nvPr/>
        </p:nvSpPr>
        <p:spPr>
          <a:xfrm>
            <a:off x="2590248" y="5768061"/>
            <a:ext cx="6026646" cy="89069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国内</a:t>
            </a:r>
            <a:r>
              <a:rPr lang="en-US" altLang="zh-CN" sz="1200" dirty="0">
                <a:latin typeface="微软雅黑" panose="020B0503020204020204" charset="-122"/>
                <a:ea typeface="微软雅黑" panose="020B0503020204020204" charset="-122"/>
              </a:rPr>
              <a:t>IDC</a:t>
            </a:r>
            <a:r>
              <a:rPr lang="zh-CN" altLang="en-US" sz="1200" dirty="0">
                <a:latin typeface="微软雅黑" panose="020B0503020204020204" charset="-122"/>
                <a:ea typeface="微软雅黑" panose="020B0503020204020204" charset="-122"/>
              </a:rPr>
              <a:t>覆盖电信、联通、移动、教育网、广电网</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国外</a:t>
            </a:r>
            <a:r>
              <a:rPr lang="en-US" altLang="zh-CN" sz="1200" dirty="0">
                <a:latin typeface="微软雅黑" panose="020B0503020204020204" charset="-122"/>
                <a:ea typeface="微软雅黑" panose="020B0503020204020204" charset="-122"/>
              </a:rPr>
              <a:t>IDC</a:t>
            </a:r>
            <a:r>
              <a:rPr lang="zh-CN" altLang="en-US" sz="1200" dirty="0">
                <a:latin typeface="微软雅黑" panose="020B0503020204020204" charset="-122"/>
                <a:ea typeface="微软雅黑" panose="020B0503020204020204" charset="-122"/>
              </a:rPr>
              <a:t>遍及美国、加拿大、香港及东南亚地区。</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通过专线实现多网互联，绕开跨网物理瓶颈，全球用户享有相同的高速邮件收发体验</a:t>
            </a:r>
          </a:p>
        </p:txBody>
      </p:sp>
      <p:pic>
        <p:nvPicPr>
          <p:cNvPr id="2097335" name="图片 17"/>
          <p:cNvPicPr>
            <a:picLocks noChangeAspect="1"/>
          </p:cNvPicPr>
          <p:nvPr/>
        </p:nvPicPr>
        <p:blipFill>
          <a:blip r:embed="rId5"/>
          <a:stretch>
            <a:fillRect/>
          </a:stretch>
        </p:blipFill>
        <p:spPr>
          <a:xfrm>
            <a:off x="2590248" y="1199759"/>
            <a:ext cx="7049976" cy="4425533"/>
          </a:xfrm>
          <a:prstGeom prst="rect">
            <a:avLst/>
          </a:prstGeom>
        </p:spPr>
      </p:pic>
      <p:pic>
        <p:nvPicPr>
          <p:cNvPr id="2097336" name="图片 1"/>
          <p:cNvPicPr>
            <a:picLocks noChangeAspect="1"/>
          </p:cNvPicPr>
          <p:nvPr/>
        </p:nvPicPr>
        <p:blipFill>
          <a:blip r:embed="rId6"/>
          <a:stretch>
            <a:fillRect/>
          </a:stretch>
        </p:blipFill>
        <p:spPr>
          <a:xfrm>
            <a:off x="2590248" y="4365104"/>
            <a:ext cx="3649768" cy="126018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37" name="图像"/>
          <p:cNvPicPr/>
          <p:nvPr/>
        </p:nvPicPr>
        <p:blipFill>
          <a:blip r:embed="rId3"/>
          <a:stretch>
            <a:fillRect/>
          </a:stretch>
        </p:blipFill>
        <p:spPr>
          <a:xfrm>
            <a:off x="0" y="0"/>
            <a:ext cx="12192000" cy="6858000"/>
          </a:xfrm>
          <a:prstGeom prst="rect">
            <a:avLst/>
          </a:prstGeom>
          <a:ln w="12700">
            <a:miter/>
          </a:ln>
        </p:spPr>
      </p:pic>
      <p:pic>
        <p:nvPicPr>
          <p:cNvPr id="2097338" name="图像"/>
          <p:cNvPicPr/>
          <p:nvPr/>
        </p:nvPicPr>
        <p:blipFill>
          <a:blip r:embed="rId4"/>
          <a:stretch>
            <a:fillRect/>
          </a:stretch>
        </p:blipFill>
        <p:spPr>
          <a:xfrm>
            <a:off x="1312019" y="4311650"/>
            <a:ext cx="6616701" cy="1409700"/>
          </a:xfrm>
          <a:prstGeom prst="rect">
            <a:avLst/>
          </a:prstGeom>
          <a:ln w="12700">
            <a:miter/>
          </a:ln>
        </p:spPr>
      </p:pic>
      <p:pic>
        <p:nvPicPr>
          <p:cNvPr id="2097339" name="图像"/>
          <p:cNvPicPr/>
          <p:nvPr/>
        </p:nvPicPr>
        <p:blipFill>
          <a:blip r:embed="rId5"/>
          <a:stretch>
            <a:fillRect/>
          </a:stretch>
        </p:blipFill>
        <p:spPr>
          <a:xfrm>
            <a:off x="1102469" y="1117600"/>
            <a:ext cx="7035801" cy="3803402"/>
          </a:xfrm>
          <a:prstGeom prst="rect">
            <a:avLst/>
          </a:prstGeom>
          <a:ln w="12700">
            <a:miter/>
          </a:ln>
        </p:spPr>
      </p:pic>
      <p:sp>
        <p:nvSpPr>
          <p:cNvPr id="1048846" name="NOW"/>
          <p:cNvSpPr txBox="1"/>
          <p:nvPr/>
        </p:nvSpPr>
        <p:spPr>
          <a:xfrm>
            <a:off x="1954742" y="1701501"/>
            <a:ext cx="496803" cy="237181"/>
          </a:xfrm>
          <a:prstGeom prst="rect">
            <a:avLst/>
          </a:prstGeom>
          <a:ln w="12700">
            <a:miter/>
          </a:ln>
        </p:spPr>
        <p:txBody>
          <a:bodyPr wrap="none" lIns="25400" tIns="25400" rIns="25400" bIns="25400" anchor="ctr">
            <a:spAutoFit/>
          </a:bodyPr>
          <a:lstStyle>
            <a:lvl1pPr lvl="0" algn="l" defTabSz="12700">
              <a:lnSpc>
                <a:spcPct val="120000"/>
              </a:lnSpc>
              <a:defRPr sz="2200" spc="183">
                <a:solidFill>
                  <a:srgbClr val="0282F5"/>
                </a:solidFill>
              </a:defRPr>
            </a:lvl1pPr>
          </a:lstStyle>
          <a:p>
            <a:r>
              <a:rPr sz="1100">
                <a:latin typeface="微软雅黑" panose="020B0503020204020204" charset="-122"/>
                <a:ea typeface="微软雅黑" panose="020B0503020204020204" charset="-122"/>
              </a:rPr>
              <a:t>NOW</a:t>
            </a:r>
          </a:p>
        </p:txBody>
      </p:sp>
      <p:sp>
        <p:nvSpPr>
          <p:cNvPr id="1048847" name="#连接成就智慧企业"/>
          <p:cNvSpPr txBox="1"/>
          <p:nvPr/>
        </p:nvSpPr>
        <p:spPr>
          <a:xfrm>
            <a:off x="1954742" y="3979242"/>
            <a:ext cx="1447512" cy="220317"/>
          </a:xfrm>
          <a:prstGeom prst="rect">
            <a:avLst/>
          </a:prstGeom>
          <a:ln w="12700">
            <a:miter/>
          </a:ln>
        </p:spPr>
        <p:txBody>
          <a:bodyPr wrap="none" lIns="25400" tIns="25400" rIns="25400" bIns="25400" anchor="ctr">
            <a:spAutoFit/>
          </a:bodyPr>
          <a:lstStyle>
            <a:lvl1pPr lvl="0" algn="l" defTabSz="12700">
              <a:lnSpc>
                <a:spcPct val="120000"/>
              </a:lnSpc>
              <a:defRPr sz="2000" b="0" spc="250">
                <a:solidFill>
                  <a:srgbClr val="8B97A6">
                    <a:alpha val="68649"/>
                  </a:srgbClr>
                </a:solidFill>
                <a:latin typeface="PingFang SC Medium" panose="020B0400000000000000" charset="-122"/>
                <a:ea typeface="PingFang SC Medium" panose="020B0400000000000000" charset="-122"/>
              </a:defRPr>
            </a:lvl1pPr>
          </a:lstStyle>
          <a:p>
            <a:r>
              <a:rPr sz="1000">
                <a:latin typeface="微软雅黑" panose="020B0503020204020204" charset="-122"/>
                <a:ea typeface="微软雅黑" panose="020B0503020204020204" charset="-122"/>
              </a:rPr>
              <a:t>#连接成就智慧企业</a:t>
            </a:r>
          </a:p>
        </p:txBody>
      </p:sp>
      <p:sp>
        <p:nvSpPr>
          <p:cNvPr id="1048848" name="1·背景"/>
          <p:cNvSpPr txBox="1"/>
          <p:nvPr/>
        </p:nvSpPr>
        <p:spPr>
          <a:xfrm>
            <a:off x="1954742" y="2157095"/>
            <a:ext cx="2313775" cy="423129"/>
          </a:xfrm>
          <a:prstGeom prst="rect">
            <a:avLst/>
          </a:prstGeom>
          <a:ln w="12700">
            <a:miter/>
          </a:ln>
        </p:spPr>
        <p:txBody>
          <a:bodyPr wrap="none" lIns="25400" tIns="25400" rIns="25400" bIns="25400">
            <a:spAutoFit/>
          </a:bodyPr>
          <a:lstStyle>
            <a:lvl1pPr lvl="0" algn="l" defTabSz="12700">
              <a:lnSpc>
                <a:spcPct val="120000"/>
              </a:lnSpc>
              <a:defRPr sz="4400" b="0" spc="220">
                <a:solidFill>
                  <a:srgbClr val="2D3034"/>
                </a:solidFill>
                <a:latin typeface="PingFang SC Medium" panose="020B0400000000000000" charset="-122"/>
                <a:ea typeface="PingFang SC Medium" panose="020B0400000000000000" charset="-122"/>
              </a:defRPr>
            </a:lvl1pPr>
          </a:lstStyle>
          <a:p>
            <a:r>
              <a:rPr lang="en-US" altLang="zh-CN" sz="2200" dirty="0">
                <a:solidFill>
                  <a:schemeClr val="tx1">
                    <a:lumMod val="75000"/>
                    <a:lumOff val="25000"/>
                  </a:schemeClr>
                </a:solidFill>
                <a:latin typeface="微软雅黑" panose="020B0503020204020204" charset="-122"/>
                <a:ea typeface="微软雅黑" panose="020B0503020204020204" charset="-122"/>
              </a:rPr>
              <a:t>3</a:t>
            </a:r>
            <a:r>
              <a:rPr lang="en-US" sz="2200">
                <a:solidFill>
                  <a:schemeClr val="tx1">
                    <a:lumMod val="75000"/>
                    <a:lumOff val="25000"/>
                  </a:schemeClr>
                </a:solidFill>
                <a:latin typeface="微软雅黑" panose="020B0503020204020204" charset="-122"/>
                <a:ea typeface="微软雅黑" panose="020B0503020204020204" charset="-122"/>
              </a:rPr>
              <a:t>.</a:t>
            </a:r>
            <a:r>
              <a:rPr lang="zh-CN" sz="2200" dirty="0">
                <a:solidFill>
                  <a:schemeClr val="tx1">
                    <a:lumMod val="75000"/>
                    <a:lumOff val="25000"/>
                  </a:schemeClr>
                </a:solidFill>
                <a:latin typeface="微软雅黑" panose="020B0503020204020204" charset="-122"/>
                <a:ea typeface="微软雅黑" panose="020B0503020204020204" charset="-122"/>
              </a:rPr>
              <a:t> </a:t>
            </a:r>
            <a:r>
              <a:rPr lang="zh-CN" altLang="en-US" sz="2200" dirty="0">
                <a:solidFill>
                  <a:schemeClr val="tx1">
                    <a:lumMod val="75000"/>
                    <a:lumOff val="25000"/>
                  </a:schemeClr>
                </a:solidFill>
                <a:latin typeface="微软雅黑" panose="020B0503020204020204" charset="-122"/>
                <a:ea typeface="微软雅黑" panose="020B0503020204020204" charset="-122"/>
              </a:rPr>
              <a:t>客户案例介绍</a:t>
            </a:r>
            <a:endParaRPr sz="2200" dirty="0">
              <a:solidFill>
                <a:schemeClr val="tx1">
                  <a:lumMod val="75000"/>
                  <a:lumOff val="25000"/>
                </a:schemeClr>
              </a:solidFill>
              <a:latin typeface="微软雅黑" panose="020B0503020204020204" charset="-122"/>
              <a:ea typeface="微软雅黑" panose="020B0503020204020204" charset="-122"/>
            </a:endParaRPr>
          </a:p>
        </p:txBody>
      </p:sp>
      <p:grpSp>
        <p:nvGrpSpPr>
          <p:cNvPr id="162" name="组合 8"/>
          <p:cNvGrpSpPr/>
          <p:nvPr/>
        </p:nvGrpSpPr>
        <p:grpSpPr>
          <a:xfrm>
            <a:off x="9009312" y="418332"/>
            <a:ext cx="3182688" cy="429683"/>
            <a:chOff x="9009312" y="188640"/>
            <a:chExt cx="3182688" cy="429683"/>
          </a:xfrm>
        </p:grpSpPr>
        <p:cxnSp>
          <p:nvCxnSpPr>
            <p:cNvPr id="3145795"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340" name="图片 10"/>
            <p:cNvPicPr>
              <a:picLocks noChangeAspect="1"/>
            </p:cNvPicPr>
            <p:nvPr/>
          </p:nvPicPr>
          <p:blipFill>
            <a:blip r:embed="rId6"/>
            <a:stretch>
              <a:fillRect/>
            </a:stretch>
          </p:blipFill>
          <p:spPr>
            <a:xfrm>
              <a:off x="10392000" y="188640"/>
              <a:ext cx="1800000" cy="429683"/>
            </a:xfrm>
            <a:prstGeom prst="rect">
              <a:avLst/>
            </a:prstGeom>
          </p:spPr>
        </p:pic>
        <p:pic>
          <p:nvPicPr>
            <p:cNvPr id="2097341" name="pasted-image.pdf"/>
            <p:cNvPicPr>
              <a:picLocks noChangeAspect="1"/>
            </p:cNvPicPr>
            <p:nvPr/>
          </p:nvPicPr>
          <p:blipFill>
            <a:blip r:embed="rId7" cstate="print"/>
            <a:srcRect/>
            <a:stretch>
              <a:fillRect/>
            </a:stretch>
          </p:blipFill>
          <p:spPr bwMode="auto">
            <a:xfrm>
              <a:off x="9009312" y="300161"/>
              <a:ext cx="1193119" cy="248876"/>
            </a:xfrm>
            <a:prstGeom prst="rect">
              <a:avLst/>
            </a:prstGeom>
            <a:noFill/>
            <a:ln>
              <a:noFill/>
            </a:ln>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42"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850" name="矩形 5"/>
          <p:cNvSpPr/>
          <p:nvPr/>
        </p:nvSpPr>
        <p:spPr>
          <a:xfrm>
            <a:off x="551384" y="404664"/>
            <a:ext cx="3938899"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腾讯企业邮箱案例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高等教育</a:t>
            </a:r>
            <a:endParaRPr lang="zh-CN" altLang="en-US" sz="2400" dirty="0">
              <a:solidFill>
                <a:srgbClr val="238EF5"/>
              </a:solidFill>
              <a:latin typeface="微软雅黑" panose="020B0503020204020204" charset="-122"/>
              <a:ea typeface="微软雅黑" panose="020B0503020204020204" charset="-122"/>
            </a:endParaRPr>
          </a:p>
        </p:txBody>
      </p:sp>
      <p:grpSp>
        <p:nvGrpSpPr>
          <p:cNvPr id="166" name="组合 8"/>
          <p:cNvGrpSpPr/>
          <p:nvPr/>
        </p:nvGrpSpPr>
        <p:grpSpPr>
          <a:xfrm>
            <a:off x="9009312" y="418332"/>
            <a:ext cx="3182688" cy="429683"/>
            <a:chOff x="9009312" y="188640"/>
            <a:chExt cx="3182688" cy="429683"/>
          </a:xfrm>
        </p:grpSpPr>
        <p:cxnSp>
          <p:nvCxnSpPr>
            <p:cNvPr id="3145796"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343"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344"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pic>
        <p:nvPicPr>
          <p:cNvPr id="2097345" name="图片 4"/>
          <p:cNvPicPr>
            <a:picLocks noChangeAspect="1"/>
          </p:cNvPicPr>
          <p:nvPr/>
        </p:nvPicPr>
        <p:blipFill>
          <a:blip r:embed="rId5"/>
          <a:stretch>
            <a:fillRect/>
          </a:stretch>
        </p:blipFill>
        <p:spPr>
          <a:xfrm>
            <a:off x="4293785" y="1268760"/>
            <a:ext cx="7457920" cy="4937025"/>
          </a:xfrm>
          <a:prstGeom prst="rect">
            <a:avLst/>
          </a:prstGeom>
          <a:ln>
            <a:noFill/>
          </a:ln>
          <a:effectLst>
            <a:outerShdw blurRad="292100" dist="139700" dir="2700000" algn="tl" rotWithShape="0">
              <a:srgbClr val="333333">
                <a:alpha val="65000"/>
              </a:srgbClr>
            </a:outerShdw>
          </a:effectLst>
        </p:spPr>
      </p:pic>
      <p:sp>
        <p:nvSpPr>
          <p:cNvPr id="1048851" name="文本框 12"/>
          <p:cNvSpPr txBox="1"/>
          <p:nvPr/>
        </p:nvSpPr>
        <p:spPr>
          <a:xfrm>
            <a:off x="407368" y="2348880"/>
            <a:ext cx="3639481" cy="89069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用户基数大，服务和管理困难</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自建系统故障率高，反垃圾等服务需自行升级</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专人维护，成本高压力大，拖慢整体信息化进度</a:t>
            </a:r>
            <a:endParaRPr lang="zh-CN" altLang="zh-CN" sz="1200" dirty="0">
              <a:latin typeface="微软雅黑" panose="020B0503020204020204" charset="-122"/>
              <a:ea typeface="微软雅黑" panose="020B0503020204020204" charset="-122"/>
            </a:endParaRPr>
          </a:p>
        </p:txBody>
      </p:sp>
      <p:sp>
        <p:nvSpPr>
          <p:cNvPr id="1048852" name="矩形 13"/>
          <p:cNvSpPr/>
          <p:nvPr/>
        </p:nvSpPr>
        <p:spPr>
          <a:xfrm>
            <a:off x="447657" y="1864275"/>
            <a:ext cx="1005403"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行业痛点</a:t>
            </a:r>
            <a:endParaRPr lang="en-US" altLang="zh-CN" sz="1600" b="1" dirty="0">
              <a:solidFill>
                <a:srgbClr val="238EF5"/>
              </a:solidFill>
              <a:latin typeface="微软雅黑" panose="020B0503020204020204" charset="-122"/>
              <a:ea typeface="微软雅黑" panose="020B0503020204020204" charset="-122"/>
            </a:endParaRPr>
          </a:p>
        </p:txBody>
      </p:sp>
      <p:sp>
        <p:nvSpPr>
          <p:cNvPr id="1048853" name="文本框 14"/>
          <p:cNvSpPr txBox="1"/>
          <p:nvPr/>
        </p:nvSpPr>
        <p:spPr>
          <a:xfrm>
            <a:off x="407368" y="4005064"/>
            <a:ext cx="3434843" cy="89069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反垃圾、反病毒自动更新，持续售后服务</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微信邮件提醒，邮箱使用率拔升</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节约人力，利于高校整体信息化建设</a:t>
            </a:r>
            <a:endParaRPr lang="zh-CN" altLang="zh-CN" sz="1200" dirty="0">
              <a:latin typeface="微软雅黑" panose="020B0503020204020204" charset="-122"/>
              <a:ea typeface="微软雅黑" panose="020B0503020204020204" charset="-122"/>
            </a:endParaRPr>
          </a:p>
        </p:txBody>
      </p:sp>
      <p:sp>
        <p:nvSpPr>
          <p:cNvPr id="1048854" name="矩形 15"/>
          <p:cNvSpPr/>
          <p:nvPr/>
        </p:nvSpPr>
        <p:spPr>
          <a:xfrm>
            <a:off x="453087" y="3519891"/>
            <a:ext cx="2031325"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腾讯企业邮应用优势</a:t>
            </a:r>
            <a:endParaRPr lang="en-US" altLang="zh-CN" sz="1600" b="1" dirty="0">
              <a:solidFill>
                <a:srgbClr val="238EF5"/>
              </a:solidFill>
              <a:latin typeface="微软雅黑" panose="020B0503020204020204" charset="-122"/>
              <a:ea typeface="微软雅黑" panose="020B0503020204020204"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46" name="图片 2"/>
          <p:cNvPicPr>
            <a:picLocks noChangeAspect="1"/>
          </p:cNvPicPr>
          <p:nvPr/>
        </p:nvPicPr>
        <p:blipFill>
          <a:blip r:embed="rId2"/>
          <a:stretch>
            <a:fillRect/>
          </a:stretch>
        </p:blipFill>
        <p:spPr>
          <a:xfrm>
            <a:off x="4291078" y="1178269"/>
            <a:ext cx="7515363" cy="5101621"/>
          </a:xfrm>
          <a:prstGeom prst="rect">
            <a:avLst/>
          </a:prstGeom>
          <a:ln>
            <a:noFill/>
          </a:ln>
          <a:effectLst>
            <a:outerShdw blurRad="292100" dist="139700" dir="2700000" algn="tl" rotWithShape="0">
              <a:srgbClr val="333333">
                <a:alpha val="65000"/>
              </a:srgbClr>
            </a:outerShdw>
          </a:effectLst>
        </p:spPr>
      </p:pic>
      <p:pic>
        <p:nvPicPr>
          <p:cNvPr id="2097347" name="图像" descr="图像"/>
          <p:cNvPicPr>
            <a:picLocks noChangeAspect="1"/>
          </p:cNvPicPr>
          <p:nvPr/>
        </p:nvPicPr>
        <p:blipFill>
          <a:blip r:embed="rId3"/>
          <a:stretch>
            <a:fillRect/>
          </a:stretch>
        </p:blipFill>
        <p:spPr>
          <a:xfrm>
            <a:off x="407368" y="418332"/>
            <a:ext cx="45719" cy="434331"/>
          </a:xfrm>
          <a:prstGeom prst="rect">
            <a:avLst/>
          </a:prstGeom>
          <a:ln w="12700" cap="flat">
            <a:noFill/>
            <a:miter lim="400000"/>
            <a:headEnd/>
            <a:tailEnd/>
          </a:ln>
          <a:effectLst/>
        </p:spPr>
      </p:pic>
      <p:sp>
        <p:nvSpPr>
          <p:cNvPr id="1048855" name="矩形 5"/>
          <p:cNvSpPr/>
          <p:nvPr/>
        </p:nvSpPr>
        <p:spPr>
          <a:xfrm>
            <a:off x="551384" y="404664"/>
            <a:ext cx="3938899"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腾讯企业邮箱案例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金融保险</a:t>
            </a:r>
            <a:endParaRPr lang="zh-CN" altLang="en-US" sz="2400" dirty="0">
              <a:solidFill>
                <a:srgbClr val="238EF5"/>
              </a:solidFill>
              <a:latin typeface="微软雅黑" panose="020B0503020204020204" charset="-122"/>
              <a:ea typeface="微软雅黑" panose="020B0503020204020204" charset="-122"/>
            </a:endParaRPr>
          </a:p>
        </p:txBody>
      </p:sp>
      <p:grpSp>
        <p:nvGrpSpPr>
          <p:cNvPr id="168" name="组合 8"/>
          <p:cNvGrpSpPr/>
          <p:nvPr/>
        </p:nvGrpSpPr>
        <p:grpSpPr>
          <a:xfrm>
            <a:off x="9009312" y="418332"/>
            <a:ext cx="3182688" cy="429683"/>
            <a:chOff x="9009312" y="188640"/>
            <a:chExt cx="3182688" cy="429683"/>
          </a:xfrm>
        </p:grpSpPr>
        <p:cxnSp>
          <p:nvCxnSpPr>
            <p:cNvPr id="3145797"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348" name="图片 10"/>
            <p:cNvPicPr>
              <a:picLocks noChangeAspect="1"/>
            </p:cNvPicPr>
            <p:nvPr/>
          </p:nvPicPr>
          <p:blipFill>
            <a:blip r:embed="rId4"/>
            <a:stretch>
              <a:fillRect/>
            </a:stretch>
          </p:blipFill>
          <p:spPr>
            <a:xfrm>
              <a:off x="10392000" y="188640"/>
              <a:ext cx="1800000" cy="429683"/>
            </a:xfrm>
            <a:prstGeom prst="rect">
              <a:avLst/>
            </a:prstGeom>
          </p:spPr>
        </p:pic>
        <p:pic>
          <p:nvPicPr>
            <p:cNvPr id="2097349" name="pasted-image.pdf"/>
            <p:cNvPicPr>
              <a:picLocks noChangeAspect="1"/>
            </p:cNvPicPr>
            <p:nvPr/>
          </p:nvPicPr>
          <p:blipFill>
            <a:blip r:embed="rId5" cstate="print"/>
            <a:srcRect/>
            <a:stretch>
              <a:fillRect/>
            </a:stretch>
          </p:blipFill>
          <p:spPr bwMode="auto">
            <a:xfrm>
              <a:off x="9009312" y="300161"/>
              <a:ext cx="1193119" cy="248876"/>
            </a:xfrm>
            <a:prstGeom prst="rect">
              <a:avLst/>
            </a:prstGeom>
            <a:noFill/>
            <a:ln>
              <a:noFill/>
            </a:ln>
          </p:spPr>
        </p:pic>
      </p:grpSp>
      <p:sp>
        <p:nvSpPr>
          <p:cNvPr id="1048856" name="文本框 12"/>
          <p:cNvSpPr txBox="1"/>
          <p:nvPr/>
        </p:nvSpPr>
        <p:spPr>
          <a:xfrm>
            <a:off x="407368" y="2348880"/>
            <a:ext cx="3639481" cy="613694"/>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监管审计要求，来往邮件全量备份，运维成本高</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自建系统，邮箱功能使用不便</a:t>
            </a:r>
            <a:endParaRPr lang="zh-CN" altLang="zh-CN" sz="1200" dirty="0">
              <a:latin typeface="微软雅黑" panose="020B0503020204020204" charset="-122"/>
              <a:ea typeface="微软雅黑" panose="020B0503020204020204" charset="-122"/>
            </a:endParaRPr>
          </a:p>
        </p:txBody>
      </p:sp>
      <p:sp>
        <p:nvSpPr>
          <p:cNvPr id="1048857" name="矩形 13"/>
          <p:cNvSpPr/>
          <p:nvPr/>
        </p:nvSpPr>
        <p:spPr>
          <a:xfrm>
            <a:off x="455182" y="1863707"/>
            <a:ext cx="1005403"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行业痛点</a:t>
            </a:r>
            <a:endParaRPr lang="en-US" altLang="zh-CN" sz="1600" b="1" dirty="0">
              <a:solidFill>
                <a:srgbClr val="238EF5"/>
              </a:solidFill>
              <a:latin typeface="微软雅黑" panose="020B0503020204020204" charset="-122"/>
              <a:ea typeface="微软雅黑" panose="020B0503020204020204" charset="-122"/>
            </a:endParaRPr>
          </a:p>
        </p:txBody>
      </p:sp>
      <p:sp>
        <p:nvSpPr>
          <p:cNvPr id="1048858" name="文本框 14"/>
          <p:cNvSpPr txBox="1"/>
          <p:nvPr/>
        </p:nvSpPr>
        <p:spPr>
          <a:xfrm>
            <a:off x="407368" y="4005064"/>
            <a:ext cx="3434843" cy="89069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altLang="zh-CN" sz="1200" dirty="0">
                <a:latin typeface="微软雅黑" panose="020B0503020204020204" charset="-122"/>
                <a:ea typeface="微软雅黑" panose="020B0503020204020204" charset="-122"/>
              </a:rPr>
              <a:t>VIP</a:t>
            </a:r>
            <a:r>
              <a:rPr lang="zh-CN" altLang="en-US" sz="1200" dirty="0">
                <a:latin typeface="微软雅黑" panose="020B0503020204020204" charset="-122"/>
                <a:ea typeface="微软雅黑" panose="020B0503020204020204" charset="-122"/>
              </a:rPr>
              <a:t>账号无限容量</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备份与归档功能成熟，满足审计要求</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绑定微信</a:t>
            </a:r>
            <a:r>
              <a:rPr lang="en-US" altLang="zh-CN" sz="1200" dirty="0">
                <a:latin typeface="微软雅黑" panose="020B0503020204020204" charset="-122"/>
                <a:ea typeface="微软雅黑" panose="020B0503020204020204" charset="-122"/>
              </a:rPr>
              <a:t>/QQ</a:t>
            </a:r>
            <a:r>
              <a:rPr lang="zh-CN" altLang="en-US" sz="1200" dirty="0">
                <a:latin typeface="微软雅黑" panose="020B0503020204020204" charset="-122"/>
                <a:ea typeface="微软雅黑" panose="020B0503020204020204" charset="-122"/>
              </a:rPr>
              <a:t>，邮箱功能便捷使用</a:t>
            </a:r>
            <a:endParaRPr lang="zh-CN" altLang="zh-CN" sz="1200" dirty="0">
              <a:latin typeface="微软雅黑" panose="020B0503020204020204" charset="-122"/>
              <a:ea typeface="微软雅黑" panose="020B0503020204020204" charset="-122"/>
            </a:endParaRPr>
          </a:p>
        </p:txBody>
      </p:sp>
      <p:sp>
        <p:nvSpPr>
          <p:cNvPr id="1048859" name="矩形 15"/>
          <p:cNvSpPr/>
          <p:nvPr/>
        </p:nvSpPr>
        <p:spPr>
          <a:xfrm>
            <a:off x="453087" y="3519891"/>
            <a:ext cx="2031325"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腾讯企业邮应用优势</a:t>
            </a:r>
            <a:endParaRPr lang="en-US" altLang="zh-CN" sz="1600" b="1" dirty="0">
              <a:solidFill>
                <a:srgbClr val="238EF5"/>
              </a:solidFill>
              <a:latin typeface="微软雅黑" panose="020B0503020204020204" charset="-122"/>
              <a:ea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7"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594" name="矩形 5"/>
          <p:cNvSpPr/>
          <p:nvPr/>
        </p:nvSpPr>
        <p:spPr>
          <a:xfrm>
            <a:off x="551384" y="404664"/>
            <a:ext cx="5364481" cy="447040"/>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专业、安全、市场信赖的企业邮箱服务</a:t>
            </a:r>
          </a:p>
        </p:txBody>
      </p:sp>
      <p:sp>
        <p:nvSpPr>
          <p:cNvPr id="1048595" name="文本框 32"/>
          <p:cNvSpPr txBox="1"/>
          <p:nvPr/>
        </p:nvSpPr>
        <p:spPr>
          <a:xfrm>
            <a:off x="487438" y="1464695"/>
            <a:ext cx="5791324" cy="1023742"/>
          </a:xfrm>
          <a:prstGeom prst="rect">
            <a:avLst/>
          </a:prstGeom>
          <a:noFill/>
        </p:spPr>
        <p:txBody>
          <a:bodyPr wrap="square" rtlCol="0">
            <a:spAutoFit/>
          </a:bodyPr>
          <a:lstStyle/>
          <a:p>
            <a:pPr algn="just">
              <a:lnSpc>
                <a:spcPct val="150000"/>
              </a:lnSpc>
            </a:pPr>
            <a:r>
              <a:rPr lang="zh-CN" altLang="en-US" sz="1400" dirty="0">
                <a:solidFill>
                  <a:prstClr val="black"/>
                </a:solidFill>
                <a:latin typeface="微软雅黑" panose="020B0503020204020204" charset="-122"/>
                <a:ea typeface="微软雅黑" panose="020B0503020204020204" charset="-122"/>
              </a:rPr>
              <a:t>腾讯企业邮箱是腾讯面向企业用户提供的企业邮件服务，提供专业、安全、特色的邮件能力，开放接口能力，降低沟通成本，提升管理水平，助力企业数字化转型。</a:t>
            </a:r>
            <a:endParaRPr lang="en-US" altLang="zh-CN" sz="1400" dirty="0">
              <a:solidFill>
                <a:prstClr val="black"/>
              </a:solidFill>
              <a:latin typeface="微软雅黑" panose="020B0503020204020204" charset="-122"/>
              <a:ea typeface="微软雅黑" panose="020B0503020204020204" charset="-122"/>
            </a:endParaRPr>
          </a:p>
        </p:txBody>
      </p:sp>
      <p:graphicFrame>
        <p:nvGraphicFramePr>
          <p:cNvPr id="4194304" name="图示 33"/>
          <p:cNvGraphicFramePr/>
          <p:nvPr/>
        </p:nvGraphicFramePr>
        <p:xfrm>
          <a:off x="644840" y="3086803"/>
          <a:ext cx="5274310" cy="307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97168" name="图片 34"/>
          <p:cNvPicPr>
            <a:picLocks noChangeAspect="1"/>
          </p:cNvPicPr>
          <p:nvPr/>
        </p:nvPicPr>
        <p:blipFill>
          <a:blip r:embed="rId8" cstate="print"/>
          <a:stretch>
            <a:fillRect/>
          </a:stretch>
        </p:blipFill>
        <p:spPr>
          <a:xfrm>
            <a:off x="2625706" y="4125102"/>
            <a:ext cx="1193684" cy="1193684"/>
          </a:xfrm>
          <a:prstGeom prst="rect">
            <a:avLst/>
          </a:prstGeom>
        </p:spPr>
      </p:pic>
      <p:sp>
        <p:nvSpPr>
          <p:cNvPr id="1048596" name="文本框 36"/>
          <p:cNvSpPr txBox="1"/>
          <p:nvPr/>
        </p:nvSpPr>
        <p:spPr>
          <a:xfrm>
            <a:off x="7225501" y="1670765"/>
            <a:ext cx="3888432" cy="377411"/>
          </a:xfrm>
          <a:prstGeom prst="rect">
            <a:avLst/>
          </a:prstGeom>
          <a:noFill/>
        </p:spPr>
        <p:txBody>
          <a:bodyPr wrap="square" rtlCol="0">
            <a:spAutoFit/>
          </a:bodyPr>
          <a:lstStyle/>
          <a:p>
            <a:pPr algn="ctr">
              <a:lnSpc>
                <a:spcPct val="150000"/>
              </a:lnSpc>
            </a:pPr>
            <a:r>
              <a:rPr lang="zh-CN" altLang="en-US" sz="1400" dirty="0">
                <a:solidFill>
                  <a:prstClr val="black"/>
                </a:solidFill>
                <a:latin typeface="微软雅黑" panose="020B0503020204020204" charset="-122"/>
                <a:ea typeface="微软雅黑" panose="020B0503020204020204" charset="-122"/>
              </a:rPr>
              <a:t>国内企业市场份额，企业用户数占据首位</a:t>
            </a:r>
            <a:endParaRPr lang="en-US" altLang="zh-CN" sz="1400" dirty="0">
              <a:solidFill>
                <a:prstClr val="black"/>
              </a:solidFill>
              <a:latin typeface="微软雅黑" panose="020B0503020204020204" charset="-122"/>
              <a:ea typeface="微软雅黑" panose="020B0503020204020204" charset="-122"/>
            </a:endParaRPr>
          </a:p>
        </p:txBody>
      </p:sp>
      <p:grpSp>
        <p:nvGrpSpPr>
          <p:cNvPr id="73" name="组合 8"/>
          <p:cNvGrpSpPr/>
          <p:nvPr/>
        </p:nvGrpSpPr>
        <p:grpSpPr>
          <a:xfrm>
            <a:off x="9009312" y="418332"/>
            <a:ext cx="3182688" cy="429683"/>
            <a:chOff x="9009312" y="188640"/>
            <a:chExt cx="3182688" cy="429683"/>
          </a:xfrm>
        </p:grpSpPr>
        <p:cxnSp>
          <p:nvCxnSpPr>
            <p:cNvPr id="3145731"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169" name="图片 10"/>
            <p:cNvPicPr>
              <a:picLocks noChangeAspect="1"/>
            </p:cNvPicPr>
            <p:nvPr/>
          </p:nvPicPr>
          <p:blipFill>
            <a:blip r:embed="rId9"/>
            <a:stretch>
              <a:fillRect/>
            </a:stretch>
          </p:blipFill>
          <p:spPr>
            <a:xfrm>
              <a:off x="10392000" y="188640"/>
              <a:ext cx="1800000" cy="429683"/>
            </a:xfrm>
            <a:prstGeom prst="rect">
              <a:avLst/>
            </a:prstGeom>
          </p:spPr>
        </p:pic>
        <p:pic>
          <p:nvPicPr>
            <p:cNvPr id="2097170" name="pasted-image.pdf"/>
            <p:cNvPicPr>
              <a:picLocks noChangeAspect="1"/>
            </p:cNvPicPr>
            <p:nvPr/>
          </p:nvPicPr>
          <p:blipFill>
            <a:blip r:embed="rId10" cstate="print"/>
            <a:srcRect/>
            <a:stretch>
              <a:fillRect/>
            </a:stretch>
          </p:blipFill>
          <p:spPr bwMode="auto">
            <a:xfrm>
              <a:off x="9009312" y="300161"/>
              <a:ext cx="1193119" cy="248876"/>
            </a:xfrm>
            <a:prstGeom prst="rect">
              <a:avLst/>
            </a:prstGeom>
            <a:noFill/>
            <a:ln>
              <a:noFill/>
            </a:ln>
          </p:spPr>
        </p:pic>
      </p:grpSp>
      <p:graphicFrame>
        <p:nvGraphicFramePr>
          <p:cNvPr id="4194305" name="图表 4"/>
          <p:cNvGraphicFramePr/>
          <p:nvPr/>
        </p:nvGraphicFramePr>
        <p:xfrm>
          <a:off x="6816090" y="2420888"/>
          <a:ext cx="4707255" cy="4333240"/>
        </p:xfrm>
        <a:graphic>
          <a:graphicData uri="http://schemas.openxmlformats.org/drawingml/2006/chart">
            <c:chart xmlns:c="http://schemas.openxmlformats.org/drawingml/2006/chart" xmlns:r="http://schemas.openxmlformats.org/officeDocument/2006/relationships" r:id="rId11"/>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50" name="图片 1"/>
          <p:cNvPicPr>
            <a:picLocks noChangeAspect="1"/>
          </p:cNvPicPr>
          <p:nvPr/>
        </p:nvPicPr>
        <p:blipFill>
          <a:blip r:embed="rId2"/>
          <a:stretch>
            <a:fillRect/>
          </a:stretch>
        </p:blipFill>
        <p:spPr>
          <a:xfrm>
            <a:off x="4291078" y="1198147"/>
            <a:ext cx="7632186" cy="5101621"/>
          </a:xfrm>
          <a:prstGeom prst="rect">
            <a:avLst/>
          </a:prstGeom>
          <a:ln>
            <a:noFill/>
          </a:ln>
          <a:effectLst>
            <a:outerShdw blurRad="292100" dist="139700" dir="2700000" algn="tl" rotWithShape="0">
              <a:srgbClr val="333333">
                <a:alpha val="65000"/>
              </a:srgbClr>
            </a:outerShdw>
          </a:effectLst>
        </p:spPr>
      </p:pic>
      <p:pic>
        <p:nvPicPr>
          <p:cNvPr id="2097351" name="图像" descr="图像"/>
          <p:cNvPicPr>
            <a:picLocks noChangeAspect="1"/>
          </p:cNvPicPr>
          <p:nvPr/>
        </p:nvPicPr>
        <p:blipFill>
          <a:blip r:embed="rId3"/>
          <a:stretch>
            <a:fillRect/>
          </a:stretch>
        </p:blipFill>
        <p:spPr>
          <a:xfrm>
            <a:off x="407368" y="418332"/>
            <a:ext cx="45719" cy="434331"/>
          </a:xfrm>
          <a:prstGeom prst="rect">
            <a:avLst/>
          </a:prstGeom>
          <a:ln w="12700" cap="flat">
            <a:noFill/>
            <a:miter lim="400000"/>
            <a:headEnd/>
            <a:tailEnd/>
          </a:ln>
          <a:effectLst/>
        </p:spPr>
      </p:pic>
      <p:sp>
        <p:nvSpPr>
          <p:cNvPr id="1048860" name="矩形 5"/>
          <p:cNvSpPr/>
          <p:nvPr/>
        </p:nvSpPr>
        <p:spPr>
          <a:xfrm>
            <a:off x="551384" y="404664"/>
            <a:ext cx="3938899"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腾讯企业邮箱案例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政府组织</a:t>
            </a:r>
            <a:endParaRPr lang="zh-CN" altLang="en-US" sz="2400" dirty="0">
              <a:solidFill>
                <a:srgbClr val="238EF5"/>
              </a:solidFill>
              <a:latin typeface="微软雅黑" panose="020B0503020204020204" charset="-122"/>
              <a:ea typeface="微软雅黑" panose="020B0503020204020204" charset="-122"/>
            </a:endParaRPr>
          </a:p>
        </p:txBody>
      </p:sp>
      <p:grpSp>
        <p:nvGrpSpPr>
          <p:cNvPr id="170" name="组合 8"/>
          <p:cNvGrpSpPr/>
          <p:nvPr/>
        </p:nvGrpSpPr>
        <p:grpSpPr>
          <a:xfrm>
            <a:off x="9009312" y="418332"/>
            <a:ext cx="3182688" cy="429683"/>
            <a:chOff x="9009312" y="188640"/>
            <a:chExt cx="3182688" cy="429683"/>
          </a:xfrm>
        </p:grpSpPr>
        <p:cxnSp>
          <p:nvCxnSpPr>
            <p:cNvPr id="3145798"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352" name="图片 10"/>
            <p:cNvPicPr>
              <a:picLocks noChangeAspect="1"/>
            </p:cNvPicPr>
            <p:nvPr/>
          </p:nvPicPr>
          <p:blipFill>
            <a:blip r:embed="rId4"/>
            <a:stretch>
              <a:fillRect/>
            </a:stretch>
          </p:blipFill>
          <p:spPr>
            <a:xfrm>
              <a:off x="10392000" y="188640"/>
              <a:ext cx="1800000" cy="429683"/>
            </a:xfrm>
            <a:prstGeom prst="rect">
              <a:avLst/>
            </a:prstGeom>
          </p:spPr>
        </p:pic>
        <p:pic>
          <p:nvPicPr>
            <p:cNvPr id="2097353" name="pasted-image.pdf"/>
            <p:cNvPicPr>
              <a:picLocks noChangeAspect="1"/>
            </p:cNvPicPr>
            <p:nvPr/>
          </p:nvPicPr>
          <p:blipFill>
            <a:blip r:embed="rId5" cstate="print"/>
            <a:srcRect/>
            <a:stretch>
              <a:fillRect/>
            </a:stretch>
          </p:blipFill>
          <p:spPr bwMode="auto">
            <a:xfrm>
              <a:off x="9009312" y="300161"/>
              <a:ext cx="1193119" cy="248876"/>
            </a:xfrm>
            <a:prstGeom prst="rect">
              <a:avLst/>
            </a:prstGeom>
            <a:noFill/>
            <a:ln>
              <a:noFill/>
            </a:ln>
          </p:spPr>
        </p:pic>
      </p:grpSp>
      <p:sp>
        <p:nvSpPr>
          <p:cNvPr id="1048861" name="文本框 12"/>
          <p:cNvSpPr txBox="1"/>
          <p:nvPr/>
        </p:nvSpPr>
        <p:spPr>
          <a:xfrm>
            <a:off x="407368" y="2348880"/>
            <a:ext cx="3744416" cy="613694"/>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重视反垃圾，普通邮箱反垃圾功能不完善</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重视通知触达，普通邮箱批量发送通知易触发拦截</a:t>
            </a:r>
            <a:endParaRPr lang="zh-CN" altLang="zh-CN" sz="1200" dirty="0">
              <a:latin typeface="微软雅黑" panose="020B0503020204020204" charset="-122"/>
              <a:ea typeface="微软雅黑" panose="020B0503020204020204" charset="-122"/>
            </a:endParaRPr>
          </a:p>
        </p:txBody>
      </p:sp>
      <p:sp>
        <p:nvSpPr>
          <p:cNvPr id="1048862" name="矩形 13"/>
          <p:cNvSpPr/>
          <p:nvPr/>
        </p:nvSpPr>
        <p:spPr>
          <a:xfrm>
            <a:off x="455182" y="1863707"/>
            <a:ext cx="1005403"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行业痛点</a:t>
            </a:r>
            <a:endParaRPr lang="en-US" altLang="zh-CN" sz="1600" b="1" dirty="0">
              <a:solidFill>
                <a:srgbClr val="238EF5"/>
              </a:solidFill>
              <a:latin typeface="微软雅黑" panose="020B0503020204020204" charset="-122"/>
              <a:ea typeface="微软雅黑" panose="020B0503020204020204" charset="-122"/>
            </a:endParaRPr>
          </a:p>
        </p:txBody>
      </p:sp>
      <p:sp>
        <p:nvSpPr>
          <p:cNvPr id="1048863" name="文本框 14"/>
          <p:cNvSpPr txBox="1"/>
          <p:nvPr/>
        </p:nvSpPr>
        <p:spPr>
          <a:xfrm>
            <a:off x="407368" y="4005064"/>
            <a:ext cx="3434843" cy="1167692"/>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自研反垃圾算法，海量样本库，保证工作邮箱健康使用</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专门支持政府批量发送通知场景，保证通知邮件精准全量下发</a:t>
            </a:r>
            <a:endParaRPr lang="en-US" altLang="zh-CN" sz="1200" dirty="0">
              <a:latin typeface="微软雅黑" panose="020B0503020204020204" charset="-122"/>
              <a:ea typeface="微软雅黑" panose="020B0503020204020204" charset="-122"/>
            </a:endParaRPr>
          </a:p>
        </p:txBody>
      </p:sp>
      <p:sp>
        <p:nvSpPr>
          <p:cNvPr id="1048864" name="矩形 15"/>
          <p:cNvSpPr/>
          <p:nvPr/>
        </p:nvSpPr>
        <p:spPr>
          <a:xfrm>
            <a:off x="453087" y="3519891"/>
            <a:ext cx="2031325"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腾讯企业邮应用优势</a:t>
            </a:r>
            <a:endParaRPr lang="en-US" altLang="zh-CN" sz="1600" b="1" dirty="0">
              <a:solidFill>
                <a:srgbClr val="238EF5"/>
              </a:solidFill>
              <a:latin typeface="微软雅黑" panose="020B0503020204020204" charset="-122"/>
              <a:ea typeface="微软雅黑" panose="020B0503020204020204"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54" name="图片 2"/>
          <p:cNvPicPr>
            <a:picLocks noChangeAspect="1"/>
          </p:cNvPicPr>
          <p:nvPr/>
        </p:nvPicPr>
        <p:blipFill>
          <a:blip r:embed="rId2"/>
          <a:stretch>
            <a:fillRect/>
          </a:stretch>
        </p:blipFill>
        <p:spPr>
          <a:xfrm>
            <a:off x="4295800" y="1155913"/>
            <a:ext cx="7629045" cy="5172234"/>
          </a:xfrm>
          <a:prstGeom prst="rect">
            <a:avLst/>
          </a:prstGeom>
          <a:ln>
            <a:noFill/>
          </a:ln>
          <a:effectLst>
            <a:outerShdw blurRad="292100" dist="139700" dir="2700000" algn="tl" rotWithShape="0">
              <a:srgbClr val="333333">
                <a:alpha val="65000"/>
              </a:srgbClr>
            </a:outerShdw>
          </a:effectLst>
        </p:spPr>
      </p:pic>
      <p:pic>
        <p:nvPicPr>
          <p:cNvPr id="2097355" name="图像" descr="图像"/>
          <p:cNvPicPr>
            <a:picLocks noChangeAspect="1"/>
          </p:cNvPicPr>
          <p:nvPr/>
        </p:nvPicPr>
        <p:blipFill>
          <a:blip r:embed="rId3"/>
          <a:stretch>
            <a:fillRect/>
          </a:stretch>
        </p:blipFill>
        <p:spPr>
          <a:xfrm>
            <a:off x="407368" y="418332"/>
            <a:ext cx="45719" cy="434331"/>
          </a:xfrm>
          <a:prstGeom prst="rect">
            <a:avLst/>
          </a:prstGeom>
          <a:ln w="12700" cap="flat">
            <a:noFill/>
            <a:miter lim="400000"/>
            <a:headEnd/>
            <a:tailEnd/>
          </a:ln>
          <a:effectLst/>
        </p:spPr>
      </p:pic>
      <p:sp>
        <p:nvSpPr>
          <p:cNvPr id="1048865" name="矩形 5"/>
          <p:cNvSpPr/>
          <p:nvPr/>
        </p:nvSpPr>
        <p:spPr>
          <a:xfrm>
            <a:off x="551384" y="404664"/>
            <a:ext cx="3938899"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腾讯企业邮箱案例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医疗机构</a:t>
            </a:r>
            <a:endParaRPr lang="zh-CN" altLang="en-US" sz="2400" dirty="0">
              <a:solidFill>
                <a:srgbClr val="238EF5"/>
              </a:solidFill>
              <a:latin typeface="微软雅黑" panose="020B0503020204020204" charset="-122"/>
              <a:ea typeface="微软雅黑" panose="020B0503020204020204" charset="-122"/>
            </a:endParaRPr>
          </a:p>
        </p:txBody>
      </p:sp>
      <p:grpSp>
        <p:nvGrpSpPr>
          <p:cNvPr id="172" name="组合 8"/>
          <p:cNvGrpSpPr/>
          <p:nvPr/>
        </p:nvGrpSpPr>
        <p:grpSpPr>
          <a:xfrm>
            <a:off x="9009312" y="418332"/>
            <a:ext cx="3182688" cy="429683"/>
            <a:chOff x="9009312" y="188640"/>
            <a:chExt cx="3182688" cy="429683"/>
          </a:xfrm>
        </p:grpSpPr>
        <p:cxnSp>
          <p:nvCxnSpPr>
            <p:cNvPr id="3145799"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356" name="图片 10"/>
            <p:cNvPicPr>
              <a:picLocks noChangeAspect="1"/>
            </p:cNvPicPr>
            <p:nvPr/>
          </p:nvPicPr>
          <p:blipFill>
            <a:blip r:embed="rId4"/>
            <a:stretch>
              <a:fillRect/>
            </a:stretch>
          </p:blipFill>
          <p:spPr>
            <a:xfrm>
              <a:off x="10392000" y="188640"/>
              <a:ext cx="1800000" cy="429683"/>
            </a:xfrm>
            <a:prstGeom prst="rect">
              <a:avLst/>
            </a:prstGeom>
          </p:spPr>
        </p:pic>
        <p:pic>
          <p:nvPicPr>
            <p:cNvPr id="2097357" name="pasted-image.pdf"/>
            <p:cNvPicPr>
              <a:picLocks noChangeAspect="1"/>
            </p:cNvPicPr>
            <p:nvPr/>
          </p:nvPicPr>
          <p:blipFill>
            <a:blip r:embed="rId5" cstate="print"/>
            <a:srcRect/>
            <a:stretch>
              <a:fillRect/>
            </a:stretch>
          </p:blipFill>
          <p:spPr bwMode="auto">
            <a:xfrm>
              <a:off x="9009312" y="300161"/>
              <a:ext cx="1193119" cy="248876"/>
            </a:xfrm>
            <a:prstGeom prst="rect">
              <a:avLst/>
            </a:prstGeom>
            <a:noFill/>
            <a:ln>
              <a:noFill/>
            </a:ln>
          </p:spPr>
        </p:pic>
      </p:grpSp>
      <p:sp>
        <p:nvSpPr>
          <p:cNvPr id="1048866" name="文本框 12"/>
          <p:cNvSpPr txBox="1"/>
          <p:nvPr/>
        </p:nvSpPr>
        <p:spPr>
          <a:xfrm>
            <a:off x="407368" y="2348880"/>
            <a:ext cx="3744416" cy="613694"/>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普通邮箱容量小，垃圾邮件骚扰多</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海外交流频繁，邮件时常被反垃圾拦截，收发困难</a:t>
            </a:r>
            <a:endParaRPr lang="zh-CN" altLang="zh-CN" sz="1200" dirty="0">
              <a:latin typeface="微软雅黑" panose="020B0503020204020204" charset="-122"/>
              <a:ea typeface="微软雅黑" panose="020B0503020204020204" charset="-122"/>
            </a:endParaRPr>
          </a:p>
        </p:txBody>
      </p:sp>
      <p:sp>
        <p:nvSpPr>
          <p:cNvPr id="1048867" name="矩形 13"/>
          <p:cNvSpPr/>
          <p:nvPr/>
        </p:nvSpPr>
        <p:spPr>
          <a:xfrm>
            <a:off x="455182" y="1863707"/>
            <a:ext cx="1005403"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行业痛点</a:t>
            </a:r>
            <a:endParaRPr lang="en-US" altLang="zh-CN" sz="1600" b="1" dirty="0">
              <a:solidFill>
                <a:srgbClr val="238EF5"/>
              </a:solidFill>
              <a:latin typeface="微软雅黑" panose="020B0503020204020204" charset="-122"/>
              <a:ea typeface="微软雅黑" panose="020B0503020204020204" charset="-122"/>
            </a:endParaRPr>
          </a:p>
        </p:txBody>
      </p:sp>
      <p:sp>
        <p:nvSpPr>
          <p:cNvPr id="1048868" name="文本框 14"/>
          <p:cNvSpPr txBox="1"/>
          <p:nvPr/>
        </p:nvSpPr>
        <p:spPr>
          <a:xfrm>
            <a:off x="407368" y="4005064"/>
            <a:ext cx="3434843" cy="89069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altLang="zh-CN" sz="1200" dirty="0">
                <a:latin typeface="微软雅黑" panose="020B0503020204020204" charset="-122"/>
                <a:ea typeface="微软雅黑" panose="020B0503020204020204" charset="-122"/>
              </a:rPr>
              <a:t>VIP</a:t>
            </a:r>
            <a:r>
              <a:rPr lang="zh-CN" altLang="en-US" sz="1200" dirty="0">
                <a:latin typeface="微软雅黑" panose="020B0503020204020204" charset="-122"/>
                <a:ea typeface="微软雅黑" panose="020B0503020204020204" charset="-122"/>
              </a:rPr>
              <a:t>账号无限容量</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运维托管，邮箱管理员维护工作便捷</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全球服务支持，海外邮件收发无阻</a:t>
            </a:r>
            <a:endParaRPr lang="en-US" altLang="zh-CN" sz="1200" dirty="0">
              <a:latin typeface="微软雅黑" panose="020B0503020204020204" charset="-122"/>
              <a:ea typeface="微软雅黑" panose="020B0503020204020204" charset="-122"/>
            </a:endParaRPr>
          </a:p>
        </p:txBody>
      </p:sp>
      <p:sp>
        <p:nvSpPr>
          <p:cNvPr id="1048869" name="矩形 15"/>
          <p:cNvSpPr/>
          <p:nvPr/>
        </p:nvSpPr>
        <p:spPr>
          <a:xfrm>
            <a:off x="453087" y="3519891"/>
            <a:ext cx="2031325"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腾讯企业邮应用优势</a:t>
            </a:r>
            <a:endParaRPr lang="en-US" altLang="zh-CN" sz="1600" b="1" dirty="0">
              <a:solidFill>
                <a:srgbClr val="238EF5"/>
              </a:solidFill>
              <a:latin typeface="微软雅黑" panose="020B0503020204020204" charset="-122"/>
              <a:ea typeface="微软雅黑" panose="020B0503020204020204"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58"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870" name="矩形 5"/>
          <p:cNvSpPr/>
          <p:nvPr/>
        </p:nvSpPr>
        <p:spPr>
          <a:xfrm>
            <a:off x="551384" y="404664"/>
            <a:ext cx="3938899"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腾讯企业邮箱案例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生活服务</a:t>
            </a:r>
            <a:endParaRPr lang="zh-CN" altLang="en-US" sz="2400" dirty="0">
              <a:solidFill>
                <a:srgbClr val="238EF5"/>
              </a:solidFill>
              <a:latin typeface="微软雅黑" panose="020B0503020204020204" charset="-122"/>
              <a:ea typeface="微软雅黑" panose="020B0503020204020204" charset="-122"/>
            </a:endParaRPr>
          </a:p>
        </p:txBody>
      </p:sp>
      <p:grpSp>
        <p:nvGrpSpPr>
          <p:cNvPr id="174" name="组合 8"/>
          <p:cNvGrpSpPr/>
          <p:nvPr/>
        </p:nvGrpSpPr>
        <p:grpSpPr>
          <a:xfrm>
            <a:off x="9009312" y="418332"/>
            <a:ext cx="3182688" cy="429683"/>
            <a:chOff x="9009312" y="188640"/>
            <a:chExt cx="3182688" cy="429683"/>
          </a:xfrm>
        </p:grpSpPr>
        <p:cxnSp>
          <p:nvCxnSpPr>
            <p:cNvPr id="3145800"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359"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360"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sp>
        <p:nvSpPr>
          <p:cNvPr id="1048871" name="文本框 12"/>
          <p:cNvSpPr txBox="1"/>
          <p:nvPr/>
        </p:nvSpPr>
        <p:spPr>
          <a:xfrm>
            <a:off x="407368" y="2348880"/>
            <a:ext cx="3744416" cy="613694"/>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办公点各地分散，运营商跨网，邮件收发问题频发</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人员各地分散，统一管理困难，错发、漏发情况多</a:t>
            </a:r>
            <a:endParaRPr lang="zh-CN" altLang="zh-CN" sz="1200" dirty="0">
              <a:latin typeface="微软雅黑" panose="020B0503020204020204" charset="-122"/>
              <a:ea typeface="微软雅黑" panose="020B0503020204020204" charset="-122"/>
            </a:endParaRPr>
          </a:p>
        </p:txBody>
      </p:sp>
      <p:sp>
        <p:nvSpPr>
          <p:cNvPr id="1048872" name="矩形 13"/>
          <p:cNvSpPr/>
          <p:nvPr/>
        </p:nvSpPr>
        <p:spPr>
          <a:xfrm>
            <a:off x="455182" y="1863707"/>
            <a:ext cx="1005403"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行业痛点</a:t>
            </a:r>
            <a:endParaRPr lang="en-US" altLang="zh-CN" sz="1600" b="1" dirty="0">
              <a:solidFill>
                <a:srgbClr val="238EF5"/>
              </a:solidFill>
              <a:latin typeface="微软雅黑" panose="020B0503020204020204" charset="-122"/>
              <a:ea typeface="微软雅黑" panose="020B0503020204020204" charset="-122"/>
            </a:endParaRPr>
          </a:p>
        </p:txBody>
      </p:sp>
      <p:sp>
        <p:nvSpPr>
          <p:cNvPr id="1048873" name="文本框 14"/>
          <p:cNvSpPr txBox="1"/>
          <p:nvPr/>
        </p:nvSpPr>
        <p:spPr>
          <a:xfrm>
            <a:off x="407368" y="4005064"/>
            <a:ext cx="3744416" cy="89069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运营商互联互通，邮件收发不遗漏</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集团邮箱统一管理，</a:t>
            </a:r>
            <a:r>
              <a:rPr lang="en-US" altLang="zh-CN" sz="1200" dirty="0">
                <a:latin typeface="微软雅黑" panose="020B0503020204020204" charset="-122"/>
                <a:ea typeface="微软雅黑" panose="020B0503020204020204" charset="-122"/>
              </a:rPr>
              <a:t>IT</a:t>
            </a:r>
            <a:r>
              <a:rPr lang="zh-CN" altLang="en-US" sz="1200" dirty="0">
                <a:latin typeface="微软雅黑" panose="020B0503020204020204" charset="-122"/>
                <a:ea typeface="微软雅黑" panose="020B0503020204020204" charset="-122"/>
              </a:rPr>
              <a:t>人员按架构高效管理</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全员使用企业邮箱，统一形象</a:t>
            </a:r>
            <a:endParaRPr lang="en-US" altLang="zh-CN" sz="1200" dirty="0">
              <a:latin typeface="微软雅黑" panose="020B0503020204020204" charset="-122"/>
              <a:ea typeface="微软雅黑" panose="020B0503020204020204" charset="-122"/>
            </a:endParaRPr>
          </a:p>
        </p:txBody>
      </p:sp>
      <p:sp>
        <p:nvSpPr>
          <p:cNvPr id="1048874" name="矩形 15"/>
          <p:cNvSpPr/>
          <p:nvPr/>
        </p:nvSpPr>
        <p:spPr>
          <a:xfrm>
            <a:off x="453087" y="3519891"/>
            <a:ext cx="2031325"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腾讯企业邮应用优势</a:t>
            </a:r>
            <a:endParaRPr lang="en-US" altLang="zh-CN" sz="1600" b="1" dirty="0">
              <a:solidFill>
                <a:srgbClr val="238EF5"/>
              </a:solidFill>
              <a:latin typeface="微软雅黑" panose="020B0503020204020204" charset="-122"/>
              <a:ea typeface="微软雅黑" panose="020B0503020204020204" charset="-122"/>
            </a:endParaRPr>
          </a:p>
        </p:txBody>
      </p:sp>
      <p:pic>
        <p:nvPicPr>
          <p:cNvPr id="2097361" name="图片 3"/>
          <p:cNvPicPr>
            <a:picLocks noChangeAspect="1"/>
          </p:cNvPicPr>
          <p:nvPr/>
        </p:nvPicPr>
        <p:blipFill>
          <a:blip r:embed="rId5"/>
          <a:stretch>
            <a:fillRect/>
          </a:stretch>
        </p:blipFill>
        <p:spPr>
          <a:xfrm>
            <a:off x="4295812" y="1141352"/>
            <a:ext cx="7519248" cy="502395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62" name="图片 1"/>
          <p:cNvPicPr>
            <a:picLocks noChangeAspect="1"/>
          </p:cNvPicPr>
          <p:nvPr/>
        </p:nvPicPr>
        <p:blipFill>
          <a:blip r:embed="rId2"/>
          <a:stretch>
            <a:fillRect/>
          </a:stretch>
        </p:blipFill>
        <p:spPr>
          <a:xfrm>
            <a:off x="4367808" y="1196752"/>
            <a:ext cx="7518379" cy="4951945"/>
          </a:xfrm>
          <a:prstGeom prst="rect">
            <a:avLst/>
          </a:prstGeom>
          <a:ln>
            <a:noFill/>
          </a:ln>
          <a:effectLst>
            <a:outerShdw blurRad="292100" dist="139700" dir="2700000" algn="tl" rotWithShape="0">
              <a:srgbClr val="333333">
                <a:alpha val="65000"/>
              </a:srgbClr>
            </a:outerShdw>
          </a:effectLst>
        </p:spPr>
      </p:pic>
      <p:pic>
        <p:nvPicPr>
          <p:cNvPr id="2097363" name="图像" descr="图像"/>
          <p:cNvPicPr>
            <a:picLocks noChangeAspect="1"/>
          </p:cNvPicPr>
          <p:nvPr/>
        </p:nvPicPr>
        <p:blipFill>
          <a:blip r:embed="rId3"/>
          <a:stretch>
            <a:fillRect/>
          </a:stretch>
        </p:blipFill>
        <p:spPr>
          <a:xfrm>
            <a:off x="407368" y="418332"/>
            <a:ext cx="45719" cy="434331"/>
          </a:xfrm>
          <a:prstGeom prst="rect">
            <a:avLst/>
          </a:prstGeom>
          <a:ln w="12700" cap="flat">
            <a:noFill/>
            <a:miter lim="400000"/>
            <a:headEnd/>
            <a:tailEnd/>
          </a:ln>
          <a:effectLst/>
        </p:spPr>
      </p:pic>
      <p:sp>
        <p:nvSpPr>
          <p:cNvPr id="1048875" name="矩形 5"/>
          <p:cNvSpPr/>
          <p:nvPr/>
        </p:nvSpPr>
        <p:spPr>
          <a:xfrm>
            <a:off x="551384" y="404664"/>
            <a:ext cx="3938899"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腾讯企业邮箱案例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工业制造</a:t>
            </a:r>
            <a:endParaRPr lang="zh-CN" altLang="en-US" sz="2400" dirty="0">
              <a:solidFill>
                <a:srgbClr val="238EF5"/>
              </a:solidFill>
              <a:latin typeface="微软雅黑" panose="020B0503020204020204" charset="-122"/>
              <a:ea typeface="微软雅黑" panose="020B0503020204020204" charset="-122"/>
            </a:endParaRPr>
          </a:p>
        </p:txBody>
      </p:sp>
      <p:grpSp>
        <p:nvGrpSpPr>
          <p:cNvPr id="176" name="组合 8"/>
          <p:cNvGrpSpPr/>
          <p:nvPr/>
        </p:nvGrpSpPr>
        <p:grpSpPr>
          <a:xfrm>
            <a:off x="9009312" y="418332"/>
            <a:ext cx="3182688" cy="429683"/>
            <a:chOff x="9009312" y="188640"/>
            <a:chExt cx="3182688" cy="429683"/>
          </a:xfrm>
        </p:grpSpPr>
        <p:cxnSp>
          <p:nvCxnSpPr>
            <p:cNvPr id="3145801"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364" name="图片 10"/>
            <p:cNvPicPr>
              <a:picLocks noChangeAspect="1"/>
            </p:cNvPicPr>
            <p:nvPr/>
          </p:nvPicPr>
          <p:blipFill>
            <a:blip r:embed="rId4"/>
            <a:stretch>
              <a:fillRect/>
            </a:stretch>
          </p:blipFill>
          <p:spPr>
            <a:xfrm>
              <a:off x="10392000" y="188640"/>
              <a:ext cx="1800000" cy="429683"/>
            </a:xfrm>
            <a:prstGeom prst="rect">
              <a:avLst/>
            </a:prstGeom>
          </p:spPr>
        </p:pic>
        <p:pic>
          <p:nvPicPr>
            <p:cNvPr id="2097365" name="pasted-image.pdf"/>
            <p:cNvPicPr>
              <a:picLocks noChangeAspect="1"/>
            </p:cNvPicPr>
            <p:nvPr/>
          </p:nvPicPr>
          <p:blipFill>
            <a:blip r:embed="rId5" cstate="print"/>
            <a:srcRect/>
            <a:stretch>
              <a:fillRect/>
            </a:stretch>
          </p:blipFill>
          <p:spPr bwMode="auto">
            <a:xfrm>
              <a:off x="9009312" y="300161"/>
              <a:ext cx="1193119" cy="248876"/>
            </a:xfrm>
            <a:prstGeom prst="rect">
              <a:avLst/>
            </a:prstGeom>
            <a:noFill/>
            <a:ln>
              <a:noFill/>
            </a:ln>
          </p:spPr>
        </p:pic>
      </p:grpSp>
      <p:sp>
        <p:nvSpPr>
          <p:cNvPr id="1048876" name="文本框 12"/>
          <p:cNvSpPr txBox="1"/>
          <p:nvPr/>
        </p:nvSpPr>
        <p:spPr>
          <a:xfrm>
            <a:off x="407368" y="2348880"/>
            <a:ext cx="3744416" cy="613694"/>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全球销售，海外稳定性要求高</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普通邮箱丢件多；外部入侵，垃圾邮件攻击多</a:t>
            </a:r>
            <a:endParaRPr lang="zh-CN" altLang="zh-CN" sz="1200" dirty="0">
              <a:latin typeface="微软雅黑" panose="020B0503020204020204" charset="-122"/>
              <a:ea typeface="微软雅黑" panose="020B0503020204020204" charset="-122"/>
            </a:endParaRPr>
          </a:p>
        </p:txBody>
      </p:sp>
      <p:sp>
        <p:nvSpPr>
          <p:cNvPr id="1048877" name="矩形 13"/>
          <p:cNvSpPr/>
          <p:nvPr/>
        </p:nvSpPr>
        <p:spPr>
          <a:xfrm>
            <a:off x="455182" y="1863707"/>
            <a:ext cx="1005403"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行业痛点</a:t>
            </a:r>
            <a:endParaRPr lang="en-US" altLang="zh-CN" sz="1600" b="1" dirty="0">
              <a:solidFill>
                <a:srgbClr val="238EF5"/>
              </a:solidFill>
              <a:latin typeface="微软雅黑" panose="020B0503020204020204" charset="-122"/>
              <a:ea typeface="微软雅黑" panose="020B0503020204020204" charset="-122"/>
            </a:endParaRPr>
          </a:p>
        </p:txBody>
      </p:sp>
      <p:sp>
        <p:nvSpPr>
          <p:cNvPr id="1048878" name="文本框 14"/>
          <p:cNvSpPr txBox="1"/>
          <p:nvPr/>
        </p:nvSpPr>
        <p:spPr>
          <a:xfrm>
            <a:off x="407368" y="4005064"/>
            <a:ext cx="3744416" cy="613694"/>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全球服务支持，海外收发无阻不漏件</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与微信、</a:t>
            </a:r>
            <a:r>
              <a:rPr lang="en-US" altLang="zh-CN" sz="1200" dirty="0">
                <a:latin typeface="微软雅黑" panose="020B0503020204020204" charset="-122"/>
                <a:ea typeface="微软雅黑" panose="020B0503020204020204" charset="-122"/>
              </a:rPr>
              <a:t>QQ</a:t>
            </a:r>
            <a:r>
              <a:rPr lang="zh-CN" altLang="en-US" sz="1200" dirty="0">
                <a:latin typeface="微软雅黑" panose="020B0503020204020204" charset="-122"/>
                <a:ea typeface="微软雅黑" panose="020B0503020204020204" charset="-122"/>
              </a:rPr>
              <a:t>、企业微信关联使用，提升员工体验</a:t>
            </a:r>
            <a:endParaRPr lang="en-US" altLang="zh-CN" sz="1200" dirty="0">
              <a:latin typeface="微软雅黑" panose="020B0503020204020204" charset="-122"/>
              <a:ea typeface="微软雅黑" panose="020B0503020204020204" charset="-122"/>
            </a:endParaRPr>
          </a:p>
        </p:txBody>
      </p:sp>
      <p:sp>
        <p:nvSpPr>
          <p:cNvPr id="1048879" name="矩形 15"/>
          <p:cNvSpPr/>
          <p:nvPr/>
        </p:nvSpPr>
        <p:spPr>
          <a:xfrm>
            <a:off x="453087" y="3519891"/>
            <a:ext cx="2031325"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腾讯企业邮应用优势</a:t>
            </a:r>
            <a:endParaRPr lang="en-US" altLang="zh-CN" sz="1600" b="1" dirty="0">
              <a:solidFill>
                <a:srgbClr val="238EF5"/>
              </a:solidFill>
              <a:latin typeface="微软雅黑" panose="020B0503020204020204" charset="-122"/>
              <a:ea typeface="微软雅黑" panose="020B0503020204020204"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66"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880" name="矩形 5"/>
          <p:cNvSpPr/>
          <p:nvPr/>
        </p:nvSpPr>
        <p:spPr>
          <a:xfrm>
            <a:off x="551384" y="404664"/>
            <a:ext cx="3938899"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腾讯企业邮箱案例 </a:t>
            </a:r>
            <a:r>
              <a:rPr lang="en-US" altLang="zh-CN" sz="2400" dirty="0">
                <a:solidFill>
                  <a:srgbClr val="238EF5"/>
                </a:solidFill>
                <a:latin typeface="微软雅黑" panose="020B0503020204020204" charset="-122"/>
                <a:ea typeface="微软雅黑" panose="020B0503020204020204" charset="-122"/>
              </a:rPr>
              <a:t>|</a:t>
            </a:r>
            <a:r>
              <a:rPr lang="zh-CN" altLang="en-US" sz="2400" dirty="0">
                <a:solidFill>
                  <a:srgbClr val="238EF5"/>
                </a:solidFill>
                <a:latin typeface="微软雅黑" panose="020B0503020204020204" charset="-122"/>
                <a:ea typeface="微软雅黑" panose="020B0503020204020204" charset="-122"/>
              </a:rPr>
              <a:t> </a:t>
            </a:r>
            <a:r>
              <a:rPr lang="zh-CN" altLang="en-US" sz="2000" dirty="0">
                <a:solidFill>
                  <a:srgbClr val="238EF5"/>
                </a:solidFill>
                <a:latin typeface="微软雅黑" panose="020B0503020204020204" charset="-122"/>
                <a:ea typeface="微软雅黑" panose="020B0503020204020204" charset="-122"/>
              </a:rPr>
              <a:t>对外贸易</a:t>
            </a:r>
            <a:endParaRPr lang="zh-CN" altLang="en-US" sz="2400" dirty="0">
              <a:solidFill>
                <a:srgbClr val="238EF5"/>
              </a:solidFill>
              <a:latin typeface="微软雅黑" panose="020B0503020204020204" charset="-122"/>
              <a:ea typeface="微软雅黑" panose="020B0503020204020204" charset="-122"/>
            </a:endParaRPr>
          </a:p>
        </p:txBody>
      </p:sp>
      <p:grpSp>
        <p:nvGrpSpPr>
          <p:cNvPr id="178" name="组合 8"/>
          <p:cNvGrpSpPr/>
          <p:nvPr/>
        </p:nvGrpSpPr>
        <p:grpSpPr>
          <a:xfrm>
            <a:off x="9009312" y="418332"/>
            <a:ext cx="3182688" cy="429683"/>
            <a:chOff x="9009312" y="188640"/>
            <a:chExt cx="3182688" cy="429683"/>
          </a:xfrm>
        </p:grpSpPr>
        <p:cxnSp>
          <p:nvCxnSpPr>
            <p:cNvPr id="3145802"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367"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368"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sp>
        <p:nvSpPr>
          <p:cNvPr id="1048881" name="文本框 12"/>
          <p:cNvSpPr txBox="1"/>
          <p:nvPr/>
        </p:nvSpPr>
        <p:spPr>
          <a:xfrm>
            <a:off x="407368" y="2348880"/>
            <a:ext cx="3744416" cy="613694"/>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海外业务邮件沟通多，稳定性与反垃圾要求高</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跨国沟通，邮件翻译能力要求高</a:t>
            </a:r>
            <a:endParaRPr lang="zh-CN" altLang="zh-CN" sz="1200" dirty="0">
              <a:latin typeface="微软雅黑" panose="020B0503020204020204" charset="-122"/>
              <a:ea typeface="微软雅黑" panose="020B0503020204020204" charset="-122"/>
            </a:endParaRPr>
          </a:p>
        </p:txBody>
      </p:sp>
      <p:sp>
        <p:nvSpPr>
          <p:cNvPr id="1048882" name="矩形 13"/>
          <p:cNvSpPr/>
          <p:nvPr/>
        </p:nvSpPr>
        <p:spPr>
          <a:xfrm>
            <a:off x="455182" y="1863707"/>
            <a:ext cx="1005403"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行业痛点</a:t>
            </a:r>
            <a:endParaRPr lang="en-US" altLang="zh-CN" sz="1600" b="1" dirty="0">
              <a:solidFill>
                <a:srgbClr val="238EF5"/>
              </a:solidFill>
              <a:latin typeface="微软雅黑" panose="020B0503020204020204" charset="-122"/>
              <a:ea typeface="微软雅黑" panose="020B0503020204020204" charset="-122"/>
            </a:endParaRPr>
          </a:p>
        </p:txBody>
      </p:sp>
      <p:sp>
        <p:nvSpPr>
          <p:cNvPr id="1048883" name="文本框 14"/>
          <p:cNvSpPr txBox="1"/>
          <p:nvPr/>
        </p:nvSpPr>
        <p:spPr>
          <a:xfrm>
            <a:off x="407368" y="4005064"/>
            <a:ext cx="3744416" cy="89069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全球服务支持，海外收发无阻，实时送达不漏件</a:t>
            </a:r>
            <a:endParaRPr lang="en-US" altLang="zh-CN" sz="1200" dirty="0">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lang="zh-CN" altLang="en-US" sz="1200" dirty="0">
                <a:latin typeface="微软雅黑" panose="020B0503020204020204" charset="-122"/>
                <a:ea typeface="微软雅黑" panose="020B0503020204020204" charset="-122"/>
              </a:rPr>
              <a:t>采用领先的微信翻译技术，</a:t>
            </a:r>
            <a:r>
              <a:rPr lang="en-US" altLang="zh-CN" sz="1200" dirty="0" err="1">
                <a:latin typeface="微软雅黑" panose="020B0503020204020204" charset="-122"/>
                <a:ea typeface="微软雅黑" panose="020B0503020204020204" charset="-122"/>
              </a:rPr>
              <a:t>Foxmail</a:t>
            </a:r>
            <a:r>
              <a:rPr lang="zh-CN" altLang="en-US" sz="1200" dirty="0">
                <a:latin typeface="微软雅黑" panose="020B0503020204020204" charset="-122"/>
                <a:ea typeface="微软雅黑" panose="020B0503020204020204" charset="-122"/>
              </a:rPr>
              <a:t>还提供实时翻译和多语言翻译功能</a:t>
            </a:r>
            <a:endParaRPr lang="en-US" altLang="zh-CN" sz="1200" dirty="0">
              <a:latin typeface="微软雅黑" panose="020B0503020204020204" charset="-122"/>
              <a:ea typeface="微软雅黑" panose="020B0503020204020204" charset="-122"/>
            </a:endParaRPr>
          </a:p>
        </p:txBody>
      </p:sp>
      <p:sp>
        <p:nvSpPr>
          <p:cNvPr id="1048884" name="矩形 15"/>
          <p:cNvSpPr/>
          <p:nvPr/>
        </p:nvSpPr>
        <p:spPr>
          <a:xfrm>
            <a:off x="453087" y="3519891"/>
            <a:ext cx="2031325" cy="418128"/>
          </a:xfrm>
          <a:prstGeom prst="rect">
            <a:avLst/>
          </a:prstGeom>
        </p:spPr>
        <p:txBody>
          <a:bodyPr wrap="none">
            <a:spAutoFit/>
          </a:bodyPr>
          <a:lstStyle/>
          <a:p>
            <a:pPr>
              <a:lnSpc>
                <a:spcPct val="150000"/>
              </a:lnSpc>
            </a:pPr>
            <a:r>
              <a:rPr lang="zh-CN" altLang="en-US" sz="1600" b="1" dirty="0">
                <a:solidFill>
                  <a:srgbClr val="238EF5"/>
                </a:solidFill>
                <a:latin typeface="微软雅黑" panose="020B0503020204020204" charset="-122"/>
                <a:ea typeface="微软雅黑" panose="020B0503020204020204" charset="-122"/>
              </a:rPr>
              <a:t>腾讯企业邮应用优势</a:t>
            </a:r>
            <a:endParaRPr lang="en-US" altLang="zh-CN" sz="1600" b="1" dirty="0">
              <a:solidFill>
                <a:srgbClr val="238EF5"/>
              </a:solidFill>
              <a:latin typeface="微软雅黑" panose="020B0503020204020204" charset="-122"/>
              <a:ea typeface="微软雅黑" panose="020B0503020204020204" charset="-122"/>
            </a:endParaRPr>
          </a:p>
        </p:txBody>
      </p:sp>
      <p:pic>
        <p:nvPicPr>
          <p:cNvPr id="2097369" name="图片 3"/>
          <p:cNvPicPr>
            <a:picLocks noChangeAspect="1"/>
          </p:cNvPicPr>
          <p:nvPr/>
        </p:nvPicPr>
        <p:blipFill>
          <a:blip r:embed="rId5"/>
          <a:stretch>
            <a:fillRect/>
          </a:stretch>
        </p:blipFill>
        <p:spPr>
          <a:xfrm>
            <a:off x="4367808" y="1196752"/>
            <a:ext cx="7369006" cy="509013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370" name="图像" descr="图像"/>
          <p:cNvPicPr>
            <a:picLocks noChangeAspect="1"/>
          </p:cNvPicPr>
          <p:nvPr/>
        </p:nvPicPr>
        <p:blipFill>
          <a:blip r:embed="rId3"/>
          <a:stretch>
            <a:fillRect/>
          </a:stretch>
        </p:blipFill>
        <p:spPr>
          <a:xfrm>
            <a:off x="0" y="6269"/>
            <a:ext cx="12192000" cy="6858000"/>
          </a:xfrm>
          <a:prstGeom prst="rect">
            <a:avLst/>
          </a:prstGeom>
          <a:ln w="12700">
            <a:miter lim="400000"/>
            <a:headEnd/>
            <a:tailEnd/>
          </a:ln>
        </p:spPr>
      </p:pic>
      <p:sp>
        <p:nvSpPr>
          <p:cNvPr id="1048885" name="文本"/>
          <p:cNvSpPr txBox="1"/>
          <p:nvPr/>
        </p:nvSpPr>
        <p:spPr>
          <a:xfrm>
            <a:off x="6133836" y="3397602"/>
            <a:ext cx="51361" cy="189796"/>
          </a:xfrm>
          <a:prstGeom prst="rect">
            <a:avLst/>
          </a:prstGeom>
          <a:ln w="12700">
            <a:miter lim="400000"/>
          </a:ln>
        </p:spPr>
        <p:txBody>
          <a:bodyPr wrap="none" lIns="25400" tIns="25400" rIns="25400" bIns="25400" anchor="ctr">
            <a:spAutoFit/>
          </a:bodyPr>
          <a:lstStyle/>
          <a:p>
            <a:endParaRPr sz="900" dirty="0">
              <a:latin typeface="微软雅黑" panose="020B0503020204020204" charset="-122"/>
              <a:ea typeface="微软雅黑" panose="020B0503020204020204" charset="-122"/>
            </a:endParaRPr>
          </a:p>
        </p:txBody>
      </p:sp>
      <p:sp>
        <p:nvSpPr>
          <p:cNvPr id="1048886" name="Thanks…"/>
          <p:cNvSpPr txBox="1"/>
          <p:nvPr/>
        </p:nvSpPr>
        <p:spPr>
          <a:xfrm>
            <a:off x="1114809" y="2199722"/>
            <a:ext cx="2564805" cy="1251048"/>
          </a:xfrm>
          <a:prstGeom prst="rect">
            <a:avLst/>
          </a:prstGeom>
          <a:ln w="12700">
            <a:miter lim="400000"/>
          </a:ln>
        </p:spPr>
        <p:txBody>
          <a:bodyPr wrap="none" lIns="25400" tIns="25400" rIns="25400" bIns="25400" anchor="ctr">
            <a:spAutoFit/>
          </a:bodyPr>
          <a:lstStyle/>
          <a:p>
            <a:pPr defTabSz="6350">
              <a:lnSpc>
                <a:spcPct val="200000"/>
              </a:lnSpc>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4400" b="0">
                <a:solidFill>
                  <a:srgbClr val="2D3034"/>
                </a:solidFill>
                <a:latin typeface="SF Pro Display Medium"/>
                <a:ea typeface="SF Pro Display Medium"/>
                <a:cs typeface="SF Pro Display Medium"/>
                <a:sym typeface="SF Pro Display Medium"/>
              </a:defRPr>
            </a:pPr>
            <a:r>
              <a:rPr sz="2200" dirty="0">
                <a:latin typeface="微软雅黑" panose="020B0503020204020204" charset="-122"/>
                <a:ea typeface="微软雅黑" panose="020B0503020204020204" charset="-122"/>
              </a:rPr>
              <a:t>Thanks</a:t>
            </a:r>
            <a:endParaRPr sz="2200" dirty="0">
              <a:latin typeface="微软雅黑" panose="020B0503020204020204" charset="-122"/>
              <a:ea typeface="微软雅黑" panose="020B0503020204020204" charset="-122"/>
              <a:cs typeface="PingFang HK Medium" panose="020B0400000000000000" charset="-120"/>
              <a:sym typeface="PingFang HK Medium" panose="020B0400000000000000" charset="-120"/>
            </a:endParaRPr>
          </a:p>
          <a:p>
            <a:pPr defTabSz="6350">
              <a:lnSpc>
                <a:spcPct val="200000"/>
              </a:lnSpc>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4000" b="0" spc="450">
                <a:solidFill>
                  <a:srgbClr val="2D3034"/>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pPr>
            <a:r>
              <a:rPr sz="2000" dirty="0" err="1">
                <a:latin typeface="微软雅黑" panose="020B0503020204020204" charset="-122"/>
                <a:ea typeface="微软雅黑" panose="020B0503020204020204" charset="-122"/>
              </a:rPr>
              <a:t>扫码了解更多</a:t>
            </a:r>
            <a:r>
              <a:rPr lang="zh-CN" altLang="en-US" sz="2000" dirty="0">
                <a:latin typeface="微软雅黑" panose="020B0503020204020204" charset="-122"/>
                <a:ea typeface="微软雅黑" panose="020B0503020204020204" charset="-122"/>
              </a:rPr>
              <a:t>信息</a:t>
            </a:r>
            <a:endParaRPr sz="2000" dirty="0">
              <a:latin typeface="微软雅黑" panose="020B0503020204020204" charset="-122"/>
              <a:ea typeface="微软雅黑" panose="020B0503020204020204" charset="-122"/>
            </a:endParaRPr>
          </a:p>
        </p:txBody>
      </p:sp>
      <p:pic>
        <p:nvPicPr>
          <p:cNvPr id="2097371" name="图像" descr="图像"/>
          <p:cNvPicPr>
            <a:picLocks noChangeAspect="1"/>
          </p:cNvPicPr>
          <p:nvPr/>
        </p:nvPicPr>
        <p:blipFill>
          <a:blip r:embed="rId4"/>
          <a:stretch>
            <a:fillRect/>
          </a:stretch>
        </p:blipFill>
        <p:spPr>
          <a:xfrm>
            <a:off x="8851900" y="2232025"/>
            <a:ext cx="2514600" cy="2520950"/>
          </a:xfrm>
          <a:prstGeom prst="rect">
            <a:avLst/>
          </a:prstGeom>
          <a:ln w="12700">
            <a:miter lim="400000"/>
            <a:headEnd/>
            <a:tailEnd/>
          </a:ln>
        </p:spPr>
      </p:pic>
      <p:sp>
        <p:nvSpPr>
          <p:cNvPr id="1048887" name="#连接成就智慧企业"/>
          <p:cNvSpPr txBox="1"/>
          <p:nvPr/>
        </p:nvSpPr>
        <p:spPr>
          <a:xfrm>
            <a:off x="1138386" y="5892800"/>
            <a:ext cx="1258826" cy="211438"/>
          </a:xfrm>
          <a:prstGeom prst="rect">
            <a:avLst/>
          </a:prstGeom>
          <a:ln w="12700">
            <a:miter lim="400000"/>
          </a:ln>
        </p:spPr>
        <p:txBody>
          <a:bodyPr lIns="25400" tIns="25400" rIns="25400" bIns="25400" anchor="ctr"/>
          <a:lstStyle>
            <a:lvl1pPr>
              <a:defRPr sz="2000">
                <a:solidFill>
                  <a:srgbClr val="B2B2B2"/>
                </a:solidFill>
              </a:defRPr>
            </a:lvl1pPr>
          </a:lstStyle>
          <a:p>
            <a:pPr>
              <a:defRPr sz="3000"/>
            </a:pPr>
            <a:r>
              <a:rPr sz="1000" dirty="0">
                <a:latin typeface="微软雅黑" panose="020B0503020204020204" charset="-122"/>
                <a:ea typeface="微软雅黑" panose="020B0503020204020204" charset="-122"/>
              </a:rPr>
              <a:t>#</a:t>
            </a:r>
            <a:r>
              <a:rPr sz="1000" dirty="0" err="1">
                <a:latin typeface="微软雅黑" panose="020B0503020204020204" charset="-122"/>
                <a:ea typeface="微软雅黑" panose="020B0503020204020204" charset="-122"/>
              </a:rPr>
              <a:t>连接成就智慧企业</a:t>
            </a:r>
            <a:endParaRPr sz="1000" dirty="0">
              <a:latin typeface="微软雅黑" panose="020B0503020204020204" charset="-122"/>
              <a:ea typeface="微软雅黑" panose="020B0503020204020204" charset="-122"/>
            </a:endParaRPr>
          </a:p>
        </p:txBody>
      </p:sp>
      <p:pic>
        <p:nvPicPr>
          <p:cNvPr id="2097372" name="图片 1"/>
          <p:cNvPicPr>
            <a:picLocks noChangeAspect="1"/>
          </p:cNvPicPr>
          <p:nvPr/>
        </p:nvPicPr>
        <p:blipFill>
          <a:blip r:embed="rId5"/>
          <a:stretch>
            <a:fillRect/>
          </a:stretch>
        </p:blipFill>
        <p:spPr>
          <a:xfrm>
            <a:off x="623392" y="620688"/>
            <a:ext cx="2006600" cy="1333500"/>
          </a:xfrm>
          <a:prstGeom prst="rect">
            <a:avLst/>
          </a:prstGeom>
        </p:spPr>
      </p:pic>
      <p:grpSp>
        <p:nvGrpSpPr>
          <p:cNvPr id="180" name="组合 7"/>
          <p:cNvGrpSpPr/>
          <p:nvPr/>
        </p:nvGrpSpPr>
        <p:grpSpPr>
          <a:xfrm>
            <a:off x="1114809" y="1010008"/>
            <a:ext cx="3182688" cy="429683"/>
            <a:chOff x="9009312" y="188640"/>
            <a:chExt cx="3182688" cy="429683"/>
          </a:xfrm>
        </p:grpSpPr>
        <p:cxnSp>
          <p:nvCxnSpPr>
            <p:cNvPr id="3145803"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373" name="图片 9"/>
            <p:cNvPicPr>
              <a:picLocks noChangeAspect="1"/>
            </p:cNvPicPr>
            <p:nvPr/>
          </p:nvPicPr>
          <p:blipFill>
            <a:blip r:embed="rId6"/>
            <a:stretch>
              <a:fillRect/>
            </a:stretch>
          </p:blipFill>
          <p:spPr>
            <a:xfrm>
              <a:off x="10392000" y="188640"/>
              <a:ext cx="1800000" cy="429683"/>
            </a:xfrm>
            <a:prstGeom prst="rect">
              <a:avLst/>
            </a:prstGeom>
          </p:spPr>
        </p:pic>
        <p:pic>
          <p:nvPicPr>
            <p:cNvPr id="2097374" name="pasted-image.pdf"/>
            <p:cNvPicPr>
              <a:picLocks noChangeAspect="1"/>
            </p:cNvPicPr>
            <p:nvPr/>
          </p:nvPicPr>
          <p:blipFill>
            <a:blip r:embed="rId7" cstate="print"/>
            <a:srcRect/>
            <a:stretch>
              <a:fillRect/>
            </a:stretch>
          </p:blipFill>
          <p:spPr bwMode="auto">
            <a:xfrm>
              <a:off x="9009312" y="300161"/>
              <a:ext cx="1193119" cy="248876"/>
            </a:xfrm>
            <a:prstGeom prst="rect">
              <a:avLst/>
            </a:prstGeom>
            <a:noFill/>
            <a:ln>
              <a:noFill/>
            </a:ln>
          </p:spPr>
        </p:pic>
      </p:grpSp>
      <p:sp>
        <p:nvSpPr>
          <p:cNvPr id="2" name="文本框 1">
            <a:extLst>
              <a:ext uri="{FF2B5EF4-FFF2-40B4-BE49-F238E27FC236}">
                <a16:creationId xmlns:a16="http://schemas.microsoft.com/office/drawing/2014/main" id="{01D1840D-D5FE-478F-87D5-54EE8E02BF8A}"/>
              </a:ext>
            </a:extLst>
          </p:cNvPr>
          <p:cNvSpPr txBox="1"/>
          <p:nvPr/>
        </p:nvSpPr>
        <p:spPr>
          <a:xfrm>
            <a:off x="1054419" y="4481811"/>
            <a:ext cx="4686155" cy="369332"/>
          </a:xfrm>
          <a:prstGeom prst="rect">
            <a:avLst/>
          </a:prstGeom>
          <a:noFill/>
        </p:spPr>
        <p:txBody>
          <a:bodyPr wrap="none" rtlCol="0">
            <a:spAutoFit/>
          </a:bodyPr>
          <a:lstStyle/>
          <a:p>
            <a:r>
              <a:rPr lang="zh-CN" altLang="en-US" dirty="0"/>
              <a:t>更多信息请点击：</a:t>
            </a:r>
            <a:r>
              <a:rPr lang="en-US" altLang="zh-CN" dirty="0">
                <a:hlinkClick r:id="rId8"/>
              </a:rPr>
              <a:t>https://www.exmailpro.com</a:t>
            </a:r>
            <a:endParaRPr lang="zh-CN"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组合 83"/>
          <p:cNvGrpSpPr/>
          <p:nvPr/>
        </p:nvGrpSpPr>
        <p:grpSpPr>
          <a:xfrm>
            <a:off x="332534" y="1700808"/>
            <a:ext cx="8843561" cy="3833314"/>
            <a:chOff x="833" y="2572"/>
            <a:chExt cx="13927" cy="6037"/>
          </a:xfrm>
        </p:grpSpPr>
        <p:grpSp>
          <p:nvGrpSpPr>
            <p:cNvPr id="76" name="组合 68"/>
            <p:cNvGrpSpPr/>
            <p:nvPr/>
          </p:nvGrpSpPr>
          <p:grpSpPr>
            <a:xfrm>
              <a:off x="833" y="2572"/>
              <a:ext cx="12376" cy="6037"/>
              <a:chOff x="2025798" y="3751637"/>
              <a:chExt cx="15189209" cy="7349339"/>
            </a:xfrm>
          </p:grpSpPr>
          <p:sp>
            <p:nvSpPr>
              <p:cNvPr id="1048597" name="Chevron 7"/>
              <p:cNvSpPr/>
              <p:nvPr/>
            </p:nvSpPr>
            <p:spPr>
              <a:xfrm>
                <a:off x="3486140" y="7334924"/>
                <a:ext cx="895472" cy="383793"/>
              </a:xfrm>
              <a:prstGeom prst="chevron">
                <a:avLst/>
              </a:prstGeom>
              <a:solidFill>
                <a:srgbClr val="AADB1E"/>
              </a:solidFill>
              <a:ln w="9525" cap="flat" cmpd="sng" algn="ctr">
                <a:noFill/>
                <a:prstDash val="solid"/>
              </a:ln>
              <a:effectLst/>
            </p:spPr>
            <p:txBody>
              <a:bodyPr rot="0" spcFirstLastPara="0" vertOverflow="overflow" horzOverflow="overflow" vert="horz" wrap="square" lIns="45720" tIns="22860" rIns="45720" bIns="22860" numCol="1" spcCol="0" rtlCol="0" fromWordArt="0" anchor="ctr" anchorCtr="0" forceAA="0" compatLnSpc="1">
                <a:noAutofit/>
              </a:bodyPr>
              <a:lstStyle/>
              <a:p>
                <a:pPr algn="ctr" hangingPunct="1"/>
                <a:endParaRPr lang="en-US" sz="2200" dirty="0">
                  <a:latin typeface="Metropolis Light"/>
                </a:endParaRPr>
              </a:p>
            </p:txBody>
          </p:sp>
          <p:sp>
            <p:nvSpPr>
              <p:cNvPr id="1048598" name="Chevron 13"/>
              <p:cNvSpPr/>
              <p:nvPr/>
            </p:nvSpPr>
            <p:spPr>
              <a:xfrm>
                <a:off x="5383077" y="7334924"/>
                <a:ext cx="1375329" cy="388698"/>
              </a:xfrm>
              <a:prstGeom prst="chevron">
                <a:avLst/>
              </a:prstGeom>
              <a:solidFill>
                <a:srgbClr val="6DB33F"/>
              </a:solidFill>
              <a:ln w="9525" cap="flat" cmpd="sng" algn="ctr">
                <a:noFill/>
                <a:prstDash val="solid"/>
              </a:ln>
              <a:effectLst/>
            </p:spPr>
            <p:txBody>
              <a:bodyPr rot="0" spcFirstLastPara="0" vertOverflow="overflow" horzOverflow="overflow" vert="horz" wrap="square" lIns="45720" tIns="22860" rIns="45720" bIns="22860" numCol="1" spcCol="0" rtlCol="0" fromWordArt="0" anchor="ctr" anchorCtr="0" forceAA="0" compatLnSpc="1">
                <a:noAutofit/>
              </a:bodyPr>
              <a:lstStyle/>
              <a:p>
                <a:pPr algn="ctr" hangingPunct="1"/>
                <a:endParaRPr lang="en-US" sz="2200" dirty="0">
                  <a:latin typeface="Metropolis Light"/>
                </a:endParaRPr>
              </a:p>
            </p:txBody>
          </p:sp>
          <p:sp>
            <p:nvSpPr>
              <p:cNvPr id="1048599" name="Chevron 14"/>
              <p:cNvSpPr/>
              <p:nvPr/>
            </p:nvSpPr>
            <p:spPr>
              <a:xfrm>
                <a:off x="6636176" y="7334924"/>
                <a:ext cx="1280643" cy="388698"/>
              </a:xfrm>
              <a:prstGeom prst="chevron">
                <a:avLst/>
              </a:prstGeom>
              <a:solidFill>
                <a:srgbClr val="4FB03F"/>
              </a:solidFill>
              <a:ln w="9525" cap="flat" cmpd="sng" algn="ctr">
                <a:noFill/>
                <a:prstDash val="solid"/>
              </a:ln>
              <a:effectLst/>
            </p:spPr>
            <p:txBody>
              <a:bodyPr rot="0" spcFirstLastPara="0" vertOverflow="overflow" horzOverflow="overflow" vert="horz" wrap="square" lIns="45720" tIns="22860" rIns="45720" bIns="22860" numCol="1" spcCol="0" rtlCol="0" fromWordArt="0" anchor="ctr" anchorCtr="0" forceAA="0" compatLnSpc="1">
                <a:noAutofit/>
              </a:bodyPr>
              <a:lstStyle/>
              <a:p>
                <a:pPr algn="ctr" hangingPunct="1"/>
                <a:endParaRPr lang="en-US" sz="2200" dirty="0">
                  <a:latin typeface="Metropolis"/>
                </a:endParaRPr>
              </a:p>
            </p:txBody>
          </p:sp>
          <p:sp>
            <p:nvSpPr>
              <p:cNvPr id="1048600" name="Rectangle 11"/>
              <p:cNvSpPr/>
              <p:nvPr/>
            </p:nvSpPr>
            <p:spPr>
              <a:xfrm>
                <a:off x="3205693" y="7799361"/>
                <a:ext cx="1286345" cy="649085"/>
              </a:xfrm>
              <a:prstGeom prst="rect">
                <a:avLst/>
              </a:prstGeom>
            </p:spPr>
            <p:txBody>
              <a:bodyPr wrap="none">
                <a:spAutoFit/>
              </a:bodyPr>
              <a:lstStyle/>
              <a:p>
                <a:r>
                  <a:rPr lang="en-US" altLang="zh-CN" sz="1600" dirty="0">
                    <a:latin typeface="微软雅黑" panose="020B0503020204020204" charset="-122"/>
                    <a:ea typeface="微软雅黑" panose="020B0503020204020204" charset="-122"/>
                  </a:rPr>
                  <a:t>2010</a:t>
                </a:r>
              </a:p>
            </p:txBody>
          </p:sp>
          <p:sp>
            <p:nvSpPr>
              <p:cNvPr id="1048601" name="Rectangle 26"/>
              <p:cNvSpPr/>
              <p:nvPr/>
            </p:nvSpPr>
            <p:spPr>
              <a:xfrm>
                <a:off x="5469307" y="6799239"/>
                <a:ext cx="1286345" cy="649085"/>
              </a:xfrm>
              <a:prstGeom prst="rect">
                <a:avLst/>
              </a:prstGeom>
            </p:spPr>
            <p:txBody>
              <a:bodyPr wrap="none">
                <a:spAutoFit/>
              </a:bodyPr>
              <a:lstStyle/>
              <a:p>
                <a:r>
                  <a:rPr lang="en-US" altLang="zh-CN" sz="1600" dirty="0">
                    <a:latin typeface="微软雅黑" panose="020B0503020204020204" charset="-122"/>
                    <a:ea typeface="微软雅黑" panose="020B0503020204020204" charset="-122"/>
                  </a:rPr>
                  <a:t>2012</a:t>
                </a:r>
                <a:endParaRPr lang="en-US" sz="1600" dirty="0">
                  <a:latin typeface="微软雅黑" panose="020B0503020204020204" charset="-122"/>
                  <a:ea typeface="微软雅黑" panose="020B0503020204020204" charset="-122"/>
                </a:endParaRPr>
              </a:p>
            </p:txBody>
          </p:sp>
          <p:sp>
            <p:nvSpPr>
              <p:cNvPr id="1048602" name="Rectangle 27"/>
              <p:cNvSpPr/>
              <p:nvPr/>
            </p:nvSpPr>
            <p:spPr>
              <a:xfrm>
                <a:off x="6786758" y="7839458"/>
                <a:ext cx="1286345" cy="649085"/>
              </a:xfrm>
              <a:prstGeom prst="rect">
                <a:avLst/>
              </a:prstGeom>
            </p:spPr>
            <p:txBody>
              <a:bodyPr wrap="none">
                <a:spAutoFit/>
              </a:bodyPr>
              <a:lstStyle/>
              <a:p>
                <a:r>
                  <a:rPr lang="en-US" sz="1600" dirty="0">
                    <a:latin typeface="微软雅黑" panose="020B0503020204020204" charset="-122"/>
                    <a:ea typeface="微软雅黑" panose="020B0503020204020204" charset="-122"/>
                  </a:rPr>
                  <a:t>2013</a:t>
                </a:r>
              </a:p>
            </p:txBody>
          </p:sp>
          <p:cxnSp>
            <p:nvCxnSpPr>
              <p:cNvPr id="3145732" name="Straight Connector 34"/>
              <p:cNvCxnSpPr/>
              <p:nvPr/>
            </p:nvCxnSpPr>
            <p:spPr>
              <a:xfrm flipH="1" flipV="1">
                <a:off x="3601423" y="3764684"/>
                <a:ext cx="46862" cy="3566638"/>
              </a:xfrm>
              <a:prstGeom prst="line">
                <a:avLst/>
              </a:prstGeom>
              <a:noFill/>
              <a:ln w="25400" cap="flat">
                <a:solidFill>
                  <a:srgbClr val="B5D84B"/>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cxnSp>
            <p:nvCxnSpPr>
              <p:cNvPr id="3145733" name="Straight Connector 42"/>
              <p:cNvCxnSpPr/>
              <p:nvPr/>
            </p:nvCxnSpPr>
            <p:spPr>
              <a:xfrm flipV="1">
                <a:off x="6897187" y="4037456"/>
                <a:ext cx="0" cy="3318558"/>
              </a:xfrm>
              <a:prstGeom prst="line">
                <a:avLst/>
              </a:prstGeom>
              <a:noFill/>
              <a:ln w="25400" cap="flat">
                <a:solidFill>
                  <a:srgbClr val="69AD4F"/>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sp>
            <p:nvSpPr>
              <p:cNvPr id="1048603" name="Rectangle 47"/>
              <p:cNvSpPr/>
              <p:nvPr/>
            </p:nvSpPr>
            <p:spPr>
              <a:xfrm>
                <a:off x="3435181" y="3790099"/>
                <a:ext cx="1614746" cy="708094"/>
              </a:xfrm>
              <a:prstGeom prst="rect">
                <a:avLst/>
              </a:prstGeom>
            </p:spPr>
            <p:txBody>
              <a:bodyPr wrap="none">
                <a:spAutoFit/>
              </a:bodyPr>
              <a:lstStyle/>
              <a:p>
                <a:r>
                  <a:rPr lang="en-US" sz="900" dirty="0">
                    <a:latin typeface="微软雅黑" panose="020B0503020204020204" charset="-122"/>
                    <a:ea typeface="微软雅黑" panose="020B0503020204020204" charset="-122"/>
                  </a:rPr>
                  <a:t>8</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支持绑定</a:t>
                </a:r>
                <a:r>
                  <a:rPr lang="en-US" altLang="zh-CN" sz="900" dirty="0">
                    <a:latin typeface="微软雅黑" panose="020B0503020204020204" charset="-122"/>
                    <a:ea typeface="微软雅黑" panose="020B0503020204020204" charset="-122"/>
                  </a:rPr>
                  <a:t>QQ</a:t>
                </a:r>
              </a:p>
            </p:txBody>
          </p:sp>
          <p:cxnSp>
            <p:nvCxnSpPr>
              <p:cNvPr id="3145734" name="Straight Connector 58"/>
              <p:cNvCxnSpPr/>
              <p:nvPr/>
            </p:nvCxnSpPr>
            <p:spPr>
              <a:xfrm flipV="1">
                <a:off x="4471884" y="4601799"/>
                <a:ext cx="0" cy="2704490"/>
              </a:xfrm>
              <a:prstGeom prst="line">
                <a:avLst/>
              </a:prstGeom>
              <a:noFill/>
              <a:ln w="25400" cap="flat">
                <a:solidFill>
                  <a:srgbClr val="CCFFFF"/>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sp>
            <p:nvSpPr>
              <p:cNvPr id="1048604" name="Rectangle 61"/>
              <p:cNvSpPr/>
              <p:nvPr/>
            </p:nvSpPr>
            <p:spPr>
              <a:xfrm>
                <a:off x="4338114" y="4634776"/>
                <a:ext cx="1472232" cy="1504698"/>
              </a:xfrm>
              <a:prstGeom prst="rect">
                <a:avLst/>
              </a:prstGeom>
            </p:spPr>
            <p:txBody>
              <a:bodyPr wrap="none">
                <a:spAutoFit/>
              </a:bodyPr>
              <a:lstStyle/>
              <a:p>
                <a:r>
                  <a:rPr lang="en-US" altLang="zh-CN" sz="900" dirty="0">
                    <a:latin typeface="微软雅黑" panose="020B0503020204020204" charset="-122"/>
                    <a:ea typeface="微软雅黑" panose="020B0503020204020204" charset="-122"/>
                  </a:rPr>
                  <a:t>8</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待办提醒，</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专属域名，</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英文版</a:t>
                </a:r>
                <a:endParaRPr lang="en-US" altLang="zh-CN" sz="900" dirty="0">
                  <a:latin typeface="微软雅黑" panose="020B0503020204020204" charset="-122"/>
                  <a:ea typeface="微软雅黑" panose="020B0503020204020204" charset="-122"/>
                </a:endParaRPr>
              </a:p>
              <a:p>
                <a:endParaRPr lang="en-US" altLang="zh-CN" sz="900" dirty="0">
                  <a:latin typeface="微软雅黑" panose="020B0503020204020204" charset="-122"/>
                  <a:ea typeface="微软雅黑" panose="020B0503020204020204" charset="-122"/>
                </a:endParaRPr>
              </a:p>
            </p:txBody>
          </p:sp>
          <p:cxnSp>
            <p:nvCxnSpPr>
              <p:cNvPr id="3145735" name="Straight Connector 69"/>
              <p:cNvCxnSpPr/>
              <p:nvPr/>
            </p:nvCxnSpPr>
            <p:spPr>
              <a:xfrm>
                <a:off x="5986422" y="7723622"/>
                <a:ext cx="0" cy="2434366"/>
              </a:xfrm>
              <a:prstGeom prst="line">
                <a:avLst/>
              </a:prstGeom>
              <a:noFill/>
              <a:ln w="25400" cap="flat">
                <a:solidFill>
                  <a:srgbClr val="7EB04F"/>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sp>
            <p:nvSpPr>
              <p:cNvPr id="1048605" name="Rectangle 72"/>
              <p:cNvSpPr/>
              <p:nvPr/>
            </p:nvSpPr>
            <p:spPr>
              <a:xfrm>
                <a:off x="5941318" y="9222257"/>
                <a:ext cx="1399381" cy="973628"/>
              </a:xfrm>
              <a:prstGeom prst="rect">
                <a:avLst/>
              </a:prstGeom>
            </p:spPr>
            <p:txBody>
              <a:bodyPr wrap="square">
                <a:spAutoFit/>
              </a:bodyPr>
              <a:lstStyle/>
              <a:p>
                <a:r>
                  <a:rPr lang="en-US" altLang="zh-CN" sz="900" dirty="0">
                    <a:latin typeface="微软雅黑" panose="020B0503020204020204" charset="-122"/>
                    <a:ea typeface="微软雅黑" panose="020B0503020204020204" charset="-122"/>
                  </a:rPr>
                  <a:t>4</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短信提醒</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附件夹</a:t>
                </a:r>
                <a:endParaRPr lang="en-US" sz="900" dirty="0">
                  <a:latin typeface="微软雅黑" panose="020B0503020204020204" charset="-122"/>
                  <a:ea typeface="微软雅黑" panose="020B0503020204020204" charset="-122"/>
                </a:endParaRPr>
              </a:p>
            </p:txBody>
          </p:sp>
          <p:sp>
            <p:nvSpPr>
              <p:cNvPr id="1048606" name="Rectangle 78"/>
              <p:cNvSpPr/>
              <p:nvPr/>
            </p:nvSpPr>
            <p:spPr>
              <a:xfrm>
                <a:off x="6672814" y="4057280"/>
                <a:ext cx="2141430" cy="708094"/>
              </a:xfrm>
              <a:prstGeom prst="rect">
                <a:avLst/>
              </a:prstGeom>
            </p:spPr>
            <p:txBody>
              <a:bodyPr wrap="none">
                <a:spAutoFit/>
              </a:bodyPr>
              <a:lstStyle/>
              <a:p>
                <a:r>
                  <a:rPr lang="en-US" altLang="zh-CN" sz="900" dirty="0">
                    <a:latin typeface="微软雅黑" panose="020B0503020204020204" charset="-122"/>
                    <a:ea typeface="微软雅黑" panose="020B0503020204020204" charset="-122"/>
                  </a:rPr>
                  <a:t>4</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微信动态密码登录</a:t>
                </a:r>
                <a:endParaRPr lang="en-US" altLang="ja-JP" sz="900" dirty="0">
                  <a:latin typeface="微软雅黑" panose="020B0503020204020204" charset="-122"/>
                  <a:ea typeface="微软雅黑" panose="020B0503020204020204" charset="-122"/>
                </a:endParaRPr>
              </a:p>
            </p:txBody>
          </p:sp>
          <p:cxnSp>
            <p:nvCxnSpPr>
              <p:cNvPr id="3145736" name="Straight Connector 79"/>
              <p:cNvCxnSpPr/>
              <p:nvPr/>
            </p:nvCxnSpPr>
            <p:spPr>
              <a:xfrm flipV="1">
                <a:off x="9453187" y="5831497"/>
                <a:ext cx="0" cy="1502094"/>
              </a:xfrm>
              <a:prstGeom prst="line">
                <a:avLst/>
              </a:prstGeom>
              <a:noFill/>
              <a:ln w="25400" cap="flat">
                <a:solidFill>
                  <a:schemeClr val="accent6">
                    <a:lumMod val="75000"/>
                  </a:schemeClr>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cxnSp>
            <p:nvCxnSpPr>
              <p:cNvPr id="3145737" name="Straight Connector 84"/>
              <p:cNvCxnSpPr/>
              <p:nvPr/>
            </p:nvCxnSpPr>
            <p:spPr>
              <a:xfrm>
                <a:off x="6346072" y="7733957"/>
                <a:ext cx="0" cy="1277620"/>
              </a:xfrm>
              <a:prstGeom prst="line">
                <a:avLst/>
              </a:prstGeom>
              <a:noFill/>
              <a:ln w="25400" cap="flat">
                <a:solidFill>
                  <a:srgbClr val="7EB04F"/>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sp>
            <p:nvSpPr>
              <p:cNvPr id="1048607" name="Rectangle 87"/>
              <p:cNvSpPr/>
              <p:nvPr/>
            </p:nvSpPr>
            <p:spPr>
              <a:xfrm>
                <a:off x="6094643" y="8214186"/>
                <a:ext cx="2339710" cy="973628"/>
              </a:xfrm>
              <a:prstGeom prst="rect">
                <a:avLst/>
              </a:prstGeom>
            </p:spPr>
            <p:txBody>
              <a:bodyPr wrap="none">
                <a:spAutoFit/>
              </a:bodyPr>
              <a:lstStyle/>
              <a:p>
                <a:r>
                  <a:rPr lang="en-US" altLang="zh-CN" sz="900" dirty="0">
                    <a:latin typeface="微软雅黑" panose="020B0503020204020204" charset="-122"/>
                    <a:ea typeface="微软雅黑" panose="020B0503020204020204" charset="-122"/>
                  </a:rPr>
                  <a:t>6</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群发助手</a:t>
                </a:r>
                <a:endParaRPr lang="en-US" altLang="zh-CN" sz="900" dirty="0">
                  <a:latin typeface="微软雅黑" panose="020B0503020204020204" charset="-122"/>
                  <a:ea typeface="微软雅黑" panose="020B0503020204020204" charset="-122"/>
                </a:endParaRPr>
              </a:p>
              <a:p>
                <a:r>
                  <a:rPr lang="en-US" altLang="ja-JP" sz="900" dirty="0">
                    <a:latin typeface="微软雅黑" panose="020B0503020204020204" charset="-122"/>
                    <a:ea typeface="微软雅黑" panose="020B0503020204020204" charset="-122"/>
                  </a:rPr>
                  <a:t>Outlook</a:t>
                </a:r>
                <a:r>
                  <a:rPr lang="zh-CN" altLang="en-US" sz="900" dirty="0">
                    <a:latin typeface="微软雅黑" panose="020B0503020204020204" charset="-122"/>
                    <a:ea typeface="微软雅黑" panose="020B0503020204020204" charset="-122"/>
                  </a:rPr>
                  <a:t>同步通讯录</a:t>
                </a:r>
                <a:endParaRPr lang="en-US" altLang="ja-JP" sz="900" dirty="0">
                  <a:latin typeface="微软雅黑" panose="020B0503020204020204" charset="-122"/>
                  <a:ea typeface="微软雅黑" panose="020B0503020204020204" charset="-122"/>
                </a:endParaRPr>
              </a:p>
            </p:txBody>
          </p:sp>
          <p:sp>
            <p:nvSpPr>
              <p:cNvPr id="1048608" name="Chevron 7"/>
              <p:cNvSpPr/>
              <p:nvPr/>
            </p:nvSpPr>
            <p:spPr>
              <a:xfrm>
                <a:off x="4231819" y="7333589"/>
                <a:ext cx="1280670" cy="383793"/>
              </a:xfrm>
              <a:prstGeom prst="chevron">
                <a:avLst/>
              </a:prstGeom>
              <a:solidFill>
                <a:schemeClr val="accent3">
                  <a:lumMod val="60000"/>
                  <a:lumOff val="40000"/>
                </a:schemeClr>
              </a:solidFill>
              <a:ln w="9525" cap="flat" cmpd="sng" algn="ctr">
                <a:noFill/>
                <a:prstDash val="solid"/>
              </a:ln>
              <a:effectLst/>
            </p:spPr>
            <p:txBody>
              <a:bodyPr rot="0" spcFirstLastPara="0" vertOverflow="overflow" horzOverflow="overflow" vert="horz" wrap="square" lIns="45720" tIns="22860" rIns="45720" bIns="22860" numCol="1" spcCol="0" rtlCol="0" fromWordArt="0" anchor="ctr" anchorCtr="0" forceAA="0" compatLnSpc="1">
                <a:noAutofit/>
              </a:bodyPr>
              <a:lstStyle/>
              <a:p>
                <a:pPr algn="ctr" hangingPunct="1"/>
                <a:endParaRPr lang="en-US" sz="2200" dirty="0">
                  <a:latin typeface="Metropolis Light"/>
                </a:endParaRPr>
              </a:p>
            </p:txBody>
          </p:sp>
          <p:sp>
            <p:nvSpPr>
              <p:cNvPr id="1048609" name="Rectangle 26"/>
              <p:cNvSpPr/>
              <p:nvPr/>
            </p:nvSpPr>
            <p:spPr>
              <a:xfrm>
                <a:off x="4367941" y="7783559"/>
                <a:ext cx="1286345" cy="649085"/>
              </a:xfrm>
              <a:prstGeom prst="rect">
                <a:avLst/>
              </a:prstGeom>
              <a:noFill/>
            </p:spPr>
            <p:txBody>
              <a:bodyPr wrap="none">
                <a:spAutoFit/>
              </a:bodyPr>
              <a:lstStyle/>
              <a:p>
                <a:r>
                  <a:rPr lang="en-US" altLang="zh-CN" sz="1600" dirty="0">
                    <a:latin typeface="微软雅黑" panose="020B0503020204020204" charset="-122"/>
                    <a:ea typeface="微软雅黑" panose="020B0503020204020204" charset="-122"/>
                  </a:rPr>
                  <a:t>2011</a:t>
                </a:r>
                <a:endParaRPr lang="en-US" sz="1600" dirty="0">
                  <a:latin typeface="微软雅黑" panose="020B0503020204020204" charset="-122"/>
                  <a:ea typeface="微软雅黑" panose="020B0503020204020204" charset="-122"/>
                </a:endParaRPr>
              </a:p>
            </p:txBody>
          </p:sp>
          <p:cxnSp>
            <p:nvCxnSpPr>
              <p:cNvPr id="3145738" name="Straight Connector 58"/>
              <p:cNvCxnSpPr/>
              <p:nvPr/>
            </p:nvCxnSpPr>
            <p:spPr>
              <a:xfrm flipH="1" flipV="1">
                <a:off x="4856293" y="6020887"/>
                <a:ext cx="15861" cy="1294360"/>
              </a:xfrm>
              <a:prstGeom prst="line">
                <a:avLst/>
              </a:prstGeom>
              <a:noFill/>
              <a:ln w="25400" cap="flat">
                <a:solidFill>
                  <a:srgbClr val="CCFFFF"/>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sp>
            <p:nvSpPr>
              <p:cNvPr id="1048610" name="Rectangle 61"/>
              <p:cNvSpPr/>
              <p:nvPr/>
            </p:nvSpPr>
            <p:spPr>
              <a:xfrm>
                <a:off x="4717548" y="6056819"/>
                <a:ext cx="1472232" cy="708094"/>
              </a:xfrm>
              <a:prstGeom prst="rect">
                <a:avLst/>
              </a:prstGeom>
            </p:spPr>
            <p:txBody>
              <a:bodyPr wrap="none">
                <a:spAutoFit/>
              </a:bodyPr>
              <a:lstStyle/>
              <a:p>
                <a:r>
                  <a:rPr lang="en-US" altLang="zh-CN" sz="900" dirty="0">
                    <a:latin typeface="微软雅黑" panose="020B0503020204020204" charset="-122"/>
                    <a:ea typeface="微软雅黑" panose="020B0503020204020204" charset="-122"/>
                  </a:rPr>
                  <a:t>10</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标签与星标</a:t>
                </a:r>
                <a:endParaRPr lang="en-US" altLang="zh-CN" sz="900" dirty="0">
                  <a:latin typeface="微软雅黑" panose="020B0503020204020204" charset="-122"/>
                  <a:ea typeface="微软雅黑" panose="020B0503020204020204" charset="-122"/>
                </a:endParaRPr>
              </a:p>
            </p:txBody>
          </p:sp>
          <p:sp>
            <p:nvSpPr>
              <p:cNvPr id="1048611" name="Chevron 14"/>
              <p:cNvSpPr/>
              <p:nvPr/>
            </p:nvSpPr>
            <p:spPr>
              <a:xfrm>
                <a:off x="7806817" y="7343390"/>
                <a:ext cx="1280643" cy="388698"/>
              </a:xfrm>
              <a:prstGeom prst="chevron">
                <a:avLst/>
              </a:prstGeom>
              <a:solidFill>
                <a:schemeClr val="accent3">
                  <a:lumMod val="50000"/>
                </a:schemeClr>
              </a:solidFill>
              <a:ln w="9525" cap="flat" cmpd="sng" algn="ctr">
                <a:noFill/>
                <a:prstDash val="solid"/>
              </a:ln>
              <a:effectLst/>
            </p:spPr>
            <p:txBody>
              <a:bodyPr rot="0" spcFirstLastPara="0" vertOverflow="overflow" horzOverflow="overflow" vert="horz" wrap="square" lIns="45720" tIns="22860" rIns="45720" bIns="22860" numCol="1" spcCol="0" rtlCol="0" fromWordArt="0" anchor="ctr" anchorCtr="0" forceAA="0" compatLnSpc="1">
                <a:noAutofit/>
              </a:bodyPr>
              <a:lstStyle/>
              <a:p>
                <a:pPr algn="ctr" hangingPunct="1"/>
                <a:endParaRPr lang="en-US" sz="2200" dirty="0">
                  <a:latin typeface="Metropolis"/>
                </a:endParaRPr>
              </a:p>
            </p:txBody>
          </p:sp>
          <p:sp>
            <p:nvSpPr>
              <p:cNvPr id="1048612" name="矩形 28"/>
              <p:cNvSpPr/>
              <p:nvPr/>
            </p:nvSpPr>
            <p:spPr>
              <a:xfrm>
                <a:off x="7812801" y="6832031"/>
                <a:ext cx="1286345" cy="649085"/>
              </a:xfrm>
              <a:prstGeom prst="rect">
                <a:avLst/>
              </a:prstGeom>
            </p:spPr>
            <p:txBody>
              <a:bodyPr wrap="none">
                <a:spAutoFit/>
              </a:bodyPr>
              <a:lstStyle/>
              <a:p>
                <a:r>
                  <a:rPr lang="en-US" altLang="zh-CN" sz="1600" dirty="0">
                    <a:latin typeface="微软雅黑" panose="020B0503020204020204" charset="-122"/>
                    <a:ea typeface="微软雅黑" panose="020B0503020204020204" charset="-122"/>
                  </a:rPr>
                  <a:t>2014</a:t>
                </a:r>
              </a:p>
            </p:txBody>
          </p:sp>
          <p:cxnSp>
            <p:nvCxnSpPr>
              <p:cNvPr id="3145739" name="Straight Connector 69"/>
              <p:cNvCxnSpPr/>
              <p:nvPr/>
            </p:nvCxnSpPr>
            <p:spPr>
              <a:xfrm>
                <a:off x="8062780" y="7737045"/>
                <a:ext cx="0" cy="2389970"/>
              </a:xfrm>
              <a:prstGeom prst="line">
                <a:avLst/>
              </a:prstGeom>
              <a:noFill/>
              <a:ln w="25400" cap="flat">
                <a:solidFill>
                  <a:schemeClr val="accent3">
                    <a:lumMod val="50000"/>
                  </a:schemeClr>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sp>
            <p:nvSpPr>
              <p:cNvPr id="1048613" name="Rectangle 87"/>
              <p:cNvSpPr/>
              <p:nvPr/>
            </p:nvSpPr>
            <p:spPr>
              <a:xfrm>
                <a:off x="8067610" y="9277378"/>
                <a:ext cx="1348259" cy="973628"/>
              </a:xfrm>
              <a:prstGeom prst="rect">
                <a:avLst/>
              </a:prstGeom>
            </p:spPr>
            <p:txBody>
              <a:bodyPr wrap="square">
                <a:spAutoFit/>
              </a:bodyPr>
              <a:lstStyle/>
              <a:p>
                <a:r>
                  <a:rPr lang="en-US" altLang="zh-CN" sz="900" dirty="0">
                    <a:latin typeface="微软雅黑" panose="020B0503020204020204" charset="-122"/>
                    <a:ea typeface="微软雅黑" panose="020B0503020204020204" charset="-122"/>
                  </a:rPr>
                  <a:t>1</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微信内</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查找同事</a:t>
                </a:r>
                <a:endParaRPr lang="en-US" altLang="ja-JP" sz="900" dirty="0">
                  <a:latin typeface="微软雅黑" panose="020B0503020204020204" charset="-122"/>
                  <a:ea typeface="微软雅黑" panose="020B0503020204020204" charset="-122"/>
                </a:endParaRPr>
              </a:p>
            </p:txBody>
          </p:sp>
          <p:cxnSp>
            <p:nvCxnSpPr>
              <p:cNvPr id="3145740" name="Straight Connector 69"/>
              <p:cNvCxnSpPr/>
              <p:nvPr/>
            </p:nvCxnSpPr>
            <p:spPr>
              <a:xfrm>
                <a:off x="8603759" y="7737045"/>
                <a:ext cx="0" cy="1238180"/>
              </a:xfrm>
              <a:prstGeom prst="line">
                <a:avLst/>
              </a:prstGeom>
              <a:noFill/>
              <a:ln w="25400" cap="flat">
                <a:solidFill>
                  <a:schemeClr val="accent3">
                    <a:lumMod val="50000"/>
                  </a:schemeClr>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sp>
            <p:nvSpPr>
              <p:cNvPr id="1048614" name="Rectangle 87"/>
              <p:cNvSpPr/>
              <p:nvPr/>
            </p:nvSpPr>
            <p:spPr>
              <a:xfrm>
                <a:off x="8590929" y="8330614"/>
                <a:ext cx="863575" cy="973628"/>
              </a:xfrm>
              <a:prstGeom prst="rect">
                <a:avLst/>
              </a:prstGeom>
            </p:spPr>
            <p:txBody>
              <a:bodyPr wrap="square">
                <a:spAutoFit/>
              </a:bodyPr>
              <a:lstStyle/>
              <a:p>
                <a:r>
                  <a:rPr lang="en-US" altLang="zh-CN" sz="900" dirty="0">
                    <a:latin typeface="微软雅黑" panose="020B0503020204020204" charset="-122"/>
                    <a:ea typeface="微软雅黑" panose="020B0503020204020204" charset="-122"/>
                  </a:rPr>
                  <a:t>2</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邮件归档</a:t>
                </a:r>
                <a:endParaRPr lang="en-US" altLang="zh-CN" sz="900" dirty="0">
                  <a:latin typeface="微软雅黑" panose="020B0503020204020204" charset="-122"/>
                  <a:ea typeface="微软雅黑" panose="020B0503020204020204" charset="-122"/>
                </a:endParaRPr>
              </a:p>
            </p:txBody>
          </p:sp>
          <p:sp>
            <p:nvSpPr>
              <p:cNvPr id="1048615" name="Chevron 14"/>
              <p:cNvSpPr/>
              <p:nvPr/>
            </p:nvSpPr>
            <p:spPr>
              <a:xfrm>
                <a:off x="8981665" y="7324162"/>
                <a:ext cx="1075806" cy="388698"/>
              </a:xfrm>
              <a:prstGeom prst="chevron">
                <a:avLst/>
              </a:prstGeom>
              <a:solidFill>
                <a:schemeClr val="accent6">
                  <a:lumMod val="75000"/>
                </a:schemeClr>
              </a:solidFill>
              <a:ln w="9525" cap="flat" cmpd="sng" algn="ctr">
                <a:noFill/>
                <a:prstDash val="solid"/>
              </a:ln>
              <a:effectLst/>
            </p:spPr>
            <p:txBody>
              <a:bodyPr rot="0" spcFirstLastPara="0" vertOverflow="overflow" horzOverflow="overflow" vert="horz" wrap="square" lIns="45720" tIns="22860" rIns="45720" bIns="22860" numCol="1" spcCol="0" rtlCol="0" fromWordArt="0" anchor="ctr" anchorCtr="0" forceAA="0" compatLnSpc="1">
                <a:noAutofit/>
              </a:bodyPr>
              <a:lstStyle/>
              <a:p>
                <a:pPr algn="ctr" hangingPunct="1"/>
                <a:endParaRPr lang="en-US" sz="2200" dirty="0">
                  <a:latin typeface="Metropolis"/>
                </a:endParaRPr>
              </a:p>
            </p:txBody>
          </p:sp>
          <p:sp>
            <p:nvSpPr>
              <p:cNvPr id="1048616" name="矩形 34"/>
              <p:cNvSpPr/>
              <p:nvPr/>
            </p:nvSpPr>
            <p:spPr>
              <a:xfrm>
                <a:off x="8876701" y="7720947"/>
                <a:ext cx="1286345" cy="649085"/>
              </a:xfrm>
              <a:prstGeom prst="rect">
                <a:avLst/>
              </a:prstGeom>
            </p:spPr>
            <p:txBody>
              <a:bodyPr wrap="none">
                <a:spAutoFit/>
              </a:bodyPr>
              <a:lstStyle/>
              <a:p>
                <a:r>
                  <a:rPr lang="en-US" altLang="zh-CN" sz="1600" dirty="0">
                    <a:latin typeface="微软雅黑" panose="020B0503020204020204" charset="-122"/>
                    <a:ea typeface="微软雅黑" panose="020B0503020204020204" charset="-122"/>
                  </a:rPr>
                  <a:t>2015</a:t>
                </a:r>
              </a:p>
            </p:txBody>
          </p:sp>
          <p:cxnSp>
            <p:nvCxnSpPr>
              <p:cNvPr id="3145741" name="Straight Connector 79"/>
              <p:cNvCxnSpPr/>
              <p:nvPr/>
            </p:nvCxnSpPr>
            <p:spPr>
              <a:xfrm flipV="1">
                <a:off x="7340701" y="5180951"/>
                <a:ext cx="0" cy="2153440"/>
              </a:xfrm>
              <a:prstGeom prst="line">
                <a:avLst/>
              </a:prstGeom>
              <a:noFill/>
              <a:ln w="25400" cap="flat">
                <a:solidFill>
                  <a:srgbClr val="69AD4F"/>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sp>
            <p:nvSpPr>
              <p:cNvPr id="1048617" name="文本框 36"/>
              <p:cNvSpPr txBox="1"/>
              <p:nvPr/>
            </p:nvSpPr>
            <p:spPr>
              <a:xfrm>
                <a:off x="9520628" y="5831433"/>
                <a:ext cx="1650685" cy="619581"/>
              </a:xfrm>
              <a:prstGeom prst="rect">
                <a:avLst/>
              </a:prstGeom>
              <a:noFill/>
              <a:ln w="12700" cap="flat">
                <a:noFill/>
                <a:miter lim="400000"/>
              </a:ln>
              <a:effectLst/>
              <a:sp3d/>
            </p:spPr>
            <p:style>
              <a:lnRef idx="0">
                <a:scrgbClr r="0" g="0" b="0"/>
              </a:lnRef>
              <a:fillRef idx="0">
                <a:scrgbClr r="0" g="0" b="0"/>
              </a:fillRef>
              <a:effectRef idx="0">
                <a:scrgbClr r="0" g="0" b="0"/>
              </a:effectRef>
              <a:fontRef idx="none">
                <a:srgbClr val="000000"/>
              </a:fontRef>
            </p:style>
            <p:txBody>
              <a:bodyPr rot="0" spcFirstLastPara="1" vertOverflow="overflow" horzOverflow="overflow" vert="horz" wrap="none" lIns="22860" tIns="22860" rIns="22860" bIns="22860" numCol="1" spcCol="38100" rtlCol="0" anchor="t">
                <a:spAutoFit/>
              </a:bodyPr>
              <a:lstStyle/>
              <a:p>
                <a:r>
                  <a:rPr lang="en-US" altLang="zh-CN" sz="900" b="1" dirty="0">
                    <a:latin typeface="微软雅黑" panose="020B0503020204020204" charset="-122"/>
                    <a:ea typeface="微软雅黑" panose="020B0503020204020204" charset="-122"/>
                  </a:rPr>
                  <a:t>5</a:t>
                </a:r>
                <a:r>
                  <a:rPr lang="zh-CN" altLang="en-US" sz="900" b="1" dirty="0">
                    <a:latin typeface="微软雅黑" panose="020B0503020204020204" charset="-122"/>
                    <a:ea typeface="微软雅黑" panose="020B0503020204020204" charset="-122"/>
                  </a:rPr>
                  <a:t>月</a:t>
                </a:r>
                <a:endParaRPr lang="en-US" altLang="zh-CN" sz="900" b="1" dirty="0">
                  <a:latin typeface="微软雅黑" panose="020B0503020204020204" charset="-122"/>
                  <a:ea typeface="微软雅黑" panose="020B0503020204020204" charset="-122"/>
                </a:endParaRPr>
              </a:p>
              <a:p>
                <a:pPr defTabSz="457200" hangingPunct="0"/>
                <a:r>
                  <a:rPr lang="zh-CN" altLang="en-US" sz="900" b="1" dirty="0">
                    <a:latin typeface="微软雅黑" panose="020B0503020204020204" charset="-122"/>
                    <a:ea typeface="微软雅黑" panose="020B0503020204020204" charset="-122"/>
                  </a:rPr>
                  <a:t>微信二维码登录</a:t>
                </a:r>
                <a:endParaRPr lang="zh-CN" altLang="en-US" sz="900" b="1" dirty="0">
                  <a:latin typeface="微软雅黑" panose="020B0503020204020204" charset="-122"/>
                  <a:ea typeface="微软雅黑" panose="020B0503020204020204" charset="-122"/>
                  <a:sym typeface="Arial" panose="020B0604020202020204"/>
                </a:endParaRPr>
              </a:p>
            </p:txBody>
          </p:sp>
          <p:sp>
            <p:nvSpPr>
              <p:cNvPr id="1048618" name="Chevron 14"/>
              <p:cNvSpPr/>
              <p:nvPr/>
            </p:nvSpPr>
            <p:spPr>
              <a:xfrm>
                <a:off x="11137276" y="7347524"/>
                <a:ext cx="1245081" cy="388698"/>
              </a:xfrm>
              <a:prstGeom prst="chevron">
                <a:avLst/>
              </a:prstGeom>
              <a:solidFill>
                <a:srgbClr val="F3F0BB"/>
              </a:solidFill>
              <a:ln w="9525" cap="flat" cmpd="sng" algn="ctr">
                <a:noFill/>
                <a:prstDash val="solid"/>
              </a:ln>
              <a:effectLst/>
            </p:spPr>
            <p:txBody>
              <a:bodyPr rot="0" spcFirstLastPara="0" vertOverflow="overflow" horzOverflow="overflow" vert="horz" wrap="square" lIns="45720" tIns="22860" rIns="45720" bIns="22860" numCol="1" spcCol="0" rtlCol="0" fromWordArt="0" anchor="ctr" anchorCtr="0" forceAA="0" compatLnSpc="1">
                <a:noAutofit/>
              </a:bodyPr>
              <a:lstStyle/>
              <a:p>
                <a:pPr algn="ctr" hangingPunct="1"/>
                <a:endParaRPr lang="en-US" sz="2200" dirty="0">
                  <a:latin typeface="Metropolis"/>
                </a:endParaRPr>
              </a:p>
            </p:txBody>
          </p:sp>
          <p:sp>
            <p:nvSpPr>
              <p:cNvPr id="1048619" name="矩形 38"/>
              <p:cNvSpPr/>
              <p:nvPr/>
            </p:nvSpPr>
            <p:spPr>
              <a:xfrm>
                <a:off x="10017907" y="6806055"/>
                <a:ext cx="1286345" cy="649085"/>
              </a:xfrm>
              <a:prstGeom prst="rect">
                <a:avLst/>
              </a:prstGeom>
            </p:spPr>
            <p:txBody>
              <a:bodyPr wrap="none">
                <a:spAutoFit/>
              </a:bodyPr>
              <a:lstStyle/>
              <a:p>
                <a:r>
                  <a:rPr lang="en-US" altLang="zh-CN" sz="1600" dirty="0">
                    <a:latin typeface="微软雅黑" panose="020B0503020204020204" charset="-122"/>
                    <a:ea typeface="微软雅黑" panose="020B0503020204020204" charset="-122"/>
                  </a:rPr>
                  <a:t>2016</a:t>
                </a:r>
              </a:p>
            </p:txBody>
          </p:sp>
          <p:cxnSp>
            <p:nvCxnSpPr>
              <p:cNvPr id="3145742" name="Straight Connector 69"/>
              <p:cNvCxnSpPr/>
              <p:nvPr/>
            </p:nvCxnSpPr>
            <p:spPr>
              <a:xfrm>
                <a:off x="10152290" y="7739855"/>
                <a:ext cx="10816" cy="2758174"/>
              </a:xfrm>
              <a:prstGeom prst="line">
                <a:avLst/>
              </a:prstGeom>
              <a:noFill/>
              <a:ln w="25400" cap="flat">
                <a:solidFill>
                  <a:schemeClr val="accent6">
                    <a:lumMod val="60000"/>
                    <a:lumOff val="40000"/>
                  </a:schemeClr>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sp>
            <p:nvSpPr>
              <p:cNvPr id="1048620" name="Rectangle 87"/>
              <p:cNvSpPr/>
              <p:nvPr/>
            </p:nvSpPr>
            <p:spPr>
              <a:xfrm>
                <a:off x="10120167" y="9596278"/>
                <a:ext cx="1616951" cy="1504698"/>
              </a:xfrm>
              <a:prstGeom prst="rect">
                <a:avLst/>
              </a:prstGeom>
            </p:spPr>
            <p:txBody>
              <a:bodyPr wrap="square">
                <a:spAutoFit/>
              </a:bodyPr>
              <a:lstStyle/>
              <a:p>
                <a:r>
                  <a:rPr lang="en-US" altLang="zh-CN" sz="900" dirty="0">
                    <a:latin typeface="微软雅黑" panose="020B0503020204020204" charset="-122"/>
                    <a:ea typeface="微软雅黑" panose="020B0503020204020204" charset="-122"/>
                  </a:rPr>
                  <a:t>10</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撤回已读邮件</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邮件审核升级</a:t>
                </a:r>
                <a:endParaRPr lang="en-US" altLang="zh-CN" sz="900" dirty="0">
                  <a:latin typeface="微软雅黑" panose="020B0503020204020204" charset="-122"/>
                  <a:ea typeface="微软雅黑" panose="020B0503020204020204" charset="-122"/>
                </a:endParaRPr>
              </a:p>
            </p:txBody>
          </p:sp>
          <p:cxnSp>
            <p:nvCxnSpPr>
              <p:cNvPr id="3145743" name="Straight Connector 69"/>
              <p:cNvCxnSpPr/>
              <p:nvPr/>
            </p:nvCxnSpPr>
            <p:spPr>
              <a:xfrm>
                <a:off x="10709821" y="7733957"/>
                <a:ext cx="0" cy="1620963"/>
              </a:xfrm>
              <a:prstGeom prst="line">
                <a:avLst/>
              </a:prstGeom>
              <a:noFill/>
              <a:ln w="25400" cap="flat">
                <a:solidFill>
                  <a:schemeClr val="accent6">
                    <a:lumMod val="60000"/>
                    <a:lumOff val="40000"/>
                  </a:schemeClr>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sp>
            <p:nvSpPr>
              <p:cNvPr id="1048621" name="Rectangle 87"/>
              <p:cNvSpPr/>
              <p:nvPr/>
            </p:nvSpPr>
            <p:spPr>
              <a:xfrm>
                <a:off x="10677310" y="8457452"/>
                <a:ext cx="1369896" cy="973628"/>
              </a:xfrm>
              <a:prstGeom prst="rect">
                <a:avLst/>
              </a:prstGeom>
            </p:spPr>
            <p:txBody>
              <a:bodyPr wrap="square">
                <a:spAutoFit/>
              </a:bodyPr>
              <a:lstStyle/>
              <a:p>
                <a:r>
                  <a:rPr lang="en-US" altLang="zh-CN" sz="900" dirty="0">
                    <a:latin typeface="微软雅黑" panose="020B0503020204020204" charset="-122"/>
                    <a:ea typeface="微软雅黑" panose="020B0503020204020204" charset="-122"/>
                  </a:rPr>
                  <a:t>12</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新版开放接口</a:t>
                </a:r>
                <a:endParaRPr lang="en-US" altLang="zh-CN" sz="900" dirty="0">
                  <a:latin typeface="微软雅黑" panose="020B0503020204020204" charset="-122"/>
                  <a:ea typeface="微软雅黑" panose="020B0503020204020204" charset="-122"/>
                </a:endParaRPr>
              </a:p>
            </p:txBody>
          </p:sp>
          <p:sp>
            <p:nvSpPr>
              <p:cNvPr id="1048622" name="Chevron 14"/>
              <p:cNvSpPr/>
              <p:nvPr/>
            </p:nvSpPr>
            <p:spPr>
              <a:xfrm>
                <a:off x="9978574" y="7332472"/>
                <a:ext cx="1245081" cy="388698"/>
              </a:xfrm>
              <a:prstGeom prst="chevron">
                <a:avLst/>
              </a:prstGeom>
              <a:solidFill>
                <a:schemeClr val="accent6">
                  <a:lumMod val="60000"/>
                  <a:lumOff val="40000"/>
                </a:schemeClr>
              </a:solidFill>
              <a:ln w="9525" cap="flat" cmpd="sng" algn="ctr">
                <a:noFill/>
                <a:prstDash val="solid"/>
              </a:ln>
              <a:effectLst/>
            </p:spPr>
            <p:txBody>
              <a:bodyPr rot="0" spcFirstLastPara="0" vertOverflow="overflow" horzOverflow="overflow" vert="horz" wrap="square" lIns="45720" tIns="22860" rIns="45720" bIns="22860" numCol="1" spcCol="0" rtlCol="0" fromWordArt="0" anchor="ctr" anchorCtr="0" forceAA="0" compatLnSpc="1">
                <a:noAutofit/>
              </a:bodyPr>
              <a:lstStyle/>
              <a:p>
                <a:pPr algn="ctr" hangingPunct="1"/>
                <a:endParaRPr lang="en-US" sz="2200" dirty="0">
                  <a:latin typeface="Metropolis"/>
                </a:endParaRPr>
              </a:p>
            </p:txBody>
          </p:sp>
          <p:sp>
            <p:nvSpPr>
              <p:cNvPr id="1048623" name="矩形 44"/>
              <p:cNvSpPr/>
              <p:nvPr/>
            </p:nvSpPr>
            <p:spPr>
              <a:xfrm>
                <a:off x="11171400" y="7747216"/>
                <a:ext cx="1286345" cy="649085"/>
              </a:xfrm>
              <a:prstGeom prst="rect">
                <a:avLst/>
              </a:prstGeom>
            </p:spPr>
            <p:txBody>
              <a:bodyPr wrap="none">
                <a:spAutoFit/>
              </a:bodyPr>
              <a:lstStyle/>
              <a:p>
                <a:r>
                  <a:rPr lang="en-US" altLang="zh-CN" sz="1600" dirty="0">
                    <a:latin typeface="微软雅黑" panose="020B0503020204020204" charset="-122"/>
                    <a:ea typeface="微软雅黑" panose="020B0503020204020204" charset="-122"/>
                  </a:rPr>
                  <a:t>2017</a:t>
                </a:r>
              </a:p>
            </p:txBody>
          </p:sp>
          <p:cxnSp>
            <p:nvCxnSpPr>
              <p:cNvPr id="3145744" name="Straight Connector 79"/>
              <p:cNvCxnSpPr/>
              <p:nvPr/>
            </p:nvCxnSpPr>
            <p:spPr>
              <a:xfrm flipV="1">
                <a:off x="11362258" y="4890763"/>
                <a:ext cx="0" cy="2478716"/>
              </a:xfrm>
              <a:prstGeom prst="line">
                <a:avLst/>
              </a:prstGeom>
              <a:noFill/>
              <a:ln w="25400" cap="flat">
                <a:solidFill>
                  <a:srgbClr val="F3F0BB"/>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sp>
            <p:nvSpPr>
              <p:cNvPr id="1048624" name="Rectangle 87"/>
              <p:cNvSpPr/>
              <p:nvPr/>
            </p:nvSpPr>
            <p:spPr>
              <a:xfrm>
                <a:off x="11362256" y="4520490"/>
                <a:ext cx="1660656" cy="1239164"/>
              </a:xfrm>
              <a:prstGeom prst="rect">
                <a:avLst/>
              </a:prstGeom>
            </p:spPr>
            <p:txBody>
              <a:bodyPr wrap="square">
                <a:spAutoFit/>
              </a:bodyPr>
              <a:lstStyle/>
              <a:p>
                <a:r>
                  <a:rPr lang="en-US" altLang="zh-CN" sz="900" dirty="0">
                    <a:latin typeface="微软雅黑" panose="020B0503020204020204" charset="-122"/>
                    <a:ea typeface="微软雅黑" panose="020B0503020204020204" charset="-122"/>
                  </a:rPr>
                  <a:t>5</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域名一键解析</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实名认证</a:t>
                </a:r>
                <a:endParaRPr lang="en-US" altLang="zh-CN" sz="900" dirty="0">
                  <a:latin typeface="微软雅黑" panose="020B0503020204020204" charset="-122"/>
                  <a:ea typeface="微软雅黑" panose="020B0503020204020204" charset="-122"/>
                </a:endParaRPr>
              </a:p>
            </p:txBody>
          </p:sp>
          <p:cxnSp>
            <p:nvCxnSpPr>
              <p:cNvPr id="3145745" name="Straight Connector 79"/>
              <p:cNvCxnSpPr/>
              <p:nvPr/>
            </p:nvCxnSpPr>
            <p:spPr>
              <a:xfrm flipV="1">
                <a:off x="11947257" y="5896865"/>
                <a:ext cx="0" cy="1418383"/>
              </a:xfrm>
              <a:prstGeom prst="line">
                <a:avLst/>
              </a:prstGeom>
              <a:noFill/>
              <a:ln w="25400" cap="flat">
                <a:solidFill>
                  <a:srgbClr val="F3F0BB"/>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sp>
            <p:nvSpPr>
              <p:cNvPr id="1048625" name="Rectangle 87"/>
              <p:cNvSpPr/>
              <p:nvPr/>
            </p:nvSpPr>
            <p:spPr>
              <a:xfrm>
                <a:off x="11947257" y="5900473"/>
                <a:ext cx="1369896" cy="973628"/>
              </a:xfrm>
              <a:prstGeom prst="rect">
                <a:avLst/>
              </a:prstGeom>
            </p:spPr>
            <p:txBody>
              <a:bodyPr wrap="square">
                <a:spAutoFit/>
              </a:bodyPr>
              <a:lstStyle/>
              <a:p>
                <a:r>
                  <a:rPr lang="en-US" altLang="zh-CN" sz="900" dirty="0">
                    <a:latin typeface="微软雅黑" panose="020B0503020204020204" charset="-122"/>
                    <a:ea typeface="微软雅黑" panose="020B0503020204020204" charset="-122"/>
                  </a:rPr>
                  <a:t>7</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微信安全登录</a:t>
                </a:r>
                <a:endParaRPr lang="en-US" altLang="zh-CN" sz="900" dirty="0">
                  <a:latin typeface="微软雅黑" panose="020B0503020204020204" charset="-122"/>
                  <a:ea typeface="微软雅黑" panose="020B0503020204020204" charset="-122"/>
                </a:endParaRPr>
              </a:p>
            </p:txBody>
          </p:sp>
          <p:sp>
            <p:nvSpPr>
              <p:cNvPr id="1048626" name="Chevron 14"/>
              <p:cNvSpPr/>
              <p:nvPr/>
            </p:nvSpPr>
            <p:spPr>
              <a:xfrm>
                <a:off x="12303461" y="7347524"/>
                <a:ext cx="1337448" cy="388698"/>
              </a:xfrm>
              <a:prstGeom prst="chevron">
                <a:avLst/>
              </a:prstGeom>
              <a:solidFill>
                <a:srgbClr val="FFC000"/>
              </a:solidFill>
              <a:ln w="9525" cap="flat" cmpd="sng" algn="ctr">
                <a:noFill/>
                <a:prstDash val="solid"/>
              </a:ln>
              <a:effectLst/>
            </p:spPr>
            <p:txBody>
              <a:bodyPr rot="0" spcFirstLastPara="0" vertOverflow="overflow" horzOverflow="overflow" vert="horz" wrap="square" lIns="45720" tIns="22860" rIns="45720" bIns="22860" numCol="1" spcCol="0" rtlCol="0" fromWordArt="0" anchor="ctr" anchorCtr="0" forceAA="0" compatLnSpc="1">
                <a:noAutofit/>
              </a:bodyPr>
              <a:lstStyle/>
              <a:p>
                <a:pPr algn="ctr" hangingPunct="1"/>
                <a:endParaRPr lang="en-US" sz="2200" dirty="0">
                  <a:latin typeface="Metropolis"/>
                </a:endParaRPr>
              </a:p>
            </p:txBody>
          </p:sp>
          <p:sp>
            <p:nvSpPr>
              <p:cNvPr id="1048627" name="矩形 50"/>
              <p:cNvSpPr/>
              <p:nvPr/>
            </p:nvSpPr>
            <p:spPr>
              <a:xfrm>
                <a:off x="12366772" y="6799241"/>
                <a:ext cx="1286345" cy="649085"/>
              </a:xfrm>
              <a:prstGeom prst="rect">
                <a:avLst/>
              </a:prstGeom>
            </p:spPr>
            <p:txBody>
              <a:bodyPr wrap="none">
                <a:spAutoFit/>
              </a:bodyPr>
              <a:lstStyle/>
              <a:p>
                <a:r>
                  <a:rPr lang="en-US" altLang="zh-CN" sz="1600" dirty="0">
                    <a:latin typeface="微软雅黑" panose="020B0503020204020204" charset="-122"/>
                    <a:ea typeface="微软雅黑" panose="020B0503020204020204" charset="-122"/>
                  </a:rPr>
                  <a:t>2018</a:t>
                </a:r>
              </a:p>
            </p:txBody>
          </p:sp>
          <p:cxnSp>
            <p:nvCxnSpPr>
              <p:cNvPr id="3145746" name="Straight Connector 69"/>
              <p:cNvCxnSpPr/>
              <p:nvPr/>
            </p:nvCxnSpPr>
            <p:spPr>
              <a:xfrm>
                <a:off x="12475936" y="7712860"/>
                <a:ext cx="10816" cy="2758174"/>
              </a:xfrm>
              <a:prstGeom prst="line">
                <a:avLst/>
              </a:prstGeom>
              <a:noFill/>
              <a:ln w="25400" cap="flat">
                <a:solidFill>
                  <a:srgbClr val="FFC000"/>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sp>
            <p:nvSpPr>
              <p:cNvPr id="1048628" name="Rectangle 87"/>
              <p:cNvSpPr/>
              <p:nvPr/>
            </p:nvSpPr>
            <p:spPr>
              <a:xfrm>
                <a:off x="12484356" y="9851467"/>
                <a:ext cx="1369896" cy="708094"/>
              </a:xfrm>
              <a:prstGeom prst="rect">
                <a:avLst/>
              </a:prstGeom>
            </p:spPr>
            <p:txBody>
              <a:bodyPr wrap="square">
                <a:spAutoFit/>
              </a:bodyPr>
              <a:lstStyle/>
              <a:p>
                <a:r>
                  <a:rPr lang="en-US" altLang="zh-CN" sz="900" dirty="0">
                    <a:latin typeface="微软雅黑" panose="020B0503020204020204" charset="-122"/>
                    <a:ea typeface="微软雅黑" panose="020B0503020204020204" charset="-122"/>
                  </a:rPr>
                  <a:t>5</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在线文档</a:t>
                </a:r>
                <a:endParaRPr lang="en-US" altLang="zh-CN" sz="900" dirty="0">
                  <a:latin typeface="微软雅黑" panose="020B0503020204020204" charset="-122"/>
                  <a:ea typeface="微软雅黑" panose="020B0503020204020204" charset="-122"/>
                </a:endParaRPr>
              </a:p>
            </p:txBody>
          </p:sp>
          <p:cxnSp>
            <p:nvCxnSpPr>
              <p:cNvPr id="3145747" name="Straight Connector 69"/>
              <p:cNvCxnSpPr/>
              <p:nvPr/>
            </p:nvCxnSpPr>
            <p:spPr>
              <a:xfrm>
                <a:off x="13022916" y="7733957"/>
                <a:ext cx="18583" cy="1478017"/>
              </a:xfrm>
              <a:prstGeom prst="line">
                <a:avLst/>
              </a:prstGeom>
              <a:noFill/>
              <a:ln w="25400" cap="flat">
                <a:solidFill>
                  <a:srgbClr val="FFC000"/>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sp>
            <p:nvSpPr>
              <p:cNvPr id="1048629" name="Rectangle 87"/>
              <p:cNvSpPr/>
              <p:nvPr/>
            </p:nvSpPr>
            <p:spPr>
              <a:xfrm>
                <a:off x="13074817" y="8317500"/>
                <a:ext cx="1369896" cy="1504698"/>
              </a:xfrm>
              <a:prstGeom prst="rect">
                <a:avLst/>
              </a:prstGeom>
            </p:spPr>
            <p:txBody>
              <a:bodyPr wrap="square">
                <a:spAutoFit/>
              </a:bodyPr>
              <a:lstStyle/>
              <a:p>
                <a:r>
                  <a:rPr lang="en-US" altLang="zh-CN" sz="900" b="1" dirty="0">
                    <a:latin typeface="微软雅黑" panose="020B0503020204020204" charset="-122"/>
                    <a:ea typeface="微软雅黑" panose="020B0503020204020204" charset="-122"/>
                  </a:rPr>
                  <a:t>11</a:t>
                </a:r>
                <a:r>
                  <a:rPr lang="zh-CN" altLang="en-US" sz="900" b="1" dirty="0">
                    <a:latin typeface="微软雅黑" panose="020B0503020204020204" charset="-122"/>
                    <a:ea typeface="微软雅黑" panose="020B0503020204020204" charset="-122"/>
                  </a:rPr>
                  <a:t>月</a:t>
                </a:r>
                <a:endParaRPr lang="en-US" altLang="zh-CN" sz="900" b="1" dirty="0">
                  <a:latin typeface="微软雅黑" panose="020B0503020204020204" charset="-122"/>
                  <a:ea typeface="微软雅黑" panose="020B0503020204020204" charset="-122"/>
                </a:endParaRPr>
              </a:p>
              <a:p>
                <a:r>
                  <a:rPr lang="zh-CN" altLang="en-US" sz="900" b="1" dirty="0">
                    <a:latin typeface="微软雅黑" panose="020B0503020204020204" charset="-122"/>
                    <a:ea typeface="微软雅黑" panose="020B0503020204020204" charset="-122"/>
                  </a:rPr>
                  <a:t>打通企业微信</a:t>
                </a:r>
                <a:endParaRPr lang="en-US" altLang="zh-CN" sz="900" b="1" dirty="0">
                  <a:latin typeface="微软雅黑" panose="020B0503020204020204" charset="-122"/>
                  <a:ea typeface="微软雅黑" panose="020B0503020204020204" charset="-122"/>
                </a:endParaRPr>
              </a:p>
              <a:p>
                <a:r>
                  <a:rPr lang="zh-CN" altLang="en-US" sz="900" b="1" dirty="0">
                    <a:latin typeface="微软雅黑" panose="020B0503020204020204" charset="-122"/>
                    <a:ea typeface="微软雅黑" panose="020B0503020204020204" charset="-122"/>
                  </a:rPr>
                  <a:t>通讯录同步</a:t>
                </a:r>
                <a:endParaRPr lang="en-US" altLang="zh-CN" sz="900" b="1" dirty="0">
                  <a:latin typeface="微软雅黑" panose="020B0503020204020204" charset="-122"/>
                  <a:ea typeface="微软雅黑" panose="020B0503020204020204" charset="-122"/>
                </a:endParaRPr>
              </a:p>
            </p:txBody>
          </p:sp>
          <p:sp>
            <p:nvSpPr>
              <p:cNvPr id="1048630" name="Chevron 14"/>
              <p:cNvSpPr/>
              <p:nvPr/>
            </p:nvSpPr>
            <p:spPr>
              <a:xfrm>
                <a:off x="13554063" y="7345260"/>
                <a:ext cx="1902792" cy="388698"/>
              </a:xfrm>
              <a:prstGeom prst="chevron">
                <a:avLst/>
              </a:prstGeom>
              <a:solidFill>
                <a:srgbClr val="FF6700"/>
              </a:solidFill>
              <a:ln w="9525" cap="flat" cmpd="sng" algn="ctr">
                <a:noFill/>
                <a:prstDash val="solid"/>
              </a:ln>
              <a:effectLst/>
            </p:spPr>
            <p:txBody>
              <a:bodyPr rot="0" spcFirstLastPara="0" vertOverflow="overflow" horzOverflow="overflow" vert="horz" wrap="square" lIns="45720" tIns="22860" rIns="45720" bIns="22860" numCol="1" spcCol="0" rtlCol="0" fromWordArt="0" anchor="ctr" anchorCtr="0" forceAA="0" compatLnSpc="1">
                <a:noAutofit/>
              </a:bodyPr>
              <a:lstStyle/>
              <a:p>
                <a:pPr algn="ctr" hangingPunct="1"/>
                <a:endParaRPr lang="en-US" sz="2200" dirty="0">
                  <a:latin typeface="Metropolis"/>
                </a:endParaRPr>
              </a:p>
            </p:txBody>
          </p:sp>
          <p:sp>
            <p:nvSpPr>
              <p:cNvPr id="1048631" name="矩形 56"/>
              <p:cNvSpPr/>
              <p:nvPr/>
            </p:nvSpPr>
            <p:spPr>
              <a:xfrm>
                <a:off x="14089275" y="7768555"/>
                <a:ext cx="1286345" cy="649085"/>
              </a:xfrm>
              <a:prstGeom prst="rect">
                <a:avLst/>
              </a:prstGeom>
            </p:spPr>
            <p:txBody>
              <a:bodyPr wrap="none">
                <a:spAutoFit/>
              </a:bodyPr>
              <a:lstStyle/>
              <a:p>
                <a:r>
                  <a:rPr lang="en-US" altLang="zh-CN" sz="1600" dirty="0">
                    <a:latin typeface="微软雅黑" panose="020B0503020204020204" charset="-122"/>
                    <a:ea typeface="微软雅黑" panose="020B0503020204020204" charset="-122"/>
                  </a:rPr>
                  <a:t>2019</a:t>
                </a:r>
              </a:p>
            </p:txBody>
          </p:sp>
          <p:cxnSp>
            <p:nvCxnSpPr>
              <p:cNvPr id="3145748" name="Straight Connector 79"/>
              <p:cNvCxnSpPr/>
              <p:nvPr/>
            </p:nvCxnSpPr>
            <p:spPr>
              <a:xfrm flipV="1">
                <a:off x="13856941" y="4601799"/>
                <a:ext cx="0" cy="2713678"/>
              </a:xfrm>
              <a:prstGeom prst="line">
                <a:avLst/>
              </a:prstGeom>
              <a:noFill/>
              <a:ln w="25400" cap="flat">
                <a:solidFill>
                  <a:srgbClr val="FF6700"/>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sp>
            <p:nvSpPr>
              <p:cNvPr id="1048632" name="Rectangle 87"/>
              <p:cNvSpPr/>
              <p:nvPr/>
            </p:nvSpPr>
            <p:spPr>
              <a:xfrm>
                <a:off x="13814375" y="3751637"/>
                <a:ext cx="1369896" cy="973628"/>
              </a:xfrm>
              <a:prstGeom prst="rect">
                <a:avLst/>
              </a:prstGeom>
            </p:spPr>
            <p:txBody>
              <a:bodyPr wrap="square">
                <a:spAutoFit/>
              </a:bodyPr>
              <a:lstStyle/>
              <a:p>
                <a:r>
                  <a:rPr lang="en-US" altLang="zh-CN" sz="900" dirty="0">
                    <a:latin typeface="微软雅黑" panose="020B0503020204020204" charset="-122"/>
                    <a:ea typeface="微软雅黑" panose="020B0503020204020204" charset="-122"/>
                  </a:rPr>
                  <a:t>3</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微信邀请成员</a:t>
                </a:r>
                <a:endParaRPr lang="en-US" altLang="zh-CN" sz="900" dirty="0">
                  <a:latin typeface="微软雅黑" panose="020B0503020204020204" charset="-122"/>
                  <a:ea typeface="微软雅黑" panose="020B0503020204020204" charset="-122"/>
                </a:endParaRPr>
              </a:p>
            </p:txBody>
          </p:sp>
          <p:cxnSp>
            <p:nvCxnSpPr>
              <p:cNvPr id="3145749" name="Straight Connector 79"/>
              <p:cNvCxnSpPr/>
              <p:nvPr/>
            </p:nvCxnSpPr>
            <p:spPr>
              <a:xfrm flipV="1">
                <a:off x="14505458" y="5363295"/>
                <a:ext cx="0" cy="1951955"/>
              </a:xfrm>
              <a:prstGeom prst="line">
                <a:avLst/>
              </a:prstGeom>
              <a:noFill/>
              <a:ln w="25400" cap="flat">
                <a:solidFill>
                  <a:srgbClr val="FF6700"/>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sp>
            <p:nvSpPr>
              <p:cNvPr id="1048633" name="Rectangle 87"/>
              <p:cNvSpPr/>
              <p:nvPr/>
            </p:nvSpPr>
            <p:spPr>
              <a:xfrm>
                <a:off x="14505109" y="4520371"/>
                <a:ext cx="1369896" cy="1239164"/>
              </a:xfrm>
              <a:prstGeom prst="rect">
                <a:avLst/>
              </a:prstGeom>
            </p:spPr>
            <p:txBody>
              <a:bodyPr wrap="square">
                <a:spAutoFit/>
              </a:bodyPr>
              <a:lstStyle/>
              <a:p>
                <a:r>
                  <a:rPr lang="en-US" altLang="zh-CN" sz="900" dirty="0">
                    <a:latin typeface="微软雅黑" panose="020B0503020204020204" charset="-122"/>
                    <a:ea typeface="微软雅黑" panose="020B0503020204020204" charset="-122"/>
                  </a:rPr>
                  <a:t>5</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业务邮箱</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离职成员邮箱</a:t>
                </a:r>
                <a:endParaRPr lang="en-US" altLang="zh-CN" sz="900" dirty="0">
                  <a:latin typeface="微软雅黑" panose="020B0503020204020204" charset="-122"/>
                  <a:ea typeface="微软雅黑" panose="020B0503020204020204" charset="-122"/>
                </a:endParaRPr>
              </a:p>
            </p:txBody>
          </p:sp>
          <p:cxnSp>
            <p:nvCxnSpPr>
              <p:cNvPr id="3145750" name="Straight Connector 79"/>
              <p:cNvCxnSpPr/>
              <p:nvPr/>
            </p:nvCxnSpPr>
            <p:spPr>
              <a:xfrm flipV="1">
                <a:off x="15183921" y="6392722"/>
                <a:ext cx="0" cy="904759"/>
              </a:xfrm>
              <a:prstGeom prst="line">
                <a:avLst/>
              </a:prstGeom>
              <a:noFill/>
              <a:ln w="25400" cap="flat">
                <a:solidFill>
                  <a:srgbClr val="FF6700"/>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sp>
            <p:nvSpPr>
              <p:cNvPr id="1048634" name="Rectangle 87"/>
              <p:cNvSpPr/>
              <p:nvPr/>
            </p:nvSpPr>
            <p:spPr>
              <a:xfrm>
                <a:off x="15212108" y="5483293"/>
                <a:ext cx="2002899" cy="1504698"/>
              </a:xfrm>
              <a:prstGeom prst="rect">
                <a:avLst/>
              </a:prstGeom>
            </p:spPr>
            <p:txBody>
              <a:bodyPr wrap="square">
                <a:spAutoFit/>
              </a:bodyPr>
              <a:lstStyle/>
              <a:p>
                <a:r>
                  <a:rPr lang="en-US" altLang="zh-CN" sz="900" dirty="0">
                    <a:latin typeface="微软雅黑" panose="020B0503020204020204" charset="-122"/>
                    <a:ea typeface="微软雅黑" panose="020B0503020204020204" charset="-122"/>
                  </a:rPr>
                  <a:t>8</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普通帐号免费扩容</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通讯录标签</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跟企业微信融合</a:t>
                </a:r>
                <a:endParaRPr lang="en-US" altLang="zh-CN" sz="900" dirty="0">
                  <a:latin typeface="微软雅黑" panose="020B0503020204020204" charset="-122"/>
                  <a:ea typeface="微软雅黑" panose="020B0503020204020204" charset="-122"/>
                </a:endParaRPr>
              </a:p>
            </p:txBody>
          </p:sp>
          <p:sp>
            <p:nvSpPr>
              <p:cNvPr id="1048635" name="Chevron 7"/>
              <p:cNvSpPr/>
              <p:nvPr/>
            </p:nvSpPr>
            <p:spPr>
              <a:xfrm>
                <a:off x="2241505" y="7323698"/>
                <a:ext cx="895472" cy="383793"/>
              </a:xfrm>
              <a:prstGeom prst="chevron">
                <a:avLst/>
              </a:prstGeom>
              <a:solidFill>
                <a:schemeClr val="tx2">
                  <a:lumMod val="75000"/>
                </a:schemeClr>
              </a:solidFill>
              <a:ln w="9525" cap="flat" cmpd="sng" algn="ctr">
                <a:noFill/>
                <a:prstDash val="solid"/>
              </a:ln>
              <a:effectLst/>
            </p:spPr>
            <p:txBody>
              <a:bodyPr rot="0" spcFirstLastPara="0" vertOverflow="overflow" horzOverflow="overflow" vert="horz" wrap="square" lIns="45720" tIns="22860" rIns="45720" bIns="22860" numCol="1" spcCol="0" rtlCol="0" fromWordArt="0" anchor="ctr" anchorCtr="0" forceAA="0" compatLnSpc="1">
                <a:noAutofit/>
              </a:bodyPr>
              <a:lstStyle/>
              <a:p>
                <a:pPr algn="ctr" hangingPunct="1"/>
                <a:endParaRPr lang="en-US" sz="2200" dirty="0">
                  <a:latin typeface="Metropolis Light"/>
                </a:endParaRPr>
              </a:p>
            </p:txBody>
          </p:sp>
          <p:sp>
            <p:nvSpPr>
              <p:cNvPr id="1048636" name="Rectangle 11"/>
              <p:cNvSpPr/>
              <p:nvPr/>
            </p:nvSpPr>
            <p:spPr>
              <a:xfrm>
                <a:off x="2025798" y="7815165"/>
                <a:ext cx="1286345" cy="649085"/>
              </a:xfrm>
              <a:prstGeom prst="rect">
                <a:avLst/>
              </a:prstGeom>
            </p:spPr>
            <p:txBody>
              <a:bodyPr wrap="none">
                <a:spAutoFit/>
              </a:bodyPr>
              <a:lstStyle/>
              <a:p>
                <a:r>
                  <a:rPr lang="en-US" altLang="zh-CN" sz="1600" dirty="0">
                    <a:latin typeface="微软雅黑" panose="020B0503020204020204" charset="-122"/>
                    <a:ea typeface="微软雅黑" panose="020B0503020204020204" charset="-122"/>
                  </a:rPr>
                  <a:t>2001</a:t>
                </a:r>
              </a:p>
            </p:txBody>
          </p:sp>
          <p:cxnSp>
            <p:nvCxnSpPr>
              <p:cNvPr id="3145751" name="Straight Connector 34"/>
              <p:cNvCxnSpPr/>
              <p:nvPr/>
            </p:nvCxnSpPr>
            <p:spPr>
              <a:xfrm flipH="1" flipV="1">
                <a:off x="2302652" y="3751747"/>
                <a:ext cx="46862" cy="3566638"/>
              </a:xfrm>
              <a:prstGeom prst="line">
                <a:avLst/>
              </a:prstGeom>
              <a:noFill/>
              <a:ln w="25400" cap="flat">
                <a:solidFill>
                  <a:schemeClr val="tx2"/>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sp>
            <p:nvSpPr>
              <p:cNvPr id="1048637" name="Rectangle 47"/>
              <p:cNvSpPr/>
              <p:nvPr/>
            </p:nvSpPr>
            <p:spPr>
              <a:xfrm>
                <a:off x="2151499" y="3790099"/>
                <a:ext cx="1614746" cy="708094"/>
              </a:xfrm>
              <a:prstGeom prst="rect">
                <a:avLst/>
              </a:prstGeom>
            </p:spPr>
            <p:txBody>
              <a:bodyPr wrap="none">
                <a:spAutoFit/>
              </a:bodyPr>
              <a:lstStyle/>
              <a:p>
                <a:r>
                  <a:rPr lang="en-US" altLang="zh-CN" sz="900" b="1" dirty="0">
                    <a:latin typeface="微软雅黑" panose="020B0503020204020204" charset="-122"/>
                    <a:ea typeface="微软雅黑" panose="020B0503020204020204" charset="-122"/>
                  </a:rPr>
                  <a:t>3</a:t>
                </a:r>
                <a:r>
                  <a:rPr lang="zh-CN" altLang="en-US" sz="900" b="1" dirty="0">
                    <a:latin typeface="微软雅黑" panose="020B0503020204020204" charset="-122"/>
                    <a:ea typeface="微软雅黑" panose="020B0503020204020204" charset="-122"/>
                  </a:rPr>
                  <a:t>月</a:t>
                </a:r>
                <a:endParaRPr lang="en-US" altLang="zh-CN" sz="900" b="1" dirty="0">
                  <a:latin typeface="微软雅黑" panose="020B0503020204020204" charset="-122"/>
                  <a:ea typeface="微软雅黑" panose="020B0503020204020204" charset="-122"/>
                </a:endParaRPr>
              </a:p>
              <a:p>
                <a:r>
                  <a:rPr lang="en-US" altLang="zh-CN" sz="900" b="1" dirty="0">
                    <a:latin typeface="微软雅黑" panose="020B0503020204020204" charset="-122"/>
                    <a:ea typeface="微软雅黑" panose="020B0503020204020204" charset="-122"/>
                  </a:rPr>
                  <a:t>QQ</a:t>
                </a:r>
                <a:r>
                  <a:rPr lang="zh-CN" altLang="en-US" sz="900" b="1" dirty="0">
                    <a:latin typeface="微软雅黑" panose="020B0503020204020204" charset="-122"/>
                    <a:ea typeface="微软雅黑" panose="020B0503020204020204" charset="-122"/>
                  </a:rPr>
                  <a:t>邮箱上线</a:t>
                </a:r>
                <a:endParaRPr lang="en-US" altLang="zh-CN" sz="900" b="1" dirty="0">
                  <a:latin typeface="微软雅黑" panose="020B0503020204020204" charset="-122"/>
                  <a:ea typeface="微软雅黑" panose="020B0503020204020204" charset="-122"/>
                </a:endParaRPr>
              </a:p>
            </p:txBody>
          </p:sp>
          <p:sp>
            <p:nvSpPr>
              <p:cNvPr id="1048638" name="文本框 74"/>
              <p:cNvSpPr txBox="1"/>
              <p:nvPr/>
            </p:nvSpPr>
            <p:spPr>
              <a:xfrm>
                <a:off x="7415661" y="5142034"/>
                <a:ext cx="1294400" cy="1622715"/>
              </a:xfrm>
              <a:prstGeom prst="rect">
                <a:avLst/>
              </a:prstGeom>
              <a:noFill/>
              <a:ln w="12700" cap="flat">
                <a:noFill/>
                <a:miter lim="400000"/>
              </a:ln>
              <a:effectLst/>
              <a:sp3d/>
            </p:spPr>
            <p:style>
              <a:lnRef idx="0">
                <a:scrgbClr r="0" g="0" b="0"/>
              </a:lnRef>
              <a:fillRef idx="0">
                <a:scrgbClr r="0" g="0" b="0"/>
              </a:fillRef>
              <a:effectRef idx="0">
                <a:scrgbClr r="0" g="0" b="0"/>
              </a:effectRef>
              <a:fontRef idx="none">
                <a:srgbClr val="000000"/>
              </a:fontRef>
            </p:style>
            <p:txBody>
              <a:bodyPr rot="0" spcFirstLastPara="1" vertOverflow="overflow" horzOverflow="overflow" vert="horz" wrap="none" lIns="22860" tIns="22860" rIns="22860" bIns="22860" numCol="1" spcCol="38100" rtlCol="0" anchor="t">
                <a:spAutoFit/>
              </a:bodyPr>
              <a:lstStyle/>
              <a:p>
                <a:r>
                  <a:rPr lang="en-US" altLang="zh-CN" sz="900" dirty="0">
                    <a:latin typeface="微软雅黑" panose="020B0503020204020204" charset="-122"/>
                    <a:ea typeface="微软雅黑" panose="020B0503020204020204" charset="-122"/>
                  </a:rPr>
                  <a:t>5</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会议邀请</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二维码名片</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开放接口</a:t>
                </a:r>
                <a:r>
                  <a:rPr lang="en-US" altLang="zh-CN" sz="900" dirty="0">
                    <a:latin typeface="微软雅黑" panose="020B0503020204020204" charset="-122"/>
                    <a:ea typeface="微软雅黑" panose="020B0503020204020204" charset="-122"/>
                  </a:rPr>
                  <a:t>1.0</a:t>
                </a:r>
              </a:p>
              <a:p>
                <a:pPr defTabSz="457200" hangingPunct="0"/>
                <a:endParaRPr lang="zh-CN" altLang="en-US" sz="1600" dirty="0">
                  <a:sym typeface="Arial" panose="020B0604020202020204"/>
                </a:endParaRPr>
              </a:p>
            </p:txBody>
          </p:sp>
        </p:grpSp>
        <p:sp>
          <p:nvSpPr>
            <p:cNvPr id="1048639" name="Chevron 14"/>
            <p:cNvSpPr/>
            <p:nvPr/>
          </p:nvSpPr>
          <p:spPr>
            <a:xfrm>
              <a:off x="11711" y="5530"/>
              <a:ext cx="1550" cy="319"/>
            </a:xfrm>
            <a:prstGeom prst="chevron">
              <a:avLst/>
            </a:prstGeom>
            <a:gradFill>
              <a:gsLst>
                <a:gs pos="85000">
                  <a:srgbClr val="FF0000"/>
                </a:gs>
                <a:gs pos="100000">
                  <a:srgbClr val="832B2B"/>
                </a:gs>
              </a:gsLst>
              <a:lin ang="0" scaled="0"/>
            </a:gradFill>
            <a:ln w="9525" cap="flat" cmpd="sng" algn="ctr">
              <a:noFill/>
              <a:prstDash val="solid"/>
            </a:ln>
            <a:effectLst/>
          </p:spPr>
          <p:txBody>
            <a:bodyPr rot="0" spcFirstLastPara="0" vertOverflow="overflow" horzOverflow="overflow" vert="horz" wrap="square" lIns="45720" tIns="22860" rIns="45720" bIns="22860" numCol="1" spcCol="0" rtlCol="0" fromWordArt="0" anchor="ctr" anchorCtr="0" forceAA="0" compatLnSpc="1">
              <a:noAutofit/>
            </a:bodyPr>
            <a:lstStyle/>
            <a:p>
              <a:pPr algn="ctr" hangingPunct="1"/>
              <a:endParaRPr lang="en-US" sz="2200" dirty="0">
                <a:latin typeface="Metropolis"/>
              </a:endParaRPr>
            </a:p>
          </p:txBody>
        </p:sp>
        <p:sp>
          <p:nvSpPr>
            <p:cNvPr id="1048640" name="Chevron 14"/>
            <p:cNvSpPr/>
            <p:nvPr/>
          </p:nvSpPr>
          <p:spPr>
            <a:xfrm>
              <a:off x="13210" y="5517"/>
              <a:ext cx="1550" cy="319"/>
            </a:xfrm>
            <a:prstGeom prst="chevron">
              <a:avLst/>
            </a:prstGeom>
            <a:gradFill>
              <a:gsLst>
                <a:gs pos="0">
                  <a:srgbClr val="FE4444"/>
                </a:gs>
                <a:gs pos="31000">
                  <a:srgbClr val="832B2B"/>
                </a:gs>
              </a:gsLst>
              <a:lin ang="0" scaled="0"/>
            </a:gradFill>
            <a:ln w="9525" cap="flat" cmpd="sng" algn="ctr">
              <a:noFill/>
              <a:prstDash val="solid"/>
            </a:ln>
            <a:effectLst/>
          </p:spPr>
          <p:txBody>
            <a:bodyPr rot="0" spcFirstLastPara="0" vertOverflow="overflow" horzOverflow="overflow" vert="horz" wrap="square" lIns="45720" tIns="22860" rIns="45720" bIns="22860" numCol="1" spcCol="0" rtlCol="0" fromWordArt="0" anchor="ctr" anchorCtr="0" forceAA="0" compatLnSpc="1">
              <a:noAutofit/>
            </a:bodyPr>
            <a:lstStyle/>
            <a:p>
              <a:pPr algn="ctr" hangingPunct="1"/>
              <a:endParaRPr lang="en-US" sz="2200" dirty="0">
                <a:latin typeface="Metropolis"/>
              </a:endParaRPr>
            </a:p>
          </p:txBody>
        </p:sp>
        <p:sp>
          <p:nvSpPr>
            <p:cNvPr id="1048641" name="矩形 77"/>
            <p:cNvSpPr/>
            <p:nvPr/>
          </p:nvSpPr>
          <p:spPr>
            <a:xfrm>
              <a:off x="11962" y="5078"/>
              <a:ext cx="1088" cy="531"/>
            </a:xfrm>
            <a:prstGeom prst="rect">
              <a:avLst/>
            </a:prstGeom>
          </p:spPr>
          <p:txBody>
            <a:bodyPr wrap="none">
              <a:spAutoFit/>
            </a:bodyPr>
            <a:lstStyle/>
            <a:p>
              <a:r>
                <a:rPr lang="en-US" altLang="zh-CN" sz="1600" dirty="0">
                  <a:latin typeface="微软雅黑" panose="020B0503020204020204" charset="-122"/>
                  <a:ea typeface="微软雅黑" panose="020B0503020204020204" charset="-122"/>
                </a:rPr>
                <a:t>2020</a:t>
              </a:r>
            </a:p>
          </p:txBody>
        </p:sp>
        <p:sp>
          <p:nvSpPr>
            <p:cNvPr id="1048642" name="矩形 78"/>
            <p:cNvSpPr/>
            <p:nvPr/>
          </p:nvSpPr>
          <p:spPr>
            <a:xfrm>
              <a:off x="13461" y="5789"/>
              <a:ext cx="1088" cy="531"/>
            </a:xfrm>
            <a:prstGeom prst="rect">
              <a:avLst/>
            </a:prstGeom>
          </p:spPr>
          <p:txBody>
            <a:bodyPr wrap="none">
              <a:spAutoFit/>
            </a:bodyPr>
            <a:lstStyle/>
            <a:p>
              <a:r>
                <a:rPr lang="en-US" altLang="zh-CN" sz="1600" dirty="0">
                  <a:latin typeface="微软雅黑" panose="020B0503020204020204" charset="-122"/>
                  <a:ea typeface="微软雅黑" panose="020B0503020204020204" charset="-122"/>
                </a:rPr>
                <a:t>2021</a:t>
              </a:r>
            </a:p>
          </p:txBody>
        </p:sp>
        <p:cxnSp>
          <p:nvCxnSpPr>
            <p:cNvPr id="3145752" name="Straight Connector 79"/>
            <p:cNvCxnSpPr/>
            <p:nvPr/>
          </p:nvCxnSpPr>
          <p:spPr>
            <a:xfrm flipV="1">
              <a:off x="13343" y="3294"/>
              <a:ext cx="0" cy="2229"/>
            </a:xfrm>
            <a:prstGeom prst="line">
              <a:avLst/>
            </a:prstGeom>
            <a:noFill/>
            <a:ln w="25400" cap="flat">
              <a:solidFill>
                <a:srgbClr val="C00000"/>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cxnSp>
          <p:nvCxnSpPr>
            <p:cNvPr id="3145753" name="Straight Connector 79"/>
            <p:cNvCxnSpPr/>
            <p:nvPr/>
          </p:nvCxnSpPr>
          <p:spPr>
            <a:xfrm flipV="1">
              <a:off x="13871" y="3920"/>
              <a:ext cx="0" cy="1603"/>
            </a:xfrm>
            <a:prstGeom prst="line">
              <a:avLst/>
            </a:prstGeom>
            <a:noFill/>
            <a:ln w="25400" cap="flat">
              <a:solidFill>
                <a:srgbClr val="C00000"/>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cxnSp>
          <p:nvCxnSpPr>
            <p:cNvPr id="3145754" name="Straight Connector 79"/>
            <p:cNvCxnSpPr/>
            <p:nvPr/>
          </p:nvCxnSpPr>
          <p:spPr>
            <a:xfrm flipV="1">
              <a:off x="14424" y="4765"/>
              <a:ext cx="0" cy="743"/>
            </a:xfrm>
            <a:prstGeom prst="line">
              <a:avLst/>
            </a:prstGeom>
            <a:noFill/>
            <a:ln w="25400" cap="flat">
              <a:solidFill>
                <a:srgbClr val="C00000"/>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cxnSp>
          <p:nvCxnSpPr>
            <p:cNvPr id="3145755" name="Straight Connector 69"/>
            <p:cNvCxnSpPr/>
            <p:nvPr/>
          </p:nvCxnSpPr>
          <p:spPr>
            <a:xfrm>
              <a:off x="12118" y="5850"/>
              <a:ext cx="9" cy="2266"/>
            </a:xfrm>
            <a:prstGeom prst="line">
              <a:avLst/>
            </a:prstGeom>
            <a:noFill/>
            <a:ln w="25400" cap="flat">
              <a:solidFill>
                <a:srgbClr val="FF0000"/>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cxnSp>
          <p:nvCxnSpPr>
            <p:cNvPr id="3145756" name="Straight Connector 69"/>
            <p:cNvCxnSpPr/>
            <p:nvPr/>
          </p:nvCxnSpPr>
          <p:spPr>
            <a:xfrm>
              <a:off x="12564" y="5868"/>
              <a:ext cx="15" cy="1214"/>
            </a:xfrm>
            <a:prstGeom prst="line">
              <a:avLst/>
            </a:prstGeom>
            <a:noFill/>
            <a:ln w="25400" cap="flat">
              <a:solidFill>
                <a:srgbClr val="FF0000"/>
              </a:solidFill>
              <a:prstDash val="solid"/>
              <a:round/>
              <a:headEnd type="none" w="med" len="med"/>
              <a:tailEnd type="oval" w="med" len="med"/>
            </a:ln>
            <a:effectLst/>
            <a:sp3d/>
          </p:spPr>
          <p:style>
            <a:lnRef idx="0">
              <a:scrgbClr r="0" g="0" b="0"/>
            </a:lnRef>
            <a:fillRef idx="0">
              <a:scrgbClr r="0" g="0" b="0"/>
            </a:fillRef>
            <a:effectRef idx="0">
              <a:scrgbClr r="0" g="0" b="0"/>
            </a:effectRef>
            <a:fontRef idx="none">
              <a:srgbClr val="000000"/>
            </a:fontRef>
          </p:style>
        </p:cxnSp>
        <p:sp>
          <p:nvSpPr>
            <p:cNvPr id="1048643" name="Rectangle 87"/>
            <p:cNvSpPr/>
            <p:nvPr/>
          </p:nvSpPr>
          <p:spPr>
            <a:xfrm>
              <a:off x="12667" y="6417"/>
              <a:ext cx="1352" cy="1234"/>
            </a:xfrm>
            <a:prstGeom prst="rect">
              <a:avLst/>
            </a:prstGeom>
          </p:spPr>
          <p:txBody>
            <a:bodyPr wrap="square">
              <a:spAutoFit/>
            </a:bodyPr>
            <a:lstStyle/>
            <a:p>
              <a:r>
                <a:rPr lang="en-US" altLang="zh-CN" sz="900" dirty="0">
                  <a:latin typeface="微软雅黑" panose="020B0503020204020204" charset="-122"/>
                  <a:ea typeface="微软雅黑" panose="020B0503020204020204" charset="-122"/>
                </a:rPr>
                <a:t>11</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邮件归档、邮件群组以及业务邮箱等优化</a:t>
              </a:r>
            </a:p>
          </p:txBody>
        </p:sp>
      </p:grpSp>
      <p:sp>
        <p:nvSpPr>
          <p:cNvPr id="1048644" name="Rectangle 87"/>
          <p:cNvSpPr/>
          <p:nvPr/>
        </p:nvSpPr>
        <p:spPr>
          <a:xfrm>
            <a:off x="8649411" y="2032516"/>
            <a:ext cx="1036319" cy="783590"/>
          </a:xfrm>
          <a:prstGeom prst="rect">
            <a:avLst/>
          </a:prstGeom>
        </p:spPr>
        <p:txBody>
          <a:bodyPr wrap="square">
            <a:spAutoFit/>
          </a:bodyPr>
          <a:lstStyle/>
          <a:p>
            <a:r>
              <a:rPr lang="en-US" altLang="zh-CN" sz="900" b="1" dirty="0">
                <a:latin typeface="微软雅黑" panose="020B0503020204020204" charset="-122"/>
                <a:ea typeface="微软雅黑" panose="020B0503020204020204" charset="-122"/>
              </a:rPr>
              <a:t>5</a:t>
            </a:r>
            <a:r>
              <a:rPr lang="zh-CN" altLang="en-US" sz="900" b="1" dirty="0">
                <a:latin typeface="微软雅黑" panose="020B0503020204020204" charset="-122"/>
                <a:ea typeface="微软雅黑" panose="020B0503020204020204" charset="-122"/>
              </a:rPr>
              <a:t>月</a:t>
            </a:r>
            <a:endParaRPr lang="en-US" altLang="zh-CN" sz="900" b="1" dirty="0">
              <a:latin typeface="微软雅黑" panose="020B0503020204020204" charset="-122"/>
              <a:ea typeface="微软雅黑" panose="020B0503020204020204" charset="-122"/>
            </a:endParaRPr>
          </a:p>
          <a:p>
            <a:r>
              <a:rPr lang="zh-CN" altLang="en-US" sz="900" b="1" dirty="0">
                <a:latin typeface="微软雅黑" panose="020B0503020204020204" charset="-122"/>
                <a:ea typeface="微软雅黑" panose="020B0503020204020204" charset="-122"/>
              </a:rPr>
              <a:t>企业邮箱与企业微信打通日历互通，打造全互动协同办公</a:t>
            </a:r>
          </a:p>
        </p:txBody>
      </p:sp>
      <p:sp>
        <p:nvSpPr>
          <p:cNvPr id="1048645" name="Rectangle 87"/>
          <p:cNvSpPr/>
          <p:nvPr/>
        </p:nvSpPr>
        <p:spPr>
          <a:xfrm>
            <a:off x="8139506" y="1306711"/>
            <a:ext cx="1036319" cy="783590"/>
          </a:xfrm>
          <a:prstGeom prst="rect">
            <a:avLst/>
          </a:prstGeom>
        </p:spPr>
        <p:txBody>
          <a:bodyPr wrap="square">
            <a:spAutoFit/>
          </a:bodyPr>
          <a:lstStyle/>
          <a:p>
            <a:r>
              <a:rPr lang="en-US" altLang="zh-CN" sz="900" dirty="0">
                <a:latin typeface="微软雅黑" panose="020B0503020204020204" charset="-122"/>
                <a:ea typeface="微软雅黑" panose="020B0503020204020204" charset="-122"/>
              </a:rPr>
              <a:t>1</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新增查看邮件的阅读状态、Exchange邮箱无感搬家等功能</a:t>
            </a:r>
          </a:p>
        </p:txBody>
      </p:sp>
      <p:sp>
        <p:nvSpPr>
          <p:cNvPr id="1048646" name="Rectangle 87"/>
          <p:cNvSpPr/>
          <p:nvPr/>
        </p:nvSpPr>
        <p:spPr>
          <a:xfrm>
            <a:off x="9118676" y="2776101"/>
            <a:ext cx="1036319" cy="645160"/>
          </a:xfrm>
          <a:prstGeom prst="rect">
            <a:avLst/>
          </a:prstGeom>
        </p:spPr>
        <p:txBody>
          <a:bodyPr wrap="square">
            <a:spAutoFit/>
          </a:bodyPr>
          <a:lstStyle/>
          <a:p>
            <a:r>
              <a:rPr lang="en-US" altLang="zh-CN" sz="900" b="1" dirty="0">
                <a:latin typeface="微软雅黑" panose="020B0503020204020204" charset="-122"/>
                <a:ea typeface="微软雅黑" panose="020B0503020204020204" charset="-122"/>
              </a:rPr>
              <a:t>10</a:t>
            </a:r>
            <a:r>
              <a:rPr lang="zh-CN" altLang="en-US" sz="900" b="1" dirty="0">
                <a:latin typeface="微软雅黑" panose="020B0503020204020204" charset="-122"/>
                <a:ea typeface="微软雅黑" panose="020B0503020204020204" charset="-122"/>
              </a:rPr>
              <a:t>月</a:t>
            </a:r>
            <a:endParaRPr lang="en-US" altLang="zh-CN" sz="900" b="1" dirty="0">
              <a:latin typeface="微软雅黑" panose="020B0503020204020204" charset="-122"/>
              <a:ea typeface="微软雅黑" panose="020B0503020204020204" charset="-122"/>
            </a:endParaRPr>
          </a:p>
          <a:p>
            <a:r>
              <a:rPr lang="zh-CN" altLang="en-US" sz="900" b="1" dirty="0">
                <a:latin typeface="微软雅黑" panose="020B0503020204020204" charset="-122"/>
                <a:ea typeface="微软雅黑" panose="020B0503020204020204" charset="-122"/>
              </a:rPr>
              <a:t>融合到企业微信统一后台，实现统一管理</a:t>
            </a:r>
          </a:p>
        </p:txBody>
      </p:sp>
      <p:sp>
        <p:nvSpPr>
          <p:cNvPr id="1048647" name="Rectangle 87"/>
          <p:cNvSpPr/>
          <p:nvPr/>
        </p:nvSpPr>
        <p:spPr>
          <a:xfrm>
            <a:off x="7574427" y="4926164"/>
            <a:ext cx="1130300" cy="783590"/>
          </a:xfrm>
          <a:prstGeom prst="rect">
            <a:avLst/>
          </a:prstGeom>
        </p:spPr>
        <p:txBody>
          <a:bodyPr wrap="square">
            <a:spAutoFit/>
          </a:bodyPr>
          <a:lstStyle/>
          <a:p>
            <a:r>
              <a:rPr lang="en-US" altLang="zh-CN" sz="900" dirty="0">
                <a:latin typeface="微软雅黑" panose="020B0503020204020204" charset="-122"/>
                <a:ea typeface="微软雅黑" panose="020B0503020204020204" charset="-122"/>
              </a:rPr>
              <a:t>4</a:t>
            </a:r>
            <a:r>
              <a:rPr lang="zh-CN" altLang="en-US" sz="900" dirty="0">
                <a:latin typeface="微软雅黑" panose="020B0503020204020204" charset="-122"/>
                <a:ea typeface="微软雅黑" panose="020B0503020204020204" charset="-122"/>
              </a:rPr>
              <a:t>月</a:t>
            </a:r>
            <a:endParaRPr lang="en-US" altLang="zh-CN" sz="900" dirty="0">
              <a:latin typeface="微软雅黑" panose="020B0503020204020204" charset="-122"/>
              <a:ea typeface="微软雅黑" panose="020B0503020204020204" charset="-122"/>
            </a:endParaRPr>
          </a:p>
          <a:p>
            <a:r>
              <a:rPr lang="zh-CN" altLang="en-US" sz="900" dirty="0">
                <a:latin typeface="微软雅黑" panose="020B0503020204020204" charset="-122"/>
                <a:ea typeface="微软雅黑" panose="020B0503020204020204" charset="-122"/>
              </a:rPr>
              <a:t>写信自动联想优化、成员通讯录可见业务邮箱以及成员可主动退出邮箱</a:t>
            </a:r>
          </a:p>
        </p:txBody>
      </p:sp>
      <p:sp>
        <p:nvSpPr>
          <p:cNvPr id="1048648" name="矩形 202"/>
          <p:cNvSpPr/>
          <p:nvPr/>
        </p:nvSpPr>
        <p:spPr>
          <a:xfrm>
            <a:off x="582499" y="404664"/>
            <a:ext cx="3262432"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腾讯企业邮箱发展历程</a:t>
            </a:r>
          </a:p>
        </p:txBody>
      </p:sp>
      <p:pic>
        <p:nvPicPr>
          <p:cNvPr id="2097171"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grpSp>
        <p:nvGrpSpPr>
          <p:cNvPr id="77" name="组合 94"/>
          <p:cNvGrpSpPr/>
          <p:nvPr/>
        </p:nvGrpSpPr>
        <p:grpSpPr>
          <a:xfrm>
            <a:off x="9009312" y="418332"/>
            <a:ext cx="3182688" cy="429683"/>
            <a:chOff x="9009312" y="188640"/>
            <a:chExt cx="3182688" cy="429683"/>
          </a:xfrm>
        </p:grpSpPr>
        <p:cxnSp>
          <p:nvCxnSpPr>
            <p:cNvPr id="3145757"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172" name="图片 96"/>
            <p:cNvPicPr>
              <a:picLocks noChangeAspect="1"/>
            </p:cNvPicPr>
            <p:nvPr/>
          </p:nvPicPr>
          <p:blipFill>
            <a:blip r:embed="rId3"/>
            <a:stretch>
              <a:fillRect/>
            </a:stretch>
          </p:blipFill>
          <p:spPr>
            <a:xfrm>
              <a:off x="10392000" y="188640"/>
              <a:ext cx="1800000" cy="429683"/>
            </a:xfrm>
            <a:prstGeom prst="rect">
              <a:avLst/>
            </a:prstGeom>
          </p:spPr>
        </p:pic>
        <p:pic>
          <p:nvPicPr>
            <p:cNvPr id="2097173"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sp>
        <p:nvSpPr>
          <p:cNvPr id="1048649" name="iŝľíďê"/>
          <p:cNvSpPr/>
          <p:nvPr/>
        </p:nvSpPr>
        <p:spPr bwMode="auto">
          <a:xfrm>
            <a:off x="10321043" y="3792100"/>
            <a:ext cx="235787" cy="323664"/>
          </a:xfrm>
          <a:custGeom>
            <a:avLst/>
            <a:gdLst>
              <a:gd name="connsiteX0" fmla="*/ 0 w 416362"/>
              <a:gd name="connsiteY0" fmla="*/ 27677 h 571538"/>
              <a:gd name="connsiteX1" fmla="*/ 41982 w 416362"/>
              <a:gd name="connsiteY1" fmla="*/ 27677 h 571538"/>
              <a:gd name="connsiteX2" fmla="*/ 41982 w 416362"/>
              <a:gd name="connsiteY2" fmla="*/ 571538 h 571538"/>
              <a:gd name="connsiteX3" fmla="*/ 0 w 416362"/>
              <a:gd name="connsiteY3" fmla="*/ 571538 h 571538"/>
              <a:gd name="connsiteX4" fmla="*/ 161513 w 416362"/>
              <a:gd name="connsiteY4" fmla="*/ 505 h 571538"/>
              <a:gd name="connsiteX5" fmla="*/ 242063 w 416362"/>
              <a:gd name="connsiteY5" fmla="*/ 44893 h 571538"/>
              <a:gd name="connsiteX6" fmla="*/ 416362 w 416362"/>
              <a:gd name="connsiteY6" fmla="*/ 44893 h 571538"/>
              <a:gd name="connsiteX7" fmla="*/ 416362 w 416362"/>
              <a:gd name="connsiteY7" fmla="*/ 243684 h 571538"/>
              <a:gd name="connsiteX8" fmla="*/ 237759 w 416362"/>
              <a:gd name="connsiteY8" fmla="*/ 243684 h 571538"/>
              <a:gd name="connsiteX9" fmla="*/ 66687 w 416362"/>
              <a:gd name="connsiteY9" fmla="*/ 243684 h 571538"/>
              <a:gd name="connsiteX10" fmla="*/ 66687 w 416362"/>
              <a:gd name="connsiteY10" fmla="*/ 44893 h 571538"/>
              <a:gd name="connsiteX11" fmla="*/ 161513 w 416362"/>
              <a:gd name="connsiteY11" fmla="*/ 505 h 57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362" h="571538">
                <a:moveTo>
                  <a:pt x="0" y="27677"/>
                </a:moveTo>
                <a:lnTo>
                  <a:pt x="41982" y="27677"/>
                </a:lnTo>
                <a:lnTo>
                  <a:pt x="41982" y="571538"/>
                </a:lnTo>
                <a:lnTo>
                  <a:pt x="0" y="571538"/>
                </a:lnTo>
                <a:close/>
                <a:moveTo>
                  <a:pt x="161513" y="505"/>
                </a:moveTo>
                <a:cubicBezTo>
                  <a:pt x="190670" y="-2454"/>
                  <a:pt x="220679" y="7015"/>
                  <a:pt x="242063" y="44893"/>
                </a:cubicBezTo>
                <a:cubicBezTo>
                  <a:pt x="299087" y="144826"/>
                  <a:pt x="416362" y="44893"/>
                  <a:pt x="416362" y="44893"/>
                </a:cubicBezTo>
                <a:lnTo>
                  <a:pt x="416362" y="243684"/>
                </a:lnTo>
                <a:cubicBezTo>
                  <a:pt x="416362" y="243684"/>
                  <a:pt x="303390" y="325349"/>
                  <a:pt x="237759" y="243684"/>
                </a:cubicBezTo>
                <a:cubicBezTo>
                  <a:pt x="172128" y="163093"/>
                  <a:pt x="66687" y="243684"/>
                  <a:pt x="66687" y="243684"/>
                </a:cubicBezTo>
                <a:lnTo>
                  <a:pt x="66687" y="44893"/>
                </a:lnTo>
                <a:cubicBezTo>
                  <a:pt x="66687" y="44893"/>
                  <a:pt x="112918" y="5437"/>
                  <a:pt x="161513" y="505"/>
                </a:cubicBezTo>
                <a:close/>
              </a:path>
            </a:pathLst>
          </a:custGeom>
          <a:solidFill>
            <a:srgbClr val="FFC000"/>
          </a:solidFill>
          <a:ln>
            <a:noFill/>
          </a:ln>
        </p:spPr>
        <p:txBody>
          <a:bodyPr vert="horz" wrap="square" lIns="91440" tIns="45720" rIns="91440" bIns="45720" numCol="1" anchor="t" anchorCtr="0" compatLnSpc="1"/>
          <a:lstStyle>
            <a:defPPr>
              <a:defRPr lang="en-US"/>
            </a:defPPr>
            <a:lvl1pPr marL="0" algn="l" defTabSz="608965" rtl="0" eaLnBrk="1" latinLnBrk="0" hangingPunct="1">
              <a:defRPr sz="2400" kern="1200">
                <a:solidFill>
                  <a:schemeClr val="tx1"/>
                </a:solidFill>
              </a:defRPr>
            </a:lvl1pPr>
            <a:lvl2pPr marL="609600" algn="l" defTabSz="608965" rtl="0" eaLnBrk="1" latinLnBrk="0" hangingPunct="1">
              <a:defRPr sz="2400" kern="1200">
                <a:solidFill>
                  <a:schemeClr val="tx1"/>
                </a:solidFill>
              </a:defRPr>
            </a:lvl2pPr>
            <a:lvl3pPr marL="1219200" algn="l" defTabSz="608965" rtl="0" eaLnBrk="1" latinLnBrk="0" hangingPunct="1">
              <a:defRPr sz="2400" kern="1200">
                <a:solidFill>
                  <a:schemeClr val="tx1"/>
                </a:solidFill>
              </a:defRPr>
            </a:lvl3pPr>
            <a:lvl4pPr marL="1828800" algn="l" defTabSz="608965" rtl="0" eaLnBrk="1" latinLnBrk="0" hangingPunct="1">
              <a:defRPr sz="2400" kern="1200">
                <a:solidFill>
                  <a:schemeClr val="tx1"/>
                </a:solidFill>
              </a:defRPr>
            </a:lvl4pPr>
            <a:lvl5pPr marL="2438400" algn="l" defTabSz="608965" rtl="0" eaLnBrk="1" latinLnBrk="0" hangingPunct="1">
              <a:defRPr sz="2400" kern="1200">
                <a:solidFill>
                  <a:schemeClr val="tx1"/>
                </a:solidFill>
              </a:defRPr>
            </a:lvl5pPr>
            <a:lvl6pPr marL="3048000" algn="l" defTabSz="608965" rtl="0" eaLnBrk="1" latinLnBrk="0" hangingPunct="1">
              <a:defRPr sz="2400" kern="1200">
                <a:solidFill>
                  <a:schemeClr val="tx1"/>
                </a:solidFill>
              </a:defRPr>
            </a:lvl6pPr>
            <a:lvl7pPr marL="3657600" algn="l" defTabSz="608965" rtl="0" eaLnBrk="1" latinLnBrk="0" hangingPunct="1">
              <a:defRPr sz="2400" kern="1200">
                <a:solidFill>
                  <a:schemeClr val="tx1"/>
                </a:solidFill>
              </a:defRPr>
            </a:lvl7pPr>
            <a:lvl8pPr marL="4267200" algn="l" defTabSz="608965" rtl="0" eaLnBrk="1" latinLnBrk="0" hangingPunct="1">
              <a:defRPr sz="2400" kern="1200">
                <a:solidFill>
                  <a:schemeClr val="tx1"/>
                </a:solidFill>
              </a:defRPr>
            </a:lvl8pPr>
            <a:lvl9pPr marL="4876800" algn="l" defTabSz="608965" rtl="0" eaLnBrk="1" latinLnBrk="0" hangingPunct="1">
              <a:defRPr sz="2400" kern="1200">
                <a:solidFill>
                  <a:schemeClr val="tx1"/>
                </a:solidFill>
              </a:defRPr>
            </a:lvl9pPr>
          </a:lstStyle>
          <a:p>
            <a:endParaRPr lang="zh-CN" altLang="en-US">
              <a:solidFill>
                <a:schemeClr val="tx1">
                  <a:lumMod val="95000"/>
                  <a:lumOff val="5000"/>
                </a:schemeClr>
              </a:solidFill>
              <a:latin typeface="庞门正道标题体" panose="02010600030101010101" pitchFamily="2" charset="-122"/>
              <a:ea typeface="庞门正道标题体" panose="02010600030101010101" pitchFamily="2" charset="-122"/>
              <a:sym typeface="庞门正道标题体" panose="02010600030101010101" pitchFamily="2" charset="-122"/>
            </a:endParaRPr>
          </a:p>
        </p:txBody>
      </p:sp>
      <p:sp>
        <p:nvSpPr>
          <p:cNvPr id="1048650" name="iŝľíďê"/>
          <p:cNvSpPr/>
          <p:nvPr/>
        </p:nvSpPr>
        <p:spPr bwMode="auto">
          <a:xfrm>
            <a:off x="10321043" y="4384210"/>
            <a:ext cx="235787" cy="323664"/>
          </a:xfrm>
          <a:custGeom>
            <a:avLst/>
            <a:gdLst>
              <a:gd name="connsiteX0" fmla="*/ 0 w 416362"/>
              <a:gd name="connsiteY0" fmla="*/ 27677 h 571538"/>
              <a:gd name="connsiteX1" fmla="*/ 41982 w 416362"/>
              <a:gd name="connsiteY1" fmla="*/ 27677 h 571538"/>
              <a:gd name="connsiteX2" fmla="*/ 41982 w 416362"/>
              <a:gd name="connsiteY2" fmla="*/ 571538 h 571538"/>
              <a:gd name="connsiteX3" fmla="*/ 0 w 416362"/>
              <a:gd name="connsiteY3" fmla="*/ 571538 h 571538"/>
              <a:gd name="connsiteX4" fmla="*/ 161513 w 416362"/>
              <a:gd name="connsiteY4" fmla="*/ 505 h 571538"/>
              <a:gd name="connsiteX5" fmla="*/ 242063 w 416362"/>
              <a:gd name="connsiteY5" fmla="*/ 44893 h 571538"/>
              <a:gd name="connsiteX6" fmla="*/ 416362 w 416362"/>
              <a:gd name="connsiteY6" fmla="*/ 44893 h 571538"/>
              <a:gd name="connsiteX7" fmla="*/ 416362 w 416362"/>
              <a:gd name="connsiteY7" fmla="*/ 243684 h 571538"/>
              <a:gd name="connsiteX8" fmla="*/ 237759 w 416362"/>
              <a:gd name="connsiteY8" fmla="*/ 243684 h 571538"/>
              <a:gd name="connsiteX9" fmla="*/ 66687 w 416362"/>
              <a:gd name="connsiteY9" fmla="*/ 243684 h 571538"/>
              <a:gd name="connsiteX10" fmla="*/ 66687 w 416362"/>
              <a:gd name="connsiteY10" fmla="*/ 44893 h 571538"/>
              <a:gd name="connsiteX11" fmla="*/ 161513 w 416362"/>
              <a:gd name="connsiteY11" fmla="*/ 505 h 57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362" h="571538">
                <a:moveTo>
                  <a:pt x="0" y="27677"/>
                </a:moveTo>
                <a:lnTo>
                  <a:pt x="41982" y="27677"/>
                </a:lnTo>
                <a:lnTo>
                  <a:pt x="41982" y="571538"/>
                </a:lnTo>
                <a:lnTo>
                  <a:pt x="0" y="571538"/>
                </a:lnTo>
                <a:close/>
                <a:moveTo>
                  <a:pt x="161513" y="505"/>
                </a:moveTo>
                <a:cubicBezTo>
                  <a:pt x="190670" y="-2454"/>
                  <a:pt x="220679" y="7015"/>
                  <a:pt x="242063" y="44893"/>
                </a:cubicBezTo>
                <a:cubicBezTo>
                  <a:pt x="299087" y="144826"/>
                  <a:pt x="416362" y="44893"/>
                  <a:pt x="416362" y="44893"/>
                </a:cubicBezTo>
                <a:lnTo>
                  <a:pt x="416362" y="243684"/>
                </a:lnTo>
                <a:cubicBezTo>
                  <a:pt x="416362" y="243684"/>
                  <a:pt x="303390" y="325349"/>
                  <a:pt x="237759" y="243684"/>
                </a:cubicBezTo>
                <a:cubicBezTo>
                  <a:pt x="172128" y="163093"/>
                  <a:pt x="66687" y="243684"/>
                  <a:pt x="66687" y="243684"/>
                </a:cubicBezTo>
                <a:lnTo>
                  <a:pt x="66687" y="44893"/>
                </a:lnTo>
                <a:cubicBezTo>
                  <a:pt x="66687" y="44893"/>
                  <a:pt x="112918" y="5437"/>
                  <a:pt x="161513" y="505"/>
                </a:cubicBezTo>
                <a:close/>
              </a:path>
            </a:pathLst>
          </a:custGeom>
          <a:solidFill>
            <a:srgbClr val="FFC000"/>
          </a:solidFill>
          <a:ln>
            <a:noFill/>
          </a:ln>
        </p:spPr>
        <p:txBody>
          <a:bodyPr vert="horz" wrap="square" lIns="91440" tIns="45720" rIns="91440" bIns="45720" numCol="1" anchor="t" anchorCtr="0" compatLnSpc="1"/>
          <a:lstStyle>
            <a:defPPr>
              <a:defRPr lang="en-US"/>
            </a:defPPr>
            <a:lvl1pPr marL="0" algn="l" defTabSz="608965" rtl="0" eaLnBrk="1" latinLnBrk="0" hangingPunct="1">
              <a:defRPr sz="2400" kern="1200">
                <a:solidFill>
                  <a:schemeClr val="tx1"/>
                </a:solidFill>
              </a:defRPr>
            </a:lvl1pPr>
            <a:lvl2pPr marL="609600" algn="l" defTabSz="608965" rtl="0" eaLnBrk="1" latinLnBrk="0" hangingPunct="1">
              <a:defRPr sz="2400" kern="1200">
                <a:solidFill>
                  <a:schemeClr val="tx1"/>
                </a:solidFill>
              </a:defRPr>
            </a:lvl2pPr>
            <a:lvl3pPr marL="1219200" algn="l" defTabSz="608965" rtl="0" eaLnBrk="1" latinLnBrk="0" hangingPunct="1">
              <a:defRPr sz="2400" kern="1200">
                <a:solidFill>
                  <a:schemeClr val="tx1"/>
                </a:solidFill>
              </a:defRPr>
            </a:lvl3pPr>
            <a:lvl4pPr marL="1828800" algn="l" defTabSz="608965" rtl="0" eaLnBrk="1" latinLnBrk="0" hangingPunct="1">
              <a:defRPr sz="2400" kern="1200">
                <a:solidFill>
                  <a:schemeClr val="tx1"/>
                </a:solidFill>
              </a:defRPr>
            </a:lvl4pPr>
            <a:lvl5pPr marL="2438400" algn="l" defTabSz="608965" rtl="0" eaLnBrk="1" latinLnBrk="0" hangingPunct="1">
              <a:defRPr sz="2400" kern="1200">
                <a:solidFill>
                  <a:schemeClr val="tx1"/>
                </a:solidFill>
              </a:defRPr>
            </a:lvl5pPr>
            <a:lvl6pPr marL="3048000" algn="l" defTabSz="608965" rtl="0" eaLnBrk="1" latinLnBrk="0" hangingPunct="1">
              <a:defRPr sz="2400" kern="1200">
                <a:solidFill>
                  <a:schemeClr val="tx1"/>
                </a:solidFill>
              </a:defRPr>
            </a:lvl6pPr>
            <a:lvl7pPr marL="3657600" algn="l" defTabSz="608965" rtl="0" eaLnBrk="1" latinLnBrk="0" hangingPunct="1">
              <a:defRPr sz="2400" kern="1200">
                <a:solidFill>
                  <a:schemeClr val="tx1"/>
                </a:solidFill>
              </a:defRPr>
            </a:lvl7pPr>
            <a:lvl8pPr marL="4267200" algn="l" defTabSz="608965" rtl="0" eaLnBrk="1" latinLnBrk="0" hangingPunct="1">
              <a:defRPr sz="2400" kern="1200">
                <a:solidFill>
                  <a:schemeClr val="tx1"/>
                </a:solidFill>
              </a:defRPr>
            </a:lvl8pPr>
            <a:lvl9pPr marL="4876800" algn="l" defTabSz="608965" rtl="0" eaLnBrk="1" latinLnBrk="0" hangingPunct="1">
              <a:defRPr sz="2400" kern="1200">
                <a:solidFill>
                  <a:schemeClr val="tx1"/>
                </a:solidFill>
              </a:defRPr>
            </a:lvl9pPr>
          </a:lstStyle>
          <a:p>
            <a:endParaRPr lang="zh-CN" altLang="en-US">
              <a:solidFill>
                <a:schemeClr val="tx1">
                  <a:lumMod val="95000"/>
                  <a:lumOff val="5000"/>
                </a:schemeClr>
              </a:solidFill>
              <a:latin typeface="庞门正道标题体" panose="02010600030101010101" pitchFamily="2" charset="-122"/>
              <a:ea typeface="庞门正道标题体" panose="02010600030101010101" pitchFamily="2" charset="-122"/>
              <a:sym typeface="庞门正道标题体" panose="02010600030101010101" pitchFamily="2" charset="-122"/>
            </a:endParaRPr>
          </a:p>
        </p:txBody>
      </p:sp>
      <p:pic>
        <p:nvPicPr>
          <p:cNvPr id="2097174" name="图片 103"/>
          <p:cNvPicPr>
            <a:picLocks noChangeAspect="1"/>
          </p:cNvPicPr>
          <p:nvPr/>
        </p:nvPicPr>
        <p:blipFill>
          <a:blip r:embed="rId3"/>
          <a:stretch>
            <a:fillRect/>
          </a:stretch>
        </p:blipFill>
        <p:spPr>
          <a:xfrm>
            <a:off x="10152541" y="2820533"/>
            <a:ext cx="1915767" cy="457318"/>
          </a:xfrm>
          <a:prstGeom prst="rect">
            <a:avLst/>
          </a:prstGeom>
        </p:spPr>
      </p:pic>
      <p:pic>
        <p:nvPicPr>
          <p:cNvPr id="2097175" name="图片 104"/>
          <p:cNvPicPr>
            <a:picLocks noChangeAspect="1"/>
          </p:cNvPicPr>
          <p:nvPr/>
        </p:nvPicPr>
        <p:blipFill>
          <a:blip r:embed="rId5"/>
          <a:stretch>
            <a:fillRect/>
          </a:stretch>
        </p:blipFill>
        <p:spPr>
          <a:xfrm>
            <a:off x="10292728" y="2102396"/>
            <a:ext cx="1470079" cy="412522"/>
          </a:xfrm>
          <a:prstGeom prst="rect">
            <a:avLst/>
          </a:prstGeom>
        </p:spPr>
      </p:pic>
      <p:pic>
        <p:nvPicPr>
          <p:cNvPr id="2097176" name="图片 105"/>
          <p:cNvPicPr>
            <a:picLocks noChangeAspect="1"/>
          </p:cNvPicPr>
          <p:nvPr/>
        </p:nvPicPr>
        <p:blipFill>
          <a:blip r:embed="rId6"/>
          <a:stretch>
            <a:fillRect/>
          </a:stretch>
        </p:blipFill>
        <p:spPr>
          <a:xfrm rot="18900000">
            <a:off x="10829751" y="2517930"/>
            <a:ext cx="396033" cy="396033"/>
          </a:xfrm>
          <a:prstGeom prst="rect">
            <a:avLst/>
          </a:prstGeom>
        </p:spPr>
      </p:pic>
      <p:sp>
        <p:nvSpPr>
          <p:cNvPr id="1048651" name="矩形 106"/>
          <p:cNvSpPr/>
          <p:nvPr/>
        </p:nvSpPr>
        <p:spPr>
          <a:xfrm>
            <a:off x="10639990" y="3720995"/>
            <a:ext cx="1302836" cy="307777"/>
          </a:xfrm>
          <a:prstGeom prst="rect">
            <a:avLst/>
          </a:prstGeom>
        </p:spPr>
        <p:txBody>
          <a:bodyPr wrap="square">
            <a:spAutoFit/>
          </a:bodyPr>
          <a:lstStyle/>
          <a:p>
            <a:r>
              <a:rPr lang="en-US" altLang="zh-CN" sz="1400" b="1" dirty="0">
                <a:solidFill>
                  <a:schemeClr val="tx1">
                    <a:lumMod val="95000"/>
                    <a:lumOff val="5000"/>
                  </a:schemeClr>
                </a:solidFill>
                <a:latin typeface="微软雅黑" panose="020B0503020204020204" charset="-122"/>
                <a:ea typeface="微软雅黑" panose="020B0503020204020204" charset="-122"/>
                <a:sym typeface="Helvetica Light"/>
              </a:rPr>
              <a:t>20</a:t>
            </a:r>
            <a:r>
              <a:rPr lang="zh-CN" altLang="en-US" sz="1400" b="1" dirty="0">
                <a:solidFill>
                  <a:schemeClr val="tx1">
                    <a:lumMod val="95000"/>
                    <a:lumOff val="5000"/>
                  </a:schemeClr>
                </a:solidFill>
                <a:latin typeface="微软雅黑" panose="020B0503020204020204" charset="-122"/>
                <a:ea typeface="微软雅黑" panose="020B0503020204020204" charset="-122"/>
                <a:sym typeface="Helvetica Light"/>
              </a:rPr>
              <a:t>年发展历程</a:t>
            </a:r>
            <a:endParaRPr lang="en-US" altLang="zh-CN" sz="1400" b="1" dirty="0">
              <a:solidFill>
                <a:schemeClr val="tx1">
                  <a:lumMod val="95000"/>
                  <a:lumOff val="5000"/>
                </a:schemeClr>
              </a:solidFill>
              <a:latin typeface="微软雅黑" panose="020B0503020204020204" charset="-122"/>
              <a:ea typeface="微软雅黑" panose="020B0503020204020204" charset="-122"/>
              <a:sym typeface="Helvetica Light"/>
            </a:endParaRPr>
          </a:p>
        </p:txBody>
      </p:sp>
      <p:sp>
        <p:nvSpPr>
          <p:cNvPr id="1048652" name="矩形 107"/>
          <p:cNvSpPr/>
          <p:nvPr/>
        </p:nvSpPr>
        <p:spPr>
          <a:xfrm>
            <a:off x="10639990" y="4303609"/>
            <a:ext cx="1437594" cy="738664"/>
          </a:xfrm>
          <a:prstGeom prst="rect">
            <a:avLst/>
          </a:prstGeom>
        </p:spPr>
        <p:txBody>
          <a:bodyPr wrap="square">
            <a:spAutoFit/>
          </a:bodyPr>
          <a:lstStyle/>
          <a:p>
            <a:r>
              <a:rPr lang="zh-CN" altLang="en-US" sz="1400" b="1" dirty="0">
                <a:solidFill>
                  <a:schemeClr val="tx1">
                    <a:lumMod val="95000"/>
                    <a:lumOff val="5000"/>
                  </a:schemeClr>
                </a:solidFill>
                <a:latin typeface="微软雅黑" panose="020B0503020204020204" charset="-122"/>
                <a:ea typeface="微软雅黑" panose="020B0503020204020204" charset="-122"/>
                <a:sym typeface="Helvetica Light"/>
              </a:rPr>
              <a:t>中国最重要的邮箱技术和功能的贡献者</a:t>
            </a:r>
            <a:endParaRPr lang="en-US" altLang="zh-CN" sz="1400" b="1" dirty="0">
              <a:solidFill>
                <a:schemeClr val="tx1">
                  <a:lumMod val="95000"/>
                  <a:lumOff val="5000"/>
                </a:schemeClr>
              </a:solidFill>
              <a:latin typeface="微软雅黑" panose="020B0503020204020204" charset="-122"/>
              <a:ea typeface="微软雅黑" panose="020B0503020204020204" charset="-122"/>
              <a:sym typeface="Helvetica Light"/>
            </a:endParaRPr>
          </a:p>
        </p:txBody>
      </p:sp>
      <p:sp>
        <p:nvSpPr>
          <p:cNvPr id="1048653" name="下箭头 108"/>
          <p:cNvSpPr/>
          <p:nvPr/>
        </p:nvSpPr>
        <p:spPr>
          <a:xfrm>
            <a:off x="10955759" y="3302417"/>
            <a:ext cx="144016" cy="333189"/>
          </a:xfrm>
          <a:prstGeom prst="downArrow">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45758" name="直线连接符 15"/>
          <p:cNvCxnSpPr/>
          <p:nvPr/>
        </p:nvCxnSpPr>
        <p:spPr>
          <a:xfrm>
            <a:off x="-264691" y="-3101066"/>
            <a:ext cx="2546657" cy="0"/>
          </a:xfrm>
          <a:prstGeom prst="line">
            <a:avLst/>
          </a:prstGeom>
          <a:ln>
            <a:solidFill>
              <a:srgbClr val="E3E4E6"/>
            </a:solidFill>
          </a:ln>
        </p:spPr>
        <p:style>
          <a:lnRef idx="1">
            <a:schemeClr val="accent1"/>
          </a:lnRef>
          <a:fillRef idx="0">
            <a:schemeClr val="accent1"/>
          </a:fillRef>
          <a:effectRef idx="0">
            <a:schemeClr val="accent1"/>
          </a:effectRef>
          <a:fontRef idx="minor">
            <a:schemeClr val="tx1"/>
          </a:fontRef>
        </p:style>
      </p:cxnSp>
      <p:pic>
        <p:nvPicPr>
          <p:cNvPr id="2097177" name="图像" descr="图像"/>
          <p:cNvPicPr>
            <a:picLocks noChangeAspect="1"/>
          </p:cNvPicPr>
          <p:nvPr/>
        </p:nvPicPr>
        <p:blipFill>
          <a:blip r:embed="rId3"/>
          <a:stretch>
            <a:fillRect/>
          </a:stretch>
        </p:blipFill>
        <p:spPr>
          <a:xfrm>
            <a:off x="407368" y="418332"/>
            <a:ext cx="45719" cy="434331"/>
          </a:xfrm>
          <a:prstGeom prst="rect">
            <a:avLst/>
          </a:prstGeom>
          <a:ln w="12700" cap="flat">
            <a:noFill/>
            <a:miter lim="400000"/>
            <a:headEnd/>
            <a:tailEnd/>
          </a:ln>
          <a:effectLst/>
        </p:spPr>
      </p:pic>
      <p:sp>
        <p:nvSpPr>
          <p:cNvPr id="1048654" name="矩形 5"/>
          <p:cNvSpPr/>
          <p:nvPr/>
        </p:nvSpPr>
        <p:spPr>
          <a:xfrm>
            <a:off x="551384" y="404664"/>
            <a:ext cx="3262432"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腾讯企业邮箱核心优势</a:t>
            </a:r>
          </a:p>
        </p:txBody>
      </p:sp>
      <p:grpSp>
        <p:nvGrpSpPr>
          <p:cNvPr id="79" name="组合 8"/>
          <p:cNvGrpSpPr/>
          <p:nvPr/>
        </p:nvGrpSpPr>
        <p:grpSpPr>
          <a:xfrm>
            <a:off x="9009312" y="418332"/>
            <a:ext cx="3182688" cy="429683"/>
            <a:chOff x="9009312" y="188640"/>
            <a:chExt cx="3182688" cy="429683"/>
          </a:xfrm>
        </p:grpSpPr>
        <p:cxnSp>
          <p:nvCxnSpPr>
            <p:cNvPr id="3145759"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178" name="图片 10"/>
            <p:cNvPicPr>
              <a:picLocks noChangeAspect="1"/>
            </p:cNvPicPr>
            <p:nvPr/>
          </p:nvPicPr>
          <p:blipFill>
            <a:blip r:embed="rId4"/>
            <a:stretch>
              <a:fillRect/>
            </a:stretch>
          </p:blipFill>
          <p:spPr>
            <a:xfrm>
              <a:off x="10392000" y="188640"/>
              <a:ext cx="1800000" cy="429683"/>
            </a:xfrm>
            <a:prstGeom prst="rect">
              <a:avLst/>
            </a:prstGeom>
          </p:spPr>
        </p:pic>
        <p:pic>
          <p:nvPicPr>
            <p:cNvPr id="2097179" name="pasted-image.pdf"/>
            <p:cNvPicPr>
              <a:picLocks noChangeAspect="1"/>
            </p:cNvPicPr>
            <p:nvPr/>
          </p:nvPicPr>
          <p:blipFill>
            <a:blip r:embed="rId5" cstate="print"/>
            <a:srcRect/>
            <a:stretch>
              <a:fillRect/>
            </a:stretch>
          </p:blipFill>
          <p:spPr bwMode="auto">
            <a:xfrm>
              <a:off x="9009312" y="300161"/>
              <a:ext cx="1193119" cy="248876"/>
            </a:xfrm>
            <a:prstGeom prst="rect">
              <a:avLst/>
            </a:prstGeom>
            <a:noFill/>
            <a:ln>
              <a:noFill/>
            </a:ln>
          </p:spPr>
        </p:pic>
      </p:grpSp>
      <p:cxnSp>
        <p:nvCxnSpPr>
          <p:cNvPr id="3145760" name="直线连接符 18"/>
          <p:cNvCxnSpPr/>
          <p:nvPr/>
        </p:nvCxnSpPr>
        <p:spPr>
          <a:xfrm>
            <a:off x="-264692" y="-2127860"/>
            <a:ext cx="2546657" cy="0"/>
          </a:xfrm>
          <a:prstGeom prst="line">
            <a:avLst/>
          </a:prstGeom>
          <a:ln>
            <a:solidFill>
              <a:srgbClr val="E3E4E6"/>
            </a:solidFill>
          </a:ln>
        </p:spPr>
        <p:style>
          <a:lnRef idx="1">
            <a:schemeClr val="accent1"/>
          </a:lnRef>
          <a:fillRef idx="0">
            <a:schemeClr val="accent1"/>
          </a:fillRef>
          <a:effectRef idx="0">
            <a:schemeClr val="accent1"/>
          </a:effectRef>
          <a:fontRef idx="minor">
            <a:schemeClr val="tx1"/>
          </a:fontRef>
        </p:style>
      </p:cxnSp>
      <p:cxnSp>
        <p:nvCxnSpPr>
          <p:cNvPr id="3145761" name="直线连接符 21"/>
          <p:cNvCxnSpPr/>
          <p:nvPr/>
        </p:nvCxnSpPr>
        <p:spPr>
          <a:xfrm>
            <a:off x="-264693" y="-1154654"/>
            <a:ext cx="2546657" cy="0"/>
          </a:xfrm>
          <a:prstGeom prst="line">
            <a:avLst/>
          </a:prstGeom>
          <a:ln>
            <a:solidFill>
              <a:srgbClr val="E3E4E6"/>
            </a:solidFill>
          </a:ln>
        </p:spPr>
        <p:style>
          <a:lnRef idx="1">
            <a:schemeClr val="accent1"/>
          </a:lnRef>
          <a:fillRef idx="0">
            <a:schemeClr val="accent1"/>
          </a:fillRef>
          <a:effectRef idx="0">
            <a:schemeClr val="accent1"/>
          </a:effectRef>
          <a:fontRef idx="minor">
            <a:schemeClr val="tx1"/>
          </a:fontRef>
        </p:style>
      </p:cxnSp>
      <p:sp>
        <p:nvSpPr>
          <p:cNvPr id="1048655" name="对角圆角矩形 1"/>
          <p:cNvSpPr/>
          <p:nvPr/>
        </p:nvSpPr>
        <p:spPr>
          <a:xfrm>
            <a:off x="336000" y="1700808"/>
            <a:ext cx="5760000" cy="2088232"/>
          </a:xfrm>
          <a:prstGeom prst="round2DiagRect">
            <a:avLst/>
          </a:prstGeom>
          <a:ln>
            <a:solidFill>
              <a:srgbClr val="248DF5"/>
            </a:solidFill>
          </a:ln>
          <a:effectLst>
            <a:outerShdw blurRad="199515" dist="38100" dir="13500000" algn="br" rotWithShape="0">
              <a:schemeClr val="accent1">
                <a:lumMod val="40000"/>
                <a:lumOff val="60000"/>
                <a:alpha val="40000"/>
              </a:scheme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048656" name="对角圆角矩形 24"/>
          <p:cNvSpPr/>
          <p:nvPr/>
        </p:nvSpPr>
        <p:spPr>
          <a:xfrm>
            <a:off x="336000" y="4078248"/>
            <a:ext cx="5760000" cy="2088232"/>
          </a:xfrm>
          <a:prstGeom prst="round2DiagRect">
            <a:avLst/>
          </a:prstGeom>
          <a:solidFill>
            <a:srgbClr val="248DF5"/>
          </a:solidFill>
          <a:ln>
            <a:noFill/>
          </a:ln>
          <a:effectLst>
            <a:outerShdw blurRad="416870" dist="38100" dir="13500000" algn="br"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48657" name="对角圆角矩形 26"/>
          <p:cNvSpPr/>
          <p:nvPr/>
        </p:nvSpPr>
        <p:spPr>
          <a:xfrm>
            <a:off x="6239649" y="4064580"/>
            <a:ext cx="5760000" cy="2088232"/>
          </a:xfrm>
          <a:prstGeom prst="round2DiagRect">
            <a:avLst/>
          </a:prstGeom>
          <a:ln>
            <a:solidFill>
              <a:srgbClr val="248DF5"/>
            </a:solidFill>
          </a:ln>
          <a:effectLst>
            <a:outerShdw blurRad="200816" dist="38100" dir="2700000" algn="tl" rotWithShape="0">
              <a:schemeClr val="accent1">
                <a:lumMod val="60000"/>
                <a:lumOff val="40000"/>
                <a:alpha val="40000"/>
              </a:scheme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048658" name="对角圆角矩形 29"/>
          <p:cNvSpPr/>
          <p:nvPr/>
        </p:nvSpPr>
        <p:spPr>
          <a:xfrm>
            <a:off x="6239649" y="1637264"/>
            <a:ext cx="5760000" cy="2088232"/>
          </a:xfrm>
          <a:prstGeom prst="round2DiagRect">
            <a:avLst/>
          </a:prstGeom>
          <a:solidFill>
            <a:srgbClr val="248DF5"/>
          </a:solidFill>
          <a:ln>
            <a:noFill/>
          </a:ln>
          <a:effectLst>
            <a:outerShdw blurRad="416870" dist="38100" dir="13500000" algn="br"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48659" name="矩形 6"/>
          <p:cNvSpPr/>
          <p:nvPr/>
        </p:nvSpPr>
        <p:spPr>
          <a:xfrm>
            <a:off x="695400" y="1963977"/>
            <a:ext cx="2339102" cy="461665"/>
          </a:xfrm>
          <a:prstGeom prst="rect">
            <a:avLst/>
          </a:prstGeom>
        </p:spPr>
        <p:txBody>
          <a:bodyPr wrap="none">
            <a:spAutoFit/>
          </a:bodyPr>
          <a:lstStyle/>
          <a:p>
            <a:r>
              <a:rPr lang="zh-CN" altLang="en-US" sz="2400" b="1" dirty="0">
                <a:solidFill>
                  <a:srgbClr val="248DF5"/>
                </a:solidFill>
                <a:latin typeface="微软雅黑" panose="020B0503020204020204" charset="-122"/>
                <a:ea typeface="微软雅黑" panose="020B0503020204020204" charset="-122"/>
                <a:cs typeface="+mn-ea"/>
                <a:sym typeface="+mn-lt"/>
              </a:rPr>
              <a:t>顶级的安全保障</a:t>
            </a:r>
            <a:endParaRPr lang="zh-CN" altLang="en-US" sz="2400" dirty="0">
              <a:solidFill>
                <a:srgbClr val="248DF5"/>
              </a:solidFill>
            </a:endParaRPr>
          </a:p>
        </p:txBody>
      </p:sp>
      <p:grpSp>
        <p:nvGrpSpPr>
          <p:cNvPr id="80" name="组合 7"/>
          <p:cNvGrpSpPr/>
          <p:nvPr/>
        </p:nvGrpSpPr>
        <p:grpSpPr>
          <a:xfrm>
            <a:off x="5087888" y="1978214"/>
            <a:ext cx="705843" cy="705843"/>
            <a:chOff x="-617612" y="-3806909"/>
            <a:chExt cx="705843" cy="705843"/>
          </a:xfrm>
        </p:grpSpPr>
        <p:sp>
          <p:nvSpPr>
            <p:cNvPr id="1048660" name="椭圆 16"/>
            <p:cNvSpPr/>
            <p:nvPr/>
          </p:nvSpPr>
          <p:spPr>
            <a:xfrm>
              <a:off x="-617612" y="-3806909"/>
              <a:ext cx="705843" cy="705843"/>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097180" name="图片 2"/>
            <p:cNvPicPr>
              <a:picLocks noChangeAspect="1"/>
            </p:cNvPicPr>
            <p:nvPr/>
          </p:nvPicPr>
          <p:blipFill>
            <a:blip r:embed="rId6"/>
            <a:stretch>
              <a:fillRect/>
            </a:stretch>
          </p:blipFill>
          <p:spPr>
            <a:xfrm>
              <a:off x="-529382" y="-3699792"/>
              <a:ext cx="529382" cy="529382"/>
            </a:xfrm>
            <a:prstGeom prst="rect">
              <a:avLst/>
            </a:prstGeom>
          </p:spPr>
        </p:pic>
      </p:grpSp>
      <p:grpSp>
        <p:nvGrpSpPr>
          <p:cNvPr id="81" name="组合 12"/>
          <p:cNvGrpSpPr/>
          <p:nvPr/>
        </p:nvGrpSpPr>
        <p:grpSpPr>
          <a:xfrm>
            <a:off x="10992544" y="1891969"/>
            <a:ext cx="705843" cy="705843"/>
            <a:chOff x="-617612" y="-2833703"/>
            <a:chExt cx="705843" cy="705843"/>
          </a:xfrm>
        </p:grpSpPr>
        <p:sp>
          <p:nvSpPr>
            <p:cNvPr id="1048661" name="椭圆 19"/>
            <p:cNvSpPr/>
            <p:nvPr/>
          </p:nvSpPr>
          <p:spPr>
            <a:xfrm>
              <a:off x="-617612" y="-2833703"/>
              <a:ext cx="705843" cy="70584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097181" name="图片 28"/>
            <p:cNvPicPr>
              <a:picLocks noChangeAspect="1"/>
            </p:cNvPicPr>
            <p:nvPr/>
          </p:nvPicPr>
          <p:blipFill>
            <a:blip r:embed="rId7"/>
            <a:stretch>
              <a:fillRect/>
            </a:stretch>
          </p:blipFill>
          <p:spPr>
            <a:xfrm>
              <a:off x="-493716" y="-2707460"/>
              <a:ext cx="518704" cy="518704"/>
            </a:xfrm>
            <a:prstGeom prst="rect">
              <a:avLst/>
            </a:prstGeom>
          </p:spPr>
        </p:pic>
      </p:grpSp>
      <p:grpSp>
        <p:nvGrpSpPr>
          <p:cNvPr id="82" name="组合 14"/>
          <p:cNvGrpSpPr/>
          <p:nvPr/>
        </p:nvGrpSpPr>
        <p:grpSpPr>
          <a:xfrm>
            <a:off x="5087888" y="4354478"/>
            <a:ext cx="705843" cy="705843"/>
            <a:chOff x="-617612" y="-1860497"/>
            <a:chExt cx="705843" cy="705843"/>
          </a:xfrm>
        </p:grpSpPr>
        <p:sp>
          <p:nvSpPr>
            <p:cNvPr id="1048662" name="椭圆 22"/>
            <p:cNvSpPr/>
            <p:nvPr/>
          </p:nvSpPr>
          <p:spPr>
            <a:xfrm>
              <a:off x="-617612" y="-1860497"/>
              <a:ext cx="705843" cy="70584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097182" name="图片 40"/>
            <p:cNvPicPr>
              <a:picLocks noChangeAspect="1"/>
            </p:cNvPicPr>
            <p:nvPr/>
          </p:nvPicPr>
          <p:blipFill>
            <a:blip r:embed="rId8"/>
            <a:stretch>
              <a:fillRect/>
            </a:stretch>
          </p:blipFill>
          <p:spPr>
            <a:xfrm>
              <a:off x="-465957" y="-1681597"/>
              <a:ext cx="402533" cy="402533"/>
            </a:xfrm>
            <a:prstGeom prst="rect">
              <a:avLst/>
            </a:prstGeom>
          </p:spPr>
        </p:pic>
      </p:grpSp>
      <p:grpSp>
        <p:nvGrpSpPr>
          <p:cNvPr id="83" name="组合 31"/>
          <p:cNvGrpSpPr/>
          <p:nvPr/>
        </p:nvGrpSpPr>
        <p:grpSpPr>
          <a:xfrm>
            <a:off x="10992544" y="4354478"/>
            <a:ext cx="705843" cy="705843"/>
            <a:chOff x="-617612" y="-887291"/>
            <a:chExt cx="705843" cy="705843"/>
          </a:xfrm>
        </p:grpSpPr>
        <p:sp>
          <p:nvSpPr>
            <p:cNvPr id="1048663" name="椭圆 27"/>
            <p:cNvSpPr/>
            <p:nvPr/>
          </p:nvSpPr>
          <p:spPr>
            <a:xfrm>
              <a:off x="-617612" y="-887291"/>
              <a:ext cx="705843" cy="70584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097183" name="图片 3"/>
            <p:cNvPicPr>
              <a:picLocks noChangeAspect="1"/>
            </p:cNvPicPr>
            <p:nvPr/>
          </p:nvPicPr>
          <p:blipFill>
            <a:blip r:embed="rId9"/>
            <a:stretch>
              <a:fillRect/>
            </a:stretch>
          </p:blipFill>
          <p:spPr>
            <a:xfrm>
              <a:off x="-478382" y="-759956"/>
              <a:ext cx="503370" cy="503370"/>
            </a:xfrm>
            <a:prstGeom prst="rect">
              <a:avLst/>
            </a:prstGeom>
          </p:spPr>
        </p:pic>
      </p:grpSp>
      <p:sp>
        <p:nvSpPr>
          <p:cNvPr id="1048664" name="矩形 32"/>
          <p:cNvSpPr/>
          <p:nvPr/>
        </p:nvSpPr>
        <p:spPr>
          <a:xfrm>
            <a:off x="6600056" y="1961803"/>
            <a:ext cx="2339102" cy="461665"/>
          </a:xfrm>
          <a:prstGeom prst="rect">
            <a:avLst/>
          </a:prstGeom>
        </p:spPr>
        <p:txBody>
          <a:bodyPr wrap="none">
            <a:spAutoFit/>
          </a:bodyPr>
          <a:lstStyle/>
          <a:p>
            <a:r>
              <a:rPr lang="zh-CN" altLang="en-US" sz="2400" b="1" dirty="0">
                <a:solidFill>
                  <a:schemeClr val="bg1"/>
                </a:solidFill>
                <a:latin typeface="微软雅黑" panose="020B0503020204020204" charset="-122"/>
                <a:ea typeface="微软雅黑" panose="020B0503020204020204" charset="-122"/>
                <a:cs typeface="+mn-ea"/>
                <a:sym typeface="+mn-lt"/>
              </a:rPr>
              <a:t>完善的企业管理</a:t>
            </a:r>
            <a:endParaRPr lang="zh-CN" altLang="en-US" sz="2400" dirty="0">
              <a:solidFill>
                <a:schemeClr val="bg1"/>
              </a:solidFill>
            </a:endParaRPr>
          </a:p>
        </p:txBody>
      </p:sp>
      <p:sp>
        <p:nvSpPr>
          <p:cNvPr id="1048665" name="矩形 33"/>
          <p:cNvSpPr/>
          <p:nvPr/>
        </p:nvSpPr>
        <p:spPr>
          <a:xfrm>
            <a:off x="695400" y="4445583"/>
            <a:ext cx="2339102" cy="461665"/>
          </a:xfrm>
          <a:prstGeom prst="rect">
            <a:avLst/>
          </a:prstGeom>
        </p:spPr>
        <p:txBody>
          <a:bodyPr wrap="none">
            <a:spAutoFit/>
          </a:bodyPr>
          <a:lstStyle/>
          <a:p>
            <a:r>
              <a:rPr lang="zh-CN" altLang="en-US" sz="2400" b="1" dirty="0">
                <a:solidFill>
                  <a:schemeClr val="bg1"/>
                </a:solidFill>
                <a:latin typeface="微软雅黑" panose="020B0503020204020204" charset="-122"/>
                <a:ea typeface="微软雅黑" panose="020B0503020204020204" charset="-122"/>
                <a:cs typeface="+mn-ea"/>
                <a:sym typeface="+mn-lt"/>
              </a:rPr>
              <a:t>强大的用户功能</a:t>
            </a:r>
            <a:endParaRPr lang="zh-CN" altLang="en-US" sz="2400" dirty="0">
              <a:solidFill>
                <a:schemeClr val="bg1"/>
              </a:solidFill>
            </a:endParaRPr>
          </a:p>
        </p:txBody>
      </p:sp>
      <p:sp>
        <p:nvSpPr>
          <p:cNvPr id="1048666" name="矩形 34"/>
          <p:cNvSpPr/>
          <p:nvPr/>
        </p:nvSpPr>
        <p:spPr>
          <a:xfrm>
            <a:off x="6618112" y="4403129"/>
            <a:ext cx="2339102" cy="461665"/>
          </a:xfrm>
          <a:prstGeom prst="rect">
            <a:avLst/>
          </a:prstGeom>
        </p:spPr>
        <p:txBody>
          <a:bodyPr wrap="none">
            <a:spAutoFit/>
          </a:bodyPr>
          <a:lstStyle/>
          <a:p>
            <a:r>
              <a:rPr lang="zh-CN" altLang="en-US" sz="2400" b="1" dirty="0">
                <a:solidFill>
                  <a:srgbClr val="248DF5"/>
                </a:solidFill>
                <a:latin typeface="微软雅黑" panose="020B0503020204020204" charset="-122"/>
                <a:ea typeface="微软雅黑" panose="020B0503020204020204" charset="-122"/>
                <a:cs typeface="+mn-ea"/>
                <a:sym typeface="+mn-lt"/>
              </a:rPr>
              <a:t>畅通的网络体验</a:t>
            </a:r>
            <a:endParaRPr lang="zh-CN" altLang="en-US" sz="2400" dirty="0">
              <a:solidFill>
                <a:srgbClr val="248DF5"/>
              </a:solidFill>
            </a:endParaRPr>
          </a:p>
        </p:txBody>
      </p:sp>
      <p:sp>
        <p:nvSpPr>
          <p:cNvPr id="1048667" name="矩形 13"/>
          <p:cNvSpPr/>
          <p:nvPr/>
        </p:nvSpPr>
        <p:spPr>
          <a:xfrm>
            <a:off x="645798" y="2823539"/>
            <a:ext cx="4532400" cy="587469"/>
          </a:xfrm>
          <a:prstGeom prst="rect">
            <a:avLst/>
          </a:prstGeom>
        </p:spPr>
        <p:txBody>
          <a:bodyPr wrap="square">
            <a:spAutoFit/>
          </a:bodyPr>
          <a:lstStyle/>
          <a:p>
            <a:pPr defTabSz="866140">
              <a:lnSpc>
                <a:spcPct val="120000"/>
              </a:lnSpc>
            </a:pPr>
            <a:r>
              <a:rPr lang="zh-CN" altLang="en-US" sz="1400" dirty="0">
                <a:solidFill>
                  <a:srgbClr val="6B717A"/>
                </a:solidFill>
                <a:latin typeface="微软雅黑" panose="020B0503020204020204" charset="-122"/>
                <a:ea typeface="微软雅黑" panose="020B0503020204020204" charset="-122"/>
                <a:cs typeface="+mn-ea"/>
                <a:sym typeface="+mn-lt"/>
              </a:rPr>
              <a:t>自研反垃圾</a:t>
            </a:r>
            <a:r>
              <a:rPr lang="en-US" altLang="zh-CN" sz="1400" dirty="0">
                <a:solidFill>
                  <a:srgbClr val="6B717A"/>
                </a:solidFill>
                <a:latin typeface="微软雅黑" panose="020B0503020204020204" charset="-122"/>
                <a:ea typeface="微软雅黑" panose="020B0503020204020204" charset="-122"/>
                <a:cs typeface="+mn-ea"/>
                <a:sym typeface="+mn-lt"/>
              </a:rPr>
              <a:t>/</a:t>
            </a:r>
            <a:r>
              <a:rPr lang="zh-CN" altLang="en-US" sz="1400" dirty="0">
                <a:solidFill>
                  <a:srgbClr val="6B717A"/>
                </a:solidFill>
                <a:latin typeface="微软雅黑" panose="020B0503020204020204" charset="-122"/>
                <a:ea typeface="微软雅黑" panose="020B0503020204020204" charset="-122"/>
                <a:cs typeface="+mn-ea"/>
                <a:sym typeface="+mn-lt"/>
              </a:rPr>
              <a:t>防病毒技术，最大的特征和样本库支撑（来源于腾讯安全管家、</a:t>
            </a:r>
            <a:r>
              <a:rPr lang="en-US" altLang="zh-CN" sz="1400" dirty="0">
                <a:solidFill>
                  <a:srgbClr val="6B717A"/>
                </a:solidFill>
                <a:latin typeface="微软雅黑" panose="020B0503020204020204" charset="-122"/>
                <a:ea typeface="微软雅黑" panose="020B0503020204020204" charset="-122"/>
                <a:cs typeface="+mn-ea"/>
                <a:sym typeface="+mn-lt"/>
              </a:rPr>
              <a:t>QQ</a:t>
            </a:r>
            <a:r>
              <a:rPr lang="zh-CN" altLang="en-US" sz="1400" dirty="0">
                <a:solidFill>
                  <a:srgbClr val="6B717A"/>
                </a:solidFill>
                <a:latin typeface="微软雅黑" panose="020B0503020204020204" charset="-122"/>
                <a:ea typeface="微软雅黑" panose="020B0503020204020204" charset="-122"/>
                <a:cs typeface="+mn-ea"/>
                <a:sym typeface="+mn-lt"/>
              </a:rPr>
              <a:t>邮箱和企业邮箱）</a:t>
            </a:r>
            <a:endParaRPr lang="zh-CN" altLang="en-US" sz="1400" dirty="0">
              <a:solidFill>
                <a:srgbClr val="0088FA"/>
              </a:solidFill>
              <a:latin typeface="微软雅黑" panose="020B0503020204020204" charset="-122"/>
              <a:ea typeface="微软雅黑" panose="020B0503020204020204" charset="-122"/>
              <a:cs typeface="+mn-ea"/>
              <a:sym typeface="+mn-lt"/>
            </a:endParaRPr>
          </a:p>
        </p:txBody>
      </p:sp>
      <p:sp>
        <p:nvSpPr>
          <p:cNvPr id="1048668" name="矩形 20"/>
          <p:cNvSpPr/>
          <p:nvPr/>
        </p:nvSpPr>
        <p:spPr>
          <a:xfrm>
            <a:off x="6600056" y="2815419"/>
            <a:ext cx="4532400" cy="587469"/>
          </a:xfrm>
          <a:prstGeom prst="rect">
            <a:avLst/>
          </a:prstGeom>
        </p:spPr>
        <p:txBody>
          <a:bodyPr wrap="square">
            <a:spAutoFit/>
          </a:bodyPr>
          <a:lstStyle/>
          <a:p>
            <a:pPr defTabSz="866140">
              <a:lnSpc>
                <a:spcPct val="120000"/>
              </a:lnSpc>
            </a:pPr>
            <a:r>
              <a:rPr lang="zh-CN" altLang="en-US" sz="1400" dirty="0">
                <a:solidFill>
                  <a:schemeClr val="bg1"/>
                </a:solidFill>
                <a:latin typeface="微软雅黑" panose="020B0503020204020204" charset="-122"/>
                <a:ea typeface="微软雅黑" panose="020B0503020204020204" charset="-122"/>
                <a:cs typeface="+mn-ea"/>
                <a:sym typeface="+mn-lt"/>
              </a:rPr>
              <a:t>提供邮件审核、邮件归档、邮件备份、</a:t>
            </a:r>
            <a:r>
              <a:rPr lang="en-US" altLang="zh-CN" sz="1400" dirty="0">
                <a:solidFill>
                  <a:schemeClr val="bg1"/>
                </a:solidFill>
                <a:latin typeface="微软雅黑" panose="020B0503020204020204" charset="-122"/>
                <a:ea typeface="微软雅黑" panose="020B0503020204020204" charset="-122"/>
                <a:cs typeface="+mn-ea"/>
                <a:sym typeface="+mn-lt"/>
              </a:rPr>
              <a:t>IP</a:t>
            </a:r>
            <a:r>
              <a:rPr lang="zh-CN" altLang="en-US" sz="1400" dirty="0">
                <a:solidFill>
                  <a:schemeClr val="bg1"/>
                </a:solidFill>
                <a:latin typeface="微软雅黑" panose="020B0503020204020204" charset="-122"/>
                <a:ea typeface="微软雅黑" panose="020B0503020204020204" charset="-122"/>
                <a:cs typeface="+mn-ea"/>
                <a:sym typeface="+mn-lt"/>
              </a:rPr>
              <a:t>登录限制等完善的企业管理能力</a:t>
            </a:r>
          </a:p>
        </p:txBody>
      </p:sp>
      <p:sp>
        <p:nvSpPr>
          <p:cNvPr id="1048669" name="矩形 25"/>
          <p:cNvSpPr/>
          <p:nvPr/>
        </p:nvSpPr>
        <p:spPr>
          <a:xfrm>
            <a:off x="645798" y="5201892"/>
            <a:ext cx="4532400" cy="328936"/>
          </a:xfrm>
          <a:prstGeom prst="rect">
            <a:avLst/>
          </a:prstGeom>
        </p:spPr>
        <p:txBody>
          <a:bodyPr wrap="square">
            <a:spAutoFit/>
          </a:bodyPr>
          <a:lstStyle/>
          <a:p>
            <a:pPr defTabSz="866140">
              <a:lnSpc>
                <a:spcPct val="120000"/>
              </a:lnSpc>
            </a:pPr>
            <a:r>
              <a:rPr lang="zh-CN" altLang="en-US" sz="1400" dirty="0">
                <a:solidFill>
                  <a:schemeClr val="bg1"/>
                </a:solidFill>
                <a:latin typeface="微软雅黑" panose="020B0503020204020204" charset="-122"/>
                <a:ea typeface="微软雅黑" panose="020B0503020204020204" charset="-122"/>
                <a:cs typeface="+mn-ea"/>
                <a:sym typeface="+mn-lt"/>
              </a:rPr>
              <a:t>超大容量、微信安全登录、邮件撤回、分别发送、个性化群发等强大的用户功能</a:t>
            </a:r>
          </a:p>
        </p:txBody>
      </p:sp>
      <p:sp>
        <p:nvSpPr>
          <p:cNvPr id="1048670" name="矩形 30"/>
          <p:cNvSpPr/>
          <p:nvPr/>
        </p:nvSpPr>
        <p:spPr>
          <a:xfrm>
            <a:off x="6600056" y="5201892"/>
            <a:ext cx="4531718" cy="587469"/>
          </a:xfrm>
          <a:prstGeom prst="rect">
            <a:avLst/>
          </a:prstGeom>
        </p:spPr>
        <p:txBody>
          <a:bodyPr wrap="square">
            <a:spAutoFit/>
          </a:bodyPr>
          <a:lstStyle/>
          <a:p>
            <a:pPr defTabSz="866140">
              <a:lnSpc>
                <a:spcPct val="120000"/>
              </a:lnSpc>
            </a:pPr>
            <a:r>
              <a:rPr lang="zh-CN" altLang="en-US" sz="1400" dirty="0">
                <a:solidFill>
                  <a:srgbClr val="6B717A"/>
                </a:solidFill>
                <a:latin typeface="微软雅黑" panose="020B0503020204020204" charset="-122"/>
                <a:ea typeface="微软雅黑" panose="020B0503020204020204" charset="-122"/>
                <a:cs typeface="+mn-ea"/>
                <a:sym typeface="+mn-lt"/>
              </a:rPr>
              <a:t>运营商、教育、广电等所有骨干网络接入，海外多地</a:t>
            </a:r>
            <a:r>
              <a:rPr lang="en-US" altLang="zh-CN" sz="1400" dirty="0">
                <a:solidFill>
                  <a:srgbClr val="6B717A"/>
                </a:solidFill>
                <a:latin typeface="微软雅黑" panose="020B0503020204020204" charset="-122"/>
                <a:ea typeface="微软雅黑" panose="020B0503020204020204" charset="-122"/>
                <a:cs typeface="+mn-ea"/>
                <a:sym typeface="+mn-lt"/>
              </a:rPr>
              <a:t>IP</a:t>
            </a:r>
            <a:r>
              <a:rPr lang="zh-CN" altLang="en-US" sz="1400" dirty="0">
                <a:solidFill>
                  <a:srgbClr val="6B717A"/>
                </a:solidFill>
                <a:latin typeface="微软雅黑" panose="020B0503020204020204" charset="-122"/>
                <a:ea typeface="微软雅黑" panose="020B0503020204020204" charset="-122"/>
                <a:cs typeface="+mn-ea"/>
                <a:sym typeface="+mn-lt"/>
              </a:rPr>
              <a:t>分布，全球收发无阻</a:t>
            </a:r>
            <a:endParaRPr lang="zh-CN" altLang="en-US" sz="1400" dirty="0">
              <a:solidFill>
                <a:srgbClr val="0088FA"/>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4" name="圆角矩形 1"/>
          <p:cNvSpPr/>
          <p:nvPr/>
        </p:nvSpPr>
        <p:spPr>
          <a:xfrm>
            <a:off x="5447928" y="1625485"/>
            <a:ext cx="5904653" cy="1052924"/>
          </a:xfrm>
          <a:prstGeom prst="roundRect">
            <a:avLst/>
          </a:prstGeom>
          <a:solidFill>
            <a:srgbClr val="248DF5"/>
          </a:solidFill>
          <a:ln>
            <a:solidFill>
              <a:srgbClr val="248DF5"/>
            </a:solidFill>
          </a:ln>
          <a:effectLst>
            <a:innerShdw blurRad="254000" dist="355599" dir="108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48675" name="对角圆角矩形 2"/>
          <p:cNvSpPr/>
          <p:nvPr/>
        </p:nvSpPr>
        <p:spPr>
          <a:xfrm>
            <a:off x="913338" y="1508074"/>
            <a:ext cx="4816815" cy="1287747"/>
          </a:xfrm>
          <a:prstGeom prst="round2DiagRect">
            <a:avLst/>
          </a:prstGeom>
          <a:ln>
            <a:solidFill>
              <a:srgbClr val="248DF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pic>
        <p:nvPicPr>
          <p:cNvPr id="2097184" name="图像" descr="图像"/>
          <p:cNvPicPr>
            <a:picLocks noChangeAspect="1"/>
          </p:cNvPicPr>
          <p:nvPr/>
        </p:nvPicPr>
        <p:blipFill>
          <a:blip r:embed="rId2"/>
          <a:stretch>
            <a:fillRect/>
          </a:stretch>
        </p:blipFill>
        <p:spPr>
          <a:xfrm>
            <a:off x="407368" y="418332"/>
            <a:ext cx="45719" cy="434331"/>
          </a:xfrm>
          <a:prstGeom prst="rect">
            <a:avLst/>
          </a:prstGeom>
          <a:ln w="12700" cap="flat">
            <a:noFill/>
            <a:miter lim="400000"/>
            <a:headEnd/>
            <a:tailEnd/>
          </a:ln>
          <a:effectLst/>
        </p:spPr>
      </p:pic>
      <p:sp>
        <p:nvSpPr>
          <p:cNvPr id="1048676" name="矩形 5"/>
          <p:cNvSpPr/>
          <p:nvPr/>
        </p:nvSpPr>
        <p:spPr>
          <a:xfrm>
            <a:off x="551384" y="404664"/>
            <a:ext cx="5416868" cy="461665"/>
          </a:xfrm>
          <a:prstGeom prst="rect">
            <a:avLst/>
          </a:prstGeom>
        </p:spPr>
        <p:txBody>
          <a:bodyPr wrap="none">
            <a:spAutoFit/>
          </a:bodyPr>
          <a:lstStyle/>
          <a:p>
            <a:r>
              <a:rPr lang="zh-CN" altLang="en-US" sz="2400" dirty="0">
                <a:solidFill>
                  <a:srgbClr val="238EF5"/>
                </a:solidFill>
                <a:latin typeface="微软雅黑" panose="020B0503020204020204" charset="-122"/>
                <a:ea typeface="微软雅黑" panose="020B0503020204020204" charset="-122"/>
              </a:rPr>
              <a:t>与企业微信集成，原生体验，高效协作</a:t>
            </a:r>
          </a:p>
        </p:txBody>
      </p:sp>
      <p:grpSp>
        <p:nvGrpSpPr>
          <p:cNvPr id="87" name="组合 8"/>
          <p:cNvGrpSpPr/>
          <p:nvPr/>
        </p:nvGrpSpPr>
        <p:grpSpPr>
          <a:xfrm>
            <a:off x="9009312" y="418332"/>
            <a:ext cx="3182688" cy="429683"/>
            <a:chOff x="9009312" y="188640"/>
            <a:chExt cx="3182688" cy="429683"/>
          </a:xfrm>
        </p:grpSpPr>
        <p:cxnSp>
          <p:nvCxnSpPr>
            <p:cNvPr id="3145762"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185" name="图片 10"/>
            <p:cNvPicPr>
              <a:picLocks noChangeAspect="1"/>
            </p:cNvPicPr>
            <p:nvPr/>
          </p:nvPicPr>
          <p:blipFill>
            <a:blip r:embed="rId3"/>
            <a:stretch>
              <a:fillRect/>
            </a:stretch>
          </p:blipFill>
          <p:spPr>
            <a:xfrm>
              <a:off x="10392000" y="188640"/>
              <a:ext cx="1800000" cy="429683"/>
            </a:xfrm>
            <a:prstGeom prst="rect">
              <a:avLst/>
            </a:prstGeom>
          </p:spPr>
        </p:pic>
        <p:pic>
          <p:nvPicPr>
            <p:cNvPr id="2097186" name="pasted-image.pdf"/>
            <p:cNvPicPr>
              <a:picLocks noChangeAspect="1"/>
            </p:cNvPicPr>
            <p:nvPr/>
          </p:nvPicPr>
          <p:blipFill>
            <a:blip r:embed="rId4" cstate="print"/>
            <a:srcRect/>
            <a:stretch>
              <a:fillRect/>
            </a:stretch>
          </p:blipFill>
          <p:spPr bwMode="auto">
            <a:xfrm>
              <a:off x="9009312" y="300161"/>
              <a:ext cx="1193119" cy="248876"/>
            </a:xfrm>
            <a:prstGeom prst="rect">
              <a:avLst/>
            </a:prstGeom>
            <a:noFill/>
            <a:ln>
              <a:noFill/>
            </a:ln>
          </p:spPr>
        </p:pic>
      </p:grpSp>
      <p:sp>
        <p:nvSpPr>
          <p:cNvPr id="1048677" name="矩形 45"/>
          <p:cNvSpPr/>
          <p:nvPr/>
        </p:nvSpPr>
        <p:spPr>
          <a:xfrm>
            <a:off x="2100231" y="1909963"/>
            <a:ext cx="2757486" cy="461665"/>
          </a:xfrm>
          <a:prstGeom prst="rect">
            <a:avLst/>
          </a:prstGeom>
        </p:spPr>
        <p:txBody>
          <a:bodyPr wrap="none">
            <a:spAutoFit/>
          </a:bodyPr>
          <a:lstStyle/>
          <a:p>
            <a:r>
              <a:rPr lang="zh-CN" altLang="en-US" sz="2400" b="1" dirty="0">
                <a:solidFill>
                  <a:srgbClr val="238EF5"/>
                </a:solidFill>
                <a:latin typeface="微软雅黑" panose="020B0503020204020204" charset="-122"/>
                <a:ea typeface="微软雅黑" panose="020B0503020204020204" charset="-122"/>
              </a:rPr>
              <a:t>串联</a:t>
            </a:r>
            <a:r>
              <a:rPr lang="en-US" altLang="zh-CN" sz="2400" b="1" dirty="0">
                <a:solidFill>
                  <a:srgbClr val="238EF5"/>
                </a:solidFill>
                <a:latin typeface="微软雅黑" panose="020B0503020204020204" charset="-122"/>
                <a:ea typeface="微软雅黑" panose="020B0503020204020204" charset="-122"/>
              </a:rPr>
              <a:t>IM</a:t>
            </a:r>
            <a:r>
              <a:rPr lang="zh-CN" altLang="en-US" sz="2400" b="1" dirty="0">
                <a:solidFill>
                  <a:srgbClr val="238EF5"/>
                </a:solidFill>
                <a:latin typeface="微软雅黑" panose="020B0503020204020204" charset="-122"/>
                <a:ea typeface="微软雅黑" panose="020B0503020204020204" charset="-122"/>
              </a:rPr>
              <a:t>，高效沟通</a:t>
            </a:r>
            <a:endParaRPr lang="zh-CN" altLang="en-US" sz="2400" b="1" dirty="0">
              <a:solidFill>
                <a:srgbClr val="238EF5"/>
              </a:solidFill>
            </a:endParaRPr>
          </a:p>
        </p:txBody>
      </p:sp>
      <p:sp>
        <p:nvSpPr>
          <p:cNvPr id="1048678" name="文本框 46"/>
          <p:cNvSpPr txBox="1"/>
          <p:nvPr/>
        </p:nvSpPr>
        <p:spPr>
          <a:xfrm>
            <a:off x="6103719" y="1790491"/>
            <a:ext cx="3960440" cy="338554"/>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a:solidFill>
                  <a:schemeClr val="bg1"/>
                </a:solidFill>
                <a:latin typeface="微软雅黑" panose="020B0503020204020204" charset="-122"/>
                <a:ea typeface="微软雅黑" panose="020B0503020204020204" charset="-122"/>
              </a:rPr>
              <a:t>邮件一键转发到企业微信会话</a:t>
            </a:r>
          </a:p>
        </p:txBody>
      </p:sp>
      <p:sp>
        <p:nvSpPr>
          <p:cNvPr id="1048679" name="文本框 47"/>
          <p:cNvSpPr txBox="1"/>
          <p:nvPr/>
        </p:nvSpPr>
        <p:spPr>
          <a:xfrm>
            <a:off x="6103719" y="2208201"/>
            <a:ext cx="3799506" cy="338554"/>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a:solidFill>
                  <a:schemeClr val="bg1"/>
                </a:solidFill>
                <a:latin typeface="微软雅黑" panose="020B0503020204020204" charset="-122"/>
                <a:ea typeface="微软雅黑" panose="020B0503020204020204" charset="-122"/>
              </a:rPr>
              <a:t>支持直接拉起邮件参与人群聊</a:t>
            </a:r>
          </a:p>
        </p:txBody>
      </p:sp>
      <p:pic>
        <p:nvPicPr>
          <p:cNvPr id="2097187" name="图片 48"/>
          <p:cNvPicPr>
            <a:picLocks noChangeAspect="1"/>
          </p:cNvPicPr>
          <p:nvPr/>
        </p:nvPicPr>
        <p:blipFill>
          <a:blip r:embed="rId5"/>
          <a:stretch>
            <a:fillRect/>
          </a:stretch>
        </p:blipFill>
        <p:spPr>
          <a:xfrm>
            <a:off x="1261103" y="1816759"/>
            <a:ext cx="648072" cy="648072"/>
          </a:xfrm>
          <a:prstGeom prst="rect">
            <a:avLst/>
          </a:prstGeom>
        </p:spPr>
      </p:pic>
      <p:sp>
        <p:nvSpPr>
          <p:cNvPr id="1048680" name="圆角矩形 25"/>
          <p:cNvSpPr/>
          <p:nvPr/>
        </p:nvSpPr>
        <p:spPr>
          <a:xfrm>
            <a:off x="5447928" y="3175315"/>
            <a:ext cx="5904653" cy="1052924"/>
          </a:xfrm>
          <a:prstGeom prst="roundRect">
            <a:avLst/>
          </a:prstGeom>
          <a:solidFill>
            <a:srgbClr val="248DF5"/>
          </a:solidFill>
          <a:effectLst>
            <a:innerShdw blurRad="254000" dist="355599" dir="108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48681" name="对角圆角矩形 26"/>
          <p:cNvSpPr/>
          <p:nvPr/>
        </p:nvSpPr>
        <p:spPr>
          <a:xfrm>
            <a:off x="913338" y="3057904"/>
            <a:ext cx="4816815" cy="1287747"/>
          </a:xfrm>
          <a:prstGeom prst="round2DiagRect">
            <a:avLst/>
          </a:prstGeom>
          <a:ln>
            <a:solidFill>
              <a:srgbClr val="248DF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dirty="0"/>
          </a:p>
        </p:txBody>
      </p:sp>
      <p:sp>
        <p:nvSpPr>
          <p:cNvPr id="1048682" name="矩形 27"/>
          <p:cNvSpPr/>
          <p:nvPr/>
        </p:nvSpPr>
        <p:spPr>
          <a:xfrm>
            <a:off x="2073677" y="3473342"/>
            <a:ext cx="2954655" cy="461665"/>
          </a:xfrm>
          <a:prstGeom prst="rect">
            <a:avLst/>
          </a:prstGeom>
        </p:spPr>
        <p:txBody>
          <a:bodyPr wrap="none">
            <a:spAutoFit/>
          </a:bodyPr>
          <a:lstStyle/>
          <a:p>
            <a:r>
              <a:rPr lang="zh-CN" altLang="en-US" sz="2400" b="1" dirty="0">
                <a:solidFill>
                  <a:srgbClr val="238EF5"/>
                </a:solidFill>
                <a:latin typeface="微软雅黑" panose="020B0503020204020204" charset="-122"/>
                <a:ea typeface="微软雅黑" panose="020B0503020204020204" charset="-122"/>
              </a:rPr>
              <a:t>邮件分类，高效收发</a:t>
            </a:r>
            <a:endParaRPr lang="zh-CN" altLang="en-US" sz="2400" b="1" dirty="0">
              <a:solidFill>
                <a:srgbClr val="238EF5"/>
              </a:solidFill>
            </a:endParaRPr>
          </a:p>
        </p:txBody>
      </p:sp>
      <p:sp>
        <p:nvSpPr>
          <p:cNvPr id="1048683" name="圆角矩形 31"/>
          <p:cNvSpPr/>
          <p:nvPr/>
        </p:nvSpPr>
        <p:spPr>
          <a:xfrm>
            <a:off x="5447928" y="4725144"/>
            <a:ext cx="5904653" cy="1052924"/>
          </a:xfrm>
          <a:prstGeom prst="roundRect">
            <a:avLst/>
          </a:prstGeom>
          <a:solidFill>
            <a:srgbClr val="248DF5"/>
          </a:solidFill>
          <a:ln>
            <a:solidFill>
              <a:srgbClr val="248DF5"/>
            </a:solidFill>
          </a:ln>
          <a:effectLst>
            <a:innerShdw blurRad="254000" dist="355599" dir="108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48684" name="对角圆角矩形 32"/>
          <p:cNvSpPr/>
          <p:nvPr/>
        </p:nvSpPr>
        <p:spPr>
          <a:xfrm>
            <a:off x="913338" y="4607733"/>
            <a:ext cx="4816815" cy="1287747"/>
          </a:xfrm>
          <a:prstGeom prst="round2DiagRect">
            <a:avLst/>
          </a:prstGeom>
          <a:ln>
            <a:solidFill>
              <a:srgbClr val="248DF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dirty="0"/>
          </a:p>
        </p:txBody>
      </p:sp>
      <p:sp>
        <p:nvSpPr>
          <p:cNvPr id="1048685" name="矩形 33"/>
          <p:cNvSpPr/>
          <p:nvPr/>
        </p:nvSpPr>
        <p:spPr>
          <a:xfrm>
            <a:off x="2073677" y="5036782"/>
            <a:ext cx="2954655" cy="461665"/>
          </a:xfrm>
          <a:prstGeom prst="rect">
            <a:avLst/>
          </a:prstGeom>
        </p:spPr>
        <p:txBody>
          <a:bodyPr wrap="none">
            <a:spAutoFit/>
          </a:bodyPr>
          <a:lstStyle/>
          <a:p>
            <a:r>
              <a:rPr lang="zh-CN" altLang="en-US" sz="2400" b="1" dirty="0">
                <a:solidFill>
                  <a:srgbClr val="238EF5"/>
                </a:solidFill>
                <a:latin typeface="微软雅黑" panose="020B0503020204020204" charset="-122"/>
                <a:ea typeface="微软雅黑" panose="020B0503020204020204" charset="-122"/>
              </a:rPr>
              <a:t>邮件分享微盘微文档</a:t>
            </a:r>
            <a:endParaRPr lang="zh-CN" altLang="en-US" sz="2400" b="1" dirty="0">
              <a:solidFill>
                <a:srgbClr val="238EF5"/>
              </a:solidFill>
            </a:endParaRPr>
          </a:p>
        </p:txBody>
      </p:sp>
      <p:pic>
        <p:nvPicPr>
          <p:cNvPr id="2097188" name="图片 53"/>
          <p:cNvPicPr>
            <a:picLocks noChangeAspect="1"/>
          </p:cNvPicPr>
          <p:nvPr/>
        </p:nvPicPr>
        <p:blipFill>
          <a:blip r:embed="rId6"/>
          <a:stretch>
            <a:fillRect/>
          </a:stretch>
        </p:blipFill>
        <p:spPr>
          <a:xfrm>
            <a:off x="1261103" y="3380138"/>
            <a:ext cx="648072" cy="648072"/>
          </a:xfrm>
          <a:prstGeom prst="rect">
            <a:avLst/>
          </a:prstGeom>
        </p:spPr>
      </p:pic>
      <p:pic>
        <p:nvPicPr>
          <p:cNvPr id="2097189" name="图片 71"/>
          <p:cNvPicPr>
            <a:picLocks noChangeAspect="1"/>
          </p:cNvPicPr>
          <p:nvPr/>
        </p:nvPicPr>
        <p:blipFill>
          <a:blip r:embed="rId7"/>
          <a:stretch>
            <a:fillRect/>
          </a:stretch>
        </p:blipFill>
        <p:spPr>
          <a:xfrm>
            <a:off x="1289934" y="4972409"/>
            <a:ext cx="590410" cy="590410"/>
          </a:xfrm>
          <a:prstGeom prst="rect">
            <a:avLst/>
          </a:prstGeom>
        </p:spPr>
      </p:pic>
      <p:sp>
        <p:nvSpPr>
          <p:cNvPr id="1048686" name="文本框 51"/>
          <p:cNvSpPr txBox="1"/>
          <p:nvPr/>
        </p:nvSpPr>
        <p:spPr>
          <a:xfrm>
            <a:off x="6112266" y="3301960"/>
            <a:ext cx="3977490" cy="338554"/>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a:solidFill>
                  <a:schemeClr val="bg1"/>
                </a:solidFill>
                <a:latin typeface="微软雅黑" panose="020B0503020204020204" charset="-122"/>
                <a:ea typeface="微软雅黑" panose="020B0503020204020204" charset="-122"/>
              </a:rPr>
              <a:t>收件箱未读、日程、审批邮件自动分类</a:t>
            </a:r>
          </a:p>
        </p:txBody>
      </p:sp>
      <p:sp>
        <p:nvSpPr>
          <p:cNvPr id="1048687" name="文本框 52"/>
          <p:cNvSpPr txBox="1"/>
          <p:nvPr/>
        </p:nvSpPr>
        <p:spPr>
          <a:xfrm>
            <a:off x="6112266" y="3719670"/>
            <a:ext cx="3976570" cy="338554"/>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a:solidFill>
                  <a:schemeClr val="bg1"/>
                </a:solidFill>
                <a:latin typeface="微软雅黑" panose="020B0503020204020204" charset="-122"/>
                <a:ea typeface="微软雅黑" panose="020B0503020204020204" charset="-122"/>
              </a:rPr>
              <a:t>日程、审批邮件选定格式，分类发送</a:t>
            </a:r>
          </a:p>
        </p:txBody>
      </p:sp>
      <p:sp>
        <p:nvSpPr>
          <p:cNvPr id="1048688" name="文本框 65"/>
          <p:cNvSpPr txBox="1"/>
          <p:nvPr/>
        </p:nvSpPr>
        <p:spPr>
          <a:xfrm>
            <a:off x="6103719" y="4867505"/>
            <a:ext cx="4816815" cy="338554"/>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a:solidFill>
                  <a:schemeClr val="bg1"/>
                </a:solidFill>
                <a:latin typeface="微软雅黑" panose="020B0503020204020204" charset="-122"/>
                <a:ea typeface="微软雅黑" panose="020B0503020204020204" charset="-122"/>
              </a:rPr>
              <a:t>打通微盘、微文档，写邮件时直接添加在线文件</a:t>
            </a:r>
          </a:p>
        </p:txBody>
      </p:sp>
      <p:sp>
        <p:nvSpPr>
          <p:cNvPr id="1048689" name="文本框 67"/>
          <p:cNvSpPr txBox="1"/>
          <p:nvPr/>
        </p:nvSpPr>
        <p:spPr>
          <a:xfrm>
            <a:off x="6103719" y="5285215"/>
            <a:ext cx="4816815" cy="338554"/>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a:solidFill>
                  <a:schemeClr val="bg1"/>
                </a:solidFill>
                <a:latin typeface="微软雅黑" panose="020B0503020204020204" charset="-122"/>
                <a:ea typeface="微软雅黑" panose="020B0503020204020204" charset="-122"/>
              </a:rPr>
              <a:t>实现邮件文件权限管理，保障安全</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0" name="图像"/>
          <p:cNvPicPr/>
          <p:nvPr/>
        </p:nvPicPr>
        <p:blipFill>
          <a:blip r:embed="rId3"/>
          <a:stretch>
            <a:fillRect/>
          </a:stretch>
        </p:blipFill>
        <p:spPr>
          <a:xfrm>
            <a:off x="0" y="0"/>
            <a:ext cx="12192000" cy="6858000"/>
          </a:xfrm>
          <a:prstGeom prst="rect">
            <a:avLst/>
          </a:prstGeom>
          <a:ln w="12700">
            <a:miter/>
          </a:ln>
        </p:spPr>
      </p:pic>
      <p:pic>
        <p:nvPicPr>
          <p:cNvPr id="2097191" name="图像"/>
          <p:cNvPicPr/>
          <p:nvPr/>
        </p:nvPicPr>
        <p:blipFill>
          <a:blip r:embed="rId4"/>
          <a:stretch>
            <a:fillRect/>
          </a:stretch>
        </p:blipFill>
        <p:spPr>
          <a:xfrm>
            <a:off x="1312019" y="4311650"/>
            <a:ext cx="6616701" cy="1409700"/>
          </a:xfrm>
          <a:prstGeom prst="rect">
            <a:avLst/>
          </a:prstGeom>
          <a:ln w="12700">
            <a:miter/>
          </a:ln>
        </p:spPr>
      </p:pic>
      <p:pic>
        <p:nvPicPr>
          <p:cNvPr id="2097192" name="图像"/>
          <p:cNvPicPr/>
          <p:nvPr/>
        </p:nvPicPr>
        <p:blipFill>
          <a:blip r:embed="rId5"/>
          <a:stretch>
            <a:fillRect/>
          </a:stretch>
        </p:blipFill>
        <p:spPr>
          <a:xfrm>
            <a:off x="1102469" y="1117600"/>
            <a:ext cx="7035801" cy="3803402"/>
          </a:xfrm>
          <a:prstGeom prst="rect">
            <a:avLst/>
          </a:prstGeom>
          <a:ln w="12700">
            <a:miter/>
          </a:ln>
        </p:spPr>
      </p:pic>
      <p:sp>
        <p:nvSpPr>
          <p:cNvPr id="1048690" name="NOW"/>
          <p:cNvSpPr txBox="1"/>
          <p:nvPr/>
        </p:nvSpPr>
        <p:spPr>
          <a:xfrm>
            <a:off x="1954742" y="1701501"/>
            <a:ext cx="496803" cy="237181"/>
          </a:xfrm>
          <a:prstGeom prst="rect">
            <a:avLst/>
          </a:prstGeom>
          <a:ln w="12700">
            <a:miter/>
          </a:ln>
        </p:spPr>
        <p:txBody>
          <a:bodyPr wrap="none" lIns="25400" tIns="25400" rIns="25400" bIns="25400" anchor="ctr">
            <a:spAutoFit/>
          </a:bodyPr>
          <a:lstStyle>
            <a:lvl1pPr lvl="0" algn="l" defTabSz="12700">
              <a:lnSpc>
                <a:spcPct val="120000"/>
              </a:lnSpc>
              <a:defRPr sz="2200" spc="183">
                <a:solidFill>
                  <a:srgbClr val="0282F5"/>
                </a:solidFill>
              </a:defRPr>
            </a:lvl1pPr>
          </a:lstStyle>
          <a:p>
            <a:r>
              <a:rPr sz="1100">
                <a:latin typeface="微软雅黑" panose="020B0503020204020204" charset="-122"/>
                <a:ea typeface="微软雅黑" panose="020B0503020204020204" charset="-122"/>
              </a:rPr>
              <a:t>NOW</a:t>
            </a:r>
          </a:p>
        </p:txBody>
      </p:sp>
      <p:sp>
        <p:nvSpPr>
          <p:cNvPr id="1048691" name="#连接成就智慧企业"/>
          <p:cNvSpPr txBox="1"/>
          <p:nvPr/>
        </p:nvSpPr>
        <p:spPr>
          <a:xfrm>
            <a:off x="1954742" y="3979242"/>
            <a:ext cx="1447512" cy="220317"/>
          </a:xfrm>
          <a:prstGeom prst="rect">
            <a:avLst/>
          </a:prstGeom>
          <a:ln w="12700">
            <a:miter/>
          </a:ln>
        </p:spPr>
        <p:txBody>
          <a:bodyPr wrap="none" lIns="25400" tIns="25400" rIns="25400" bIns="25400" anchor="ctr">
            <a:spAutoFit/>
          </a:bodyPr>
          <a:lstStyle>
            <a:lvl1pPr lvl="0" algn="l" defTabSz="12700">
              <a:lnSpc>
                <a:spcPct val="120000"/>
              </a:lnSpc>
              <a:defRPr sz="2000" b="0" spc="250">
                <a:solidFill>
                  <a:srgbClr val="8B97A6">
                    <a:alpha val="68649"/>
                  </a:srgbClr>
                </a:solidFill>
                <a:latin typeface="PingFang SC Medium" panose="020B0400000000000000" charset="-122"/>
                <a:ea typeface="PingFang SC Medium" panose="020B0400000000000000" charset="-122"/>
              </a:defRPr>
            </a:lvl1pPr>
          </a:lstStyle>
          <a:p>
            <a:r>
              <a:rPr sz="1000">
                <a:latin typeface="微软雅黑" panose="020B0503020204020204" charset="-122"/>
                <a:ea typeface="微软雅黑" panose="020B0503020204020204" charset="-122"/>
              </a:rPr>
              <a:t>#连接成就智慧企业</a:t>
            </a:r>
          </a:p>
        </p:txBody>
      </p:sp>
      <p:sp>
        <p:nvSpPr>
          <p:cNvPr id="1048692" name="1·背景"/>
          <p:cNvSpPr txBox="1"/>
          <p:nvPr/>
        </p:nvSpPr>
        <p:spPr>
          <a:xfrm>
            <a:off x="1954742" y="2157095"/>
            <a:ext cx="3555140" cy="423129"/>
          </a:xfrm>
          <a:prstGeom prst="rect">
            <a:avLst/>
          </a:prstGeom>
          <a:ln w="12700">
            <a:miter/>
          </a:ln>
        </p:spPr>
        <p:txBody>
          <a:bodyPr wrap="none" lIns="25400" tIns="25400" rIns="25400" bIns="25400">
            <a:spAutoFit/>
          </a:bodyPr>
          <a:lstStyle>
            <a:lvl1pPr lvl="0" algn="l" defTabSz="12700">
              <a:lnSpc>
                <a:spcPct val="120000"/>
              </a:lnSpc>
              <a:defRPr sz="4400" b="0" spc="220">
                <a:solidFill>
                  <a:srgbClr val="2D3034"/>
                </a:solidFill>
                <a:latin typeface="PingFang SC Medium" panose="020B0400000000000000" charset="-122"/>
                <a:ea typeface="PingFang SC Medium" panose="020B0400000000000000" charset="-122"/>
              </a:defRPr>
            </a:lvl1pPr>
          </a:lstStyle>
          <a:p>
            <a:r>
              <a:rPr lang="en-US" altLang="zh-CN" sz="2200" dirty="0">
                <a:solidFill>
                  <a:schemeClr val="tx1">
                    <a:lumMod val="75000"/>
                    <a:lumOff val="25000"/>
                  </a:schemeClr>
                </a:solidFill>
                <a:latin typeface="微软雅黑" panose="020B0503020204020204" charset="-122"/>
                <a:ea typeface="微软雅黑" panose="020B0503020204020204" charset="-122"/>
              </a:rPr>
              <a:t>2</a:t>
            </a:r>
            <a:r>
              <a:rPr lang="en-US" sz="2200" dirty="0">
                <a:solidFill>
                  <a:schemeClr val="tx1">
                    <a:lumMod val="75000"/>
                    <a:lumOff val="25000"/>
                  </a:schemeClr>
                </a:solidFill>
                <a:latin typeface="微软雅黑" panose="020B0503020204020204" charset="-122"/>
                <a:ea typeface="微软雅黑" panose="020B0503020204020204" charset="-122"/>
              </a:rPr>
              <a:t>.</a:t>
            </a:r>
            <a:r>
              <a:rPr lang="zh-CN" sz="2200" dirty="0">
                <a:solidFill>
                  <a:schemeClr val="tx1">
                    <a:lumMod val="75000"/>
                    <a:lumOff val="25000"/>
                  </a:schemeClr>
                </a:solidFill>
                <a:latin typeface="微软雅黑" panose="020B0503020204020204" charset="-122"/>
                <a:ea typeface="微软雅黑" panose="020B0503020204020204" charset="-122"/>
              </a:rPr>
              <a:t> </a:t>
            </a:r>
            <a:r>
              <a:rPr lang="zh-CN" altLang="en-US" sz="2200" dirty="0">
                <a:solidFill>
                  <a:schemeClr val="tx1">
                    <a:lumMod val="75000"/>
                    <a:lumOff val="25000"/>
                  </a:schemeClr>
                </a:solidFill>
                <a:latin typeface="微软雅黑" panose="020B0503020204020204" charset="-122"/>
                <a:ea typeface="微软雅黑" panose="020B0503020204020204" charset="-122"/>
              </a:rPr>
              <a:t>腾讯企业邮箱产品介绍</a:t>
            </a:r>
            <a:endParaRPr sz="2200" dirty="0">
              <a:solidFill>
                <a:schemeClr val="tx1">
                  <a:lumMod val="75000"/>
                  <a:lumOff val="25000"/>
                </a:schemeClr>
              </a:solidFill>
              <a:latin typeface="微软雅黑" panose="020B0503020204020204" charset="-122"/>
              <a:ea typeface="微软雅黑" panose="020B0503020204020204" charset="-122"/>
            </a:endParaRPr>
          </a:p>
        </p:txBody>
      </p:sp>
      <p:grpSp>
        <p:nvGrpSpPr>
          <p:cNvPr id="89" name="组合 8"/>
          <p:cNvGrpSpPr/>
          <p:nvPr/>
        </p:nvGrpSpPr>
        <p:grpSpPr>
          <a:xfrm>
            <a:off x="9009312" y="418332"/>
            <a:ext cx="3182688" cy="429683"/>
            <a:chOff x="9009312" y="188640"/>
            <a:chExt cx="3182688" cy="429683"/>
          </a:xfrm>
        </p:grpSpPr>
        <p:cxnSp>
          <p:nvCxnSpPr>
            <p:cNvPr id="3145763"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193" name="图片 10"/>
            <p:cNvPicPr>
              <a:picLocks noChangeAspect="1"/>
            </p:cNvPicPr>
            <p:nvPr/>
          </p:nvPicPr>
          <p:blipFill>
            <a:blip r:embed="rId6"/>
            <a:stretch>
              <a:fillRect/>
            </a:stretch>
          </p:blipFill>
          <p:spPr>
            <a:xfrm>
              <a:off x="10392000" y="188640"/>
              <a:ext cx="1800000" cy="429683"/>
            </a:xfrm>
            <a:prstGeom prst="rect">
              <a:avLst/>
            </a:prstGeom>
          </p:spPr>
        </p:pic>
        <p:pic>
          <p:nvPicPr>
            <p:cNvPr id="2097194" name="pasted-image.pdf"/>
            <p:cNvPicPr>
              <a:picLocks noChangeAspect="1"/>
            </p:cNvPicPr>
            <p:nvPr/>
          </p:nvPicPr>
          <p:blipFill>
            <a:blip r:embed="rId7" cstate="print"/>
            <a:srcRect/>
            <a:stretch>
              <a:fillRect/>
            </a:stretch>
          </p:blipFill>
          <p:spPr bwMode="auto">
            <a:xfrm>
              <a:off x="9009312" y="300161"/>
              <a:ext cx="1193119" cy="248876"/>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7" name="图像"/>
          <p:cNvPicPr/>
          <p:nvPr/>
        </p:nvPicPr>
        <p:blipFill>
          <a:blip r:embed="rId3"/>
          <a:stretch>
            <a:fillRect/>
          </a:stretch>
        </p:blipFill>
        <p:spPr>
          <a:xfrm>
            <a:off x="0" y="0"/>
            <a:ext cx="12192000" cy="6858000"/>
          </a:xfrm>
          <a:prstGeom prst="rect">
            <a:avLst/>
          </a:prstGeom>
          <a:ln w="12700">
            <a:miter/>
          </a:ln>
        </p:spPr>
      </p:pic>
      <p:sp>
        <p:nvSpPr>
          <p:cNvPr id="1048696" name="矩形 7"/>
          <p:cNvSpPr/>
          <p:nvPr/>
        </p:nvSpPr>
        <p:spPr>
          <a:xfrm>
            <a:off x="1127448" y="2905780"/>
            <a:ext cx="4134465" cy="523220"/>
          </a:xfrm>
          <a:prstGeom prst="rect">
            <a:avLst/>
          </a:prstGeom>
        </p:spPr>
        <p:txBody>
          <a:bodyPr wrap="none">
            <a:spAutoFit/>
          </a:bodyPr>
          <a:lstStyle/>
          <a:p>
            <a:r>
              <a:rPr lang="zh-CN" altLang="en-US" sz="2800" b="1" dirty="0">
                <a:solidFill>
                  <a:srgbClr val="238EF5"/>
                </a:solidFill>
                <a:latin typeface="微软雅黑" panose="020B0503020204020204" charset="-122"/>
                <a:ea typeface="微软雅黑" panose="020B0503020204020204" charset="-122"/>
              </a:rPr>
              <a:t>企业邮开通与管理员使用</a:t>
            </a:r>
          </a:p>
        </p:txBody>
      </p:sp>
      <p:grpSp>
        <p:nvGrpSpPr>
          <p:cNvPr id="94" name="组合 8"/>
          <p:cNvGrpSpPr/>
          <p:nvPr/>
        </p:nvGrpSpPr>
        <p:grpSpPr>
          <a:xfrm>
            <a:off x="9009312" y="418332"/>
            <a:ext cx="3182688" cy="429683"/>
            <a:chOff x="9009312" y="188640"/>
            <a:chExt cx="3182688" cy="429683"/>
          </a:xfrm>
        </p:grpSpPr>
        <p:cxnSp>
          <p:nvCxnSpPr>
            <p:cNvPr id="3145764" name="直接连接符 14"/>
            <p:cNvCxnSpPr/>
            <p:nvPr/>
          </p:nvCxnSpPr>
          <p:spPr>
            <a:xfrm>
              <a:off x="10392000" y="257927"/>
              <a:ext cx="0" cy="2911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97198" name="图片 10"/>
            <p:cNvPicPr>
              <a:picLocks noChangeAspect="1"/>
            </p:cNvPicPr>
            <p:nvPr/>
          </p:nvPicPr>
          <p:blipFill>
            <a:blip r:embed="rId4"/>
            <a:stretch>
              <a:fillRect/>
            </a:stretch>
          </p:blipFill>
          <p:spPr>
            <a:xfrm>
              <a:off x="10392000" y="188640"/>
              <a:ext cx="1800000" cy="429683"/>
            </a:xfrm>
            <a:prstGeom prst="rect">
              <a:avLst/>
            </a:prstGeom>
          </p:spPr>
        </p:pic>
        <p:pic>
          <p:nvPicPr>
            <p:cNvPr id="2097199" name="pasted-image.pdf"/>
            <p:cNvPicPr>
              <a:picLocks noChangeAspect="1"/>
            </p:cNvPicPr>
            <p:nvPr/>
          </p:nvPicPr>
          <p:blipFill>
            <a:blip r:embed="rId5" cstate="print"/>
            <a:srcRect/>
            <a:stretch>
              <a:fillRect/>
            </a:stretch>
          </p:blipFill>
          <p:spPr bwMode="auto">
            <a:xfrm>
              <a:off x="9009312" y="300161"/>
              <a:ext cx="1193119" cy="248876"/>
            </a:xfrm>
            <a:prstGeom prst="rect">
              <a:avLst/>
            </a:prstGeom>
            <a:noFill/>
            <a:ln>
              <a:noFill/>
            </a:ln>
          </p:spPr>
        </p:pic>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i*1_4_1"/>
  <p:tag name="KSO_WM_TEMPLATE_CATEGORY" val="diagram"/>
  <p:tag name="KSO_WM_TEMPLATE_INDEX" val="20200131"/>
  <p:tag name="KSO_WM_UNIT_LAYERLEVEL" val="1_1_1"/>
  <p:tag name="KSO_WM_TAG_VERSION" val="1.0"/>
  <p:tag name="KSO_WM_BEAUTIFY_FLAG" val="#wm#"/>
  <p:tag name="KSO_WM_DIAGRAM_GROUP_CODE" val="q1-1"/>
  <p:tag name="KSO_WM_UNIT_TYPE" val="q_h_i"/>
  <p:tag name="KSO_WM_UNIT_INDEX" val="1_4_1"/>
  <p:tag name="KSO_WM_UNIT_FILL_FORE_SCHEMECOLOR_INDEX" val="8"/>
  <p:tag name="KSO_WM_UNI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a*1_1_1"/>
  <p:tag name="KSO_WM_TEMPLATE_CATEGORY" val="diagram"/>
  <p:tag name="KSO_WM_TEMPLATE_INDEX" val="20200131"/>
  <p:tag name="KSO_WM_UNIT_LAYERLEVEL" val="1_1_1"/>
  <p:tag name="KSO_WM_TAG_VERSION" val="1.0"/>
  <p:tag name="KSO_WM_BEAUTIFY_FLAG" val="#wm#"/>
  <p:tag name="KSO_WM_UNIT_ISCONTENTSTITLE" val="0"/>
  <p:tag name="KSO_WM_UNIT_NOCLEAR" val="0"/>
  <p:tag name="KSO_WM_DIAGRAM_GROUP_CODE" val="q1-1"/>
  <p:tag name="KSO_WM_UNIT_TYPE" val="q_h_a"/>
  <p:tag name="KSO_WM_UNIT_INDEX" val="1_1_1"/>
  <p:tag name="KSO_WM_UNIT_PRESET_TEXT" val="添加标题"/>
  <p:tag name="KSO_WM_UNIT_TEXT_FILL_FORE_SCHEMECOLOR_INDEX" val="13"/>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f*1_1_1"/>
  <p:tag name="KSO_WM_TEMPLATE_CATEGORY" val="diagram"/>
  <p:tag name="KSO_WM_TEMPLATE_INDEX" val="20200131"/>
  <p:tag name="KSO_WM_UNIT_LAYERLEVEL" val="1_1_1"/>
  <p:tag name="KSO_WM_TAG_VERSION" val="1.0"/>
  <p:tag name="KSO_WM_BEAUTIFY_FLAG" val="#wm#"/>
  <p:tag name="KSO_WM_UNIT_NOCLEAR" val="0"/>
  <p:tag name="KSO_WM_DIAGRAM_GROUP_CODE" val="q1-1"/>
  <p:tag name="KSO_WM_UNIT_TYPE" val="q_h_f"/>
  <p:tag name="KSO_WM_UNIT_INDEX" val="1_1_1"/>
  <p:tag name="KSO_WM_UNIT_PRESET_TEXT" val="单击此处添加文本具体内容"/>
  <p:tag name="KSO_WM_UNIT_TEXT_FILL_FORE_SCHEMECOLOR_INDEX" val="14"/>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i*1_1_3"/>
  <p:tag name="KSO_WM_TEMPLATE_CATEGORY" val="diagram"/>
  <p:tag name="KSO_WM_TEMPLATE_INDEX" val="20200131"/>
  <p:tag name="KSO_WM_UNIT_LAYERLEVEL" val="1_1_1"/>
  <p:tag name="KSO_WM_TAG_VERSION" val="1.0"/>
  <p:tag name="KSO_WM_BEAUTIFY_FLAG" val="#wm#"/>
  <p:tag name="KSO_WM_DIAGRAM_GROUP_CODE" val="q1-1"/>
  <p:tag name="KSO_WM_UNIT_TYPE" val="q_h_i"/>
  <p:tag name="KSO_WM_UNIT_INDEX" val="1_1_3"/>
  <p:tag name="KSO_WM_UNIT_FILL_FORE_SCHEMECOLOR_INDEX" val="5"/>
  <p:tag name="KSO_WM_UNI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i*1_5_3"/>
  <p:tag name="KSO_WM_TEMPLATE_CATEGORY" val="diagram"/>
  <p:tag name="KSO_WM_TEMPLATE_INDEX" val="20200131"/>
  <p:tag name="KSO_WM_UNIT_LAYERLEVEL" val="1_1_1"/>
  <p:tag name="KSO_WM_TAG_VERSION" val="1.0"/>
  <p:tag name="KSO_WM_BEAUTIFY_FLAG" val="#wm#"/>
  <p:tag name="KSO_WM_DIAGRAM_GROUP_CODE" val="q1-1"/>
  <p:tag name="KSO_WM_UNIT_TYPE" val="q_h_i"/>
  <p:tag name="KSO_WM_UNIT_INDEX" val="1_5_3"/>
  <p:tag name="KSO_WM_UNIT_FILL_FORE_SCHEMECOLOR_INDEX" val="9"/>
  <p:tag name="KSO_WM_UNI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i*1_4_3"/>
  <p:tag name="KSO_WM_TEMPLATE_CATEGORY" val="diagram"/>
  <p:tag name="KSO_WM_TEMPLATE_INDEX" val="20200131"/>
  <p:tag name="KSO_WM_UNIT_LAYERLEVEL" val="1_1_1"/>
  <p:tag name="KSO_WM_TAG_VERSION" val="1.0"/>
  <p:tag name="KSO_WM_BEAUTIFY_FLAG" val="#wm#"/>
  <p:tag name="KSO_WM_DIAGRAM_GROUP_CODE" val="q1-1"/>
  <p:tag name="KSO_WM_UNIT_TYPE" val="q_h_i"/>
  <p:tag name="KSO_WM_UNIT_INDEX" val="1_4_3"/>
  <p:tag name="KSO_WM_UNIT_FILL_FORE_SCHEMECOLOR_INDEX" val="8"/>
  <p:tag name="KSO_WM_UNI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i*1_2_2"/>
  <p:tag name="KSO_WM_TEMPLATE_CATEGORY" val="diagram"/>
  <p:tag name="KSO_WM_TEMPLATE_INDEX" val="20200131"/>
  <p:tag name="KSO_WM_UNIT_LAYERLEVEL" val="1_1_1"/>
  <p:tag name="KSO_WM_TAG_VERSION" val="1.0"/>
  <p:tag name="KSO_WM_BEAUTIFY_FLAG" val="#wm#"/>
  <p:tag name="KSO_WM_DIAGRAM_GROUP_CODE" val="q1-1"/>
  <p:tag name="KSO_WM_UNIT_TYPE" val="q_h_i"/>
  <p:tag name="KSO_WM_UNIT_INDEX" val="1_2_2"/>
  <p:tag name="KSO_WM_UNIT_FILL_FORE_SCHEMECOLOR_INDEX" val="6"/>
  <p:tag name="KSO_WM_UNI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i*1_3_3"/>
  <p:tag name="KSO_WM_TEMPLATE_CATEGORY" val="diagram"/>
  <p:tag name="KSO_WM_TEMPLATE_INDEX" val="20200131"/>
  <p:tag name="KSO_WM_UNIT_LAYERLEVEL" val="1_1_1"/>
  <p:tag name="KSO_WM_TAG_VERSION" val="1.0"/>
  <p:tag name="KSO_WM_BEAUTIFY_FLAG" val="#wm#"/>
  <p:tag name="KSO_WM_DIAGRAM_GROUP_CODE" val="q1-1"/>
  <p:tag name="KSO_WM_UNIT_TYPE" val="q_h_i"/>
  <p:tag name="KSO_WM_UNIT_INDEX" val="1_3_3"/>
  <p:tag name="KSO_WM_UNIT_FILL_FORE_SCHEMECOLOR_INDEX" val="7"/>
  <p:tag name="KSO_WM_UNI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a*1_5_1"/>
  <p:tag name="KSO_WM_TEMPLATE_CATEGORY" val="diagram"/>
  <p:tag name="KSO_WM_TEMPLATE_INDEX" val="20200131"/>
  <p:tag name="KSO_WM_UNIT_LAYERLEVEL" val="1_1_1"/>
  <p:tag name="KSO_WM_TAG_VERSION" val="1.0"/>
  <p:tag name="KSO_WM_BEAUTIFY_FLAG" val="#wm#"/>
  <p:tag name="KSO_WM_UNIT_ISCONTENTSTITLE" val="0"/>
  <p:tag name="KSO_WM_UNIT_NOCLEAR" val="0"/>
  <p:tag name="KSO_WM_DIAGRAM_GROUP_CODE" val="q1-1"/>
  <p:tag name="KSO_WM_UNIT_TYPE" val="q_h_a"/>
  <p:tag name="KSO_WM_UNIT_INDEX" val="1_5_1"/>
  <p:tag name="KSO_WM_UNIT_PRESET_TEXT" val="添加标题"/>
  <p:tag name="KSO_WM_UNIT_TEXT_FILL_FORE_SCHEMECOLOR_INDEX" val="13"/>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f*1_5_1"/>
  <p:tag name="KSO_WM_TEMPLATE_CATEGORY" val="diagram"/>
  <p:tag name="KSO_WM_TEMPLATE_INDEX" val="20200131"/>
  <p:tag name="KSO_WM_UNIT_LAYERLEVEL" val="1_1_1"/>
  <p:tag name="KSO_WM_TAG_VERSION" val="1.0"/>
  <p:tag name="KSO_WM_BEAUTIFY_FLAG" val="#wm#"/>
  <p:tag name="KSO_WM_UNIT_NOCLEAR" val="0"/>
  <p:tag name="KSO_WM_DIAGRAM_GROUP_CODE" val="q1-1"/>
  <p:tag name="KSO_WM_UNIT_TYPE" val="q_h_f"/>
  <p:tag name="KSO_WM_UNIT_INDEX" val="1_5_1"/>
  <p:tag name="KSO_WM_UNIT_PRESET_TEXT" val="单击此处添加文本具体内容"/>
  <p:tag name="KSO_WM_UNIT_TEXT_FILL_FORE_SCHEMECOLOR_INDEX" val="14"/>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d4860014-6f32-4f6b-9896-e7624811e704}"/>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a*1_4_1"/>
  <p:tag name="KSO_WM_TEMPLATE_CATEGORY" val="diagram"/>
  <p:tag name="KSO_WM_TEMPLATE_INDEX" val="20200131"/>
  <p:tag name="KSO_WM_UNIT_LAYERLEVEL" val="1_1_1"/>
  <p:tag name="KSO_WM_TAG_VERSION" val="1.0"/>
  <p:tag name="KSO_WM_BEAUTIFY_FLAG" val="#wm#"/>
  <p:tag name="KSO_WM_UNIT_ISCONTENTSTITLE" val="0"/>
  <p:tag name="KSO_WM_UNIT_NOCLEAR" val="0"/>
  <p:tag name="KSO_WM_DIAGRAM_GROUP_CODE" val="q1-1"/>
  <p:tag name="KSO_WM_UNIT_TYPE" val="q_h_a"/>
  <p:tag name="KSO_WM_UNIT_INDEX" val="1_4_1"/>
  <p:tag name="KSO_WM_UNIT_PRESET_TEXT" val="添加标题"/>
  <p:tag name="KSO_WM_UNIT_TEXT_FILL_FORE_SCHEMECOLOR_INDEX" val="13"/>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f*1_4_1"/>
  <p:tag name="KSO_WM_TEMPLATE_CATEGORY" val="diagram"/>
  <p:tag name="KSO_WM_TEMPLATE_INDEX" val="20200131"/>
  <p:tag name="KSO_WM_UNIT_LAYERLEVEL" val="1_1_1"/>
  <p:tag name="KSO_WM_TAG_VERSION" val="1.0"/>
  <p:tag name="KSO_WM_BEAUTIFY_FLAG" val="#wm#"/>
  <p:tag name="KSO_WM_UNIT_NOCLEAR" val="0"/>
  <p:tag name="KSO_WM_DIAGRAM_GROUP_CODE" val="q1-1"/>
  <p:tag name="KSO_WM_UNIT_TYPE" val="q_h_f"/>
  <p:tag name="KSO_WM_UNIT_INDEX" val="1_4_1"/>
  <p:tag name="KSO_WM_UNIT_PRESET_TEXT" val="单击此处添加文本具体内容"/>
  <p:tag name="KSO_WM_UNIT_TEXT_FILL_FORE_SCHEMECOLOR_INDEX" val="14"/>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a*1_2_1"/>
  <p:tag name="KSO_WM_TEMPLATE_CATEGORY" val="diagram"/>
  <p:tag name="KSO_WM_TEMPLATE_INDEX" val="20200131"/>
  <p:tag name="KSO_WM_UNIT_LAYERLEVEL" val="1_1_1"/>
  <p:tag name="KSO_WM_TAG_VERSION" val="1.0"/>
  <p:tag name="KSO_WM_BEAUTIFY_FLAG" val="#wm#"/>
  <p:tag name="KSO_WM_UNIT_ISCONTENTSTITLE" val="0"/>
  <p:tag name="KSO_WM_UNIT_NOCLEAR" val="0"/>
  <p:tag name="KSO_WM_DIAGRAM_GROUP_CODE" val="q1-1"/>
  <p:tag name="KSO_WM_UNIT_TYPE" val="q_h_a"/>
  <p:tag name="KSO_WM_UNIT_INDEX" val="1_2_1"/>
  <p:tag name="KSO_WM_UNIT_PRESET_TEXT" val="添加标题"/>
  <p:tag name="KSO_WM_UNIT_TEXT_FILL_FORE_SCHEMECOLOR_INDEX" val="13"/>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f*1_2_1"/>
  <p:tag name="KSO_WM_TEMPLATE_CATEGORY" val="diagram"/>
  <p:tag name="KSO_WM_TEMPLATE_INDEX" val="20200131"/>
  <p:tag name="KSO_WM_UNIT_LAYERLEVEL" val="1_1_1"/>
  <p:tag name="KSO_WM_TAG_VERSION" val="1.0"/>
  <p:tag name="KSO_WM_BEAUTIFY_FLAG" val="#wm#"/>
  <p:tag name="KSO_WM_UNIT_NOCLEAR" val="0"/>
  <p:tag name="KSO_WM_DIAGRAM_GROUP_CODE" val="q1-1"/>
  <p:tag name="KSO_WM_UNIT_TYPE" val="q_h_f"/>
  <p:tag name="KSO_WM_UNIT_INDEX" val="1_2_1"/>
  <p:tag name="KSO_WM_UNIT_PRESET_TEXT" val="单击此处添加文本具体内容"/>
  <p:tag name="KSO_WM_UNIT_TEXT_FILL_FORE_SCHEMECOLOR_INDEX" val="14"/>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a*1_3_1"/>
  <p:tag name="KSO_WM_TEMPLATE_CATEGORY" val="diagram"/>
  <p:tag name="KSO_WM_TEMPLATE_INDEX" val="20200131"/>
  <p:tag name="KSO_WM_UNIT_LAYERLEVEL" val="1_1_1"/>
  <p:tag name="KSO_WM_TAG_VERSION" val="1.0"/>
  <p:tag name="KSO_WM_BEAUTIFY_FLAG" val="#wm#"/>
  <p:tag name="KSO_WM_UNIT_ISCONTENTSTITLE" val="0"/>
  <p:tag name="KSO_WM_UNIT_NOCLEAR" val="0"/>
  <p:tag name="KSO_WM_DIAGRAM_GROUP_CODE" val="q1-1"/>
  <p:tag name="KSO_WM_UNIT_TYPE" val="q_h_a"/>
  <p:tag name="KSO_WM_UNIT_INDEX" val="1_3_1"/>
  <p:tag name="KSO_WM_UNIT_PRESET_TEXT" val="添加标题"/>
  <p:tag name="KSO_WM_UNIT_TEXT_FILL_FORE_SCHEMECOLOR_INDEX" val="13"/>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f*1_3_1"/>
  <p:tag name="KSO_WM_TEMPLATE_CATEGORY" val="diagram"/>
  <p:tag name="KSO_WM_TEMPLATE_INDEX" val="20200131"/>
  <p:tag name="KSO_WM_UNIT_LAYERLEVEL" val="1_1_1"/>
  <p:tag name="KSO_WM_TAG_VERSION" val="1.0"/>
  <p:tag name="KSO_WM_BEAUTIFY_FLAG" val="#wm#"/>
  <p:tag name="KSO_WM_UNIT_NOCLEAR" val="0"/>
  <p:tag name="KSO_WM_DIAGRAM_GROUP_CODE" val="q1-1"/>
  <p:tag name="KSO_WM_UNIT_TYPE" val="q_h_f"/>
  <p:tag name="KSO_WM_UNIT_INDEX" val="1_3_1"/>
  <p:tag name="KSO_WM_UNIT_PRESET_TEXT" val="单击此处添加文本具体内容"/>
  <p:tag name="KSO_WM_UNIT_TEXT_FILL_FORE_SCHEMECOLOR_INDEX" val="14"/>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i*1_1_2"/>
  <p:tag name="KSO_WM_TEMPLATE_CATEGORY" val="diagram"/>
  <p:tag name="KSO_WM_TEMPLATE_INDEX" val="20200131"/>
  <p:tag name="KSO_WM_UNIT_LAYERLEVEL" val="1_1_1"/>
  <p:tag name="KSO_WM_TAG_VERSION" val="1.0"/>
  <p:tag name="KSO_WM_BEAUTIFY_FLAG" val="#wm#"/>
  <p:tag name="KSO_WM_DIAGRAM_GROUP_CODE" val="q1-1"/>
  <p:tag name="KSO_WM_UNIT_TYPE" val="q_h_i"/>
  <p:tag name="KSO_WM_UNIT_INDEX" val="1_1_2"/>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i*1_4_2"/>
  <p:tag name="KSO_WM_TEMPLATE_CATEGORY" val="diagram"/>
  <p:tag name="KSO_WM_TEMPLATE_INDEX" val="20200131"/>
  <p:tag name="KSO_WM_UNIT_LAYERLEVEL" val="1_1_1"/>
  <p:tag name="KSO_WM_TAG_VERSION" val="1.0"/>
  <p:tag name="KSO_WM_BEAUTIFY_FLAG" val="#wm#"/>
  <p:tag name="KSO_WM_DIAGRAM_GROUP_CODE" val="q1-1"/>
  <p:tag name="KSO_WM_UNIT_TYPE" val="q_h_i"/>
  <p:tag name="KSO_WM_UNIT_INDEX" val="1_4_2"/>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i*1_2_3"/>
  <p:tag name="KSO_WM_TEMPLATE_CATEGORY" val="diagram"/>
  <p:tag name="KSO_WM_TEMPLATE_INDEX" val="20200131"/>
  <p:tag name="KSO_WM_UNIT_LAYERLEVEL" val="1_1_1"/>
  <p:tag name="KSO_WM_TAG_VERSION" val="1.0"/>
  <p:tag name="KSO_WM_BEAUTIFY_FLAG" val="#wm#"/>
  <p:tag name="KSO_WM_DIAGRAM_GROUP_CODE" val="q1-1"/>
  <p:tag name="KSO_WM_UNIT_TYPE" val="q_h_i"/>
  <p:tag name="KSO_WM_UNIT_INDEX" val="1_2_3"/>
</p:tagLst>
</file>

<file path=ppt/tags/tag29.xml><?xml version="1.0" encoding="utf-8"?>
<p:tagLst xmlns:a="http://schemas.openxmlformats.org/drawingml/2006/main" xmlns:r="http://schemas.openxmlformats.org/officeDocument/2006/relationships" xmlns:p="http://schemas.openxmlformats.org/presentationml/2006/main">
  <p:tag name="KSO_WM_UNIT_TABLE_BEAUTIFY" val="smartTable{3f42c3ce-5c28-42de-9de2-fffd4c837efb}"/>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i*1_6"/>
  <p:tag name="KSO_WM_TEMPLATE_CATEGORY" val="diagram"/>
  <p:tag name="KSO_WM_TEMPLATE_INDEX" val="20200131"/>
  <p:tag name="KSO_WM_UNIT_LAYERLEVEL" val="1_1"/>
  <p:tag name="KSO_WM_TAG_VERSION" val="1.0"/>
  <p:tag name="KSO_WM_BEAUTIFY_FLAG" val="#wm#"/>
  <p:tag name="KSO_WM_DIAGRAM_GROUP_CODE" val="q1-1"/>
  <p:tag name="KSO_WM_UNIT_TYPE" val="q_i"/>
  <p:tag name="KSO_WM_UNIT_INDEX" val="1_6"/>
</p:tagLst>
</file>

<file path=ppt/tags/tag30.xml><?xml version="1.0" encoding="utf-8"?>
<p:tagLst xmlns:a="http://schemas.openxmlformats.org/drawingml/2006/main" xmlns:r="http://schemas.openxmlformats.org/officeDocument/2006/relationships" xmlns:p="http://schemas.openxmlformats.org/presentationml/2006/main">
  <p:tag name="KSO_WM_FULL_TEXT_BEAUTIFY_COPY_ID" val="150995250"/>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169953_4*q_h_i*1_1_2"/>
  <p:tag name="KSO_WM_TEMPLATE_CATEGORY" val="diagram"/>
  <p:tag name="KSO_WM_TEMPLATE_INDEX" val="20169953"/>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FULL_TEXT_BEAUTIFY_COPY_ID" val="19465"/>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169953_4*q_h_i*1_2_2"/>
  <p:tag name="KSO_WM_TEMPLATE_CATEGORY" val="diagram"/>
  <p:tag name="KSO_WM_TEMPLATE_INDEX" val="20169953"/>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FULL_TEXT_BEAUTIFY_COPY_ID" val="19464"/>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4_2"/>
  <p:tag name="KSO_WM_UNIT_ID" val="diagram20169953_4*q_h_i*1_4_2"/>
  <p:tag name="KSO_WM_TEMPLATE_CATEGORY" val="diagram"/>
  <p:tag name="KSO_WM_TEMPLATE_INDEX" val="20169953"/>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 name="KSO_WM_FULL_TEXT_BEAUTIFY_COPY_ID" val="19467"/>
</p:tagLst>
</file>

<file path=ppt/tags/tag3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169953_4*q_h_f*1_1_1"/>
  <p:tag name="KSO_WM_TEMPLATE_CATEGORY" val="diagram"/>
  <p:tag name="KSO_WM_TEMPLATE_INDEX" val="20169953"/>
  <p:tag name="KSO_WM_UNIT_LAYERLEVEL" val="1_1_1"/>
  <p:tag name="KSO_WM_TAG_VERSION" val="1.0"/>
  <p:tag name="KSO_WM_BEAUTIFY_FLAG" val="#wm#"/>
  <p:tag name="KSO_WM_UNIT_PRESET_TEXT" val="点击添加正文，为了演示发布的效果，请您简单的阐述您的观点"/>
  <p:tag name="KSO_WM_UNIT_TEXT_FILL_FORE_SCHEMECOLOR_INDEX" val="13"/>
  <p:tag name="KSO_WM_UNIT_TEXT_FILL_TYPE" val="1"/>
  <p:tag name="KSO_WM_FULL_TEXT_BEAUTIFY_COPY_ID" val="12"/>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1_1"/>
  <p:tag name="KSO_WM_UNIT_ID" val="diagram20169953_4*q_h_i*1_1_1"/>
  <p:tag name="KSO_WM_TEMPLATE_CATEGORY" val="diagram"/>
  <p:tag name="KSO_WM_TEMPLATE_INDEX" val="20169953"/>
  <p:tag name="KSO_WM_UNIT_LAYERLEVEL" val="1_1_1"/>
  <p:tag name="KSO_WM_TAG_VERSION" val="1.0"/>
  <p:tag name="KSO_WM_BEAUTIFY_FLAG" val="#wm#"/>
  <p:tag name="KSO_WM_UNIT_TEXT_FILL_FORE_SCHEMECOLOR_INDEX" val="5"/>
  <p:tag name="KSO_WM_UNIT_TEXT_FILL_TYPE" val="1"/>
  <p:tag name="KSO_WM_FULL_TEXT_BEAUTIFY_COPY_ID" val="27"/>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2_1"/>
  <p:tag name="KSO_WM_UNIT_ID" val="diagram20169953_4*q_h_i*1_2_1"/>
  <p:tag name="KSO_WM_TEMPLATE_CATEGORY" val="diagram"/>
  <p:tag name="KSO_WM_TEMPLATE_INDEX" val="20169953"/>
  <p:tag name="KSO_WM_UNIT_LAYERLEVEL" val="1_1_1"/>
  <p:tag name="KSO_WM_TAG_VERSION" val="1.0"/>
  <p:tag name="KSO_WM_BEAUTIFY_FLAG" val="#wm#"/>
  <p:tag name="KSO_WM_UNIT_TEXT_FILL_FORE_SCHEMECOLOR_INDEX" val="6"/>
  <p:tag name="KSO_WM_UNIT_TEXT_FILL_TYPE" val="1"/>
  <p:tag name="KSO_WM_FULL_TEXT_BEAUTIFY_COPY_ID" val="19"/>
</p:tagLst>
</file>

<file path=ppt/tags/tag3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diagram20169953_4*q_h_f*1_2_1"/>
  <p:tag name="KSO_WM_TEMPLATE_CATEGORY" val="diagram"/>
  <p:tag name="KSO_WM_TEMPLATE_INDEX" val="20169953"/>
  <p:tag name="KSO_WM_UNIT_LAYERLEVEL" val="1_1_1"/>
  <p:tag name="KSO_WM_TAG_VERSION" val="1.0"/>
  <p:tag name="KSO_WM_BEAUTIFY_FLAG" val="#wm#"/>
  <p:tag name="KSO_WM_UNIT_PRESET_TEXT" val="点击添加正文，为了演示发布的效果，请您简单的阐述您的观点"/>
  <p:tag name="KSO_WM_UNIT_TEXT_FILL_FORE_SCHEMECOLOR_INDEX" val="13"/>
  <p:tag name="KSO_WM_UNIT_TEXT_FILL_TYPE" val="1"/>
  <p:tag name="KSO_WM_FULL_TEXT_BEAUTIFY_COPY_ID" val="31"/>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5_1"/>
  <p:tag name="KSO_WM_UNIT_ID" val="diagram20169953_4*q_h_i*1_5_1"/>
  <p:tag name="KSO_WM_TEMPLATE_CATEGORY" val="diagram"/>
  <p:tag name="KSO_WM_TEMPLATE_INDEX" val="20169953"/>
  <p:tag name="KSO_WM_UNIT_LAYERLEVEL" val="1_1_1"/>
  <p:tag name="KSO_WM_TAG_VERSION" val="1.0"/>
  <p:tag name="KSO_WM_BEAUTIFY_FLAG" val="#wm#"/>
  <p:tag name="KSO_WM_UNIT_TEXT_FILL_FORE_SCHEMECOLOR_INDEX" val="9"/>
  <p:tag name="KSO_WM_UNIT_TEXT_FILL_TYPE" val="1"/>
  <p:tag name="KSO_WM_FULL_TEXT_BEAUTIFY_COPY_ID" val="38"/>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3_1"/>
  <p:tag name="KSO_WM_UNIT_ID" val="diagram20169953_4*q_h_i*1_3_1"/>
  <p:tag name="KSO_WM_TEMPLATE_CATEGORY" val="diagram"/>
  <p:tag name="KSO_WM_TEMPLATE_INDEX" val="20169953"/>
  <p:tag name="KSO_WM_UNIT_LAYERLEVEL" val="1_1_1"/>
  <p:tag name="KSO_WM_TAG_VERSION" val="1.0"/>
  <p:tag name="KSO_WM_BEAUTIFY_FLAG" val="#wm#"/>
  <p:tag name="KSO_WM_UNIT_TEXT_FILL_FORE_SCHEMECOLOR_INDEX" val="7"/>
  <p:tag name="KSO_WM_UNIT_TEXT_FILL_TYPE" val="1"/>
  <p:tag name="KSO_WM_FULL_TEXT_BEAUTIFY_COPY_ID" val="40"/>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i*1_5"/>
  <p:tag name="KSO_WM_TEMPLATE_CATEGORY" val="diagram"/>
  <p:tag name="KSO_WM_TEMPLATE_INDEX" val="20200131"/>
  <p:tag name="KSO_WM_UNIT_LAYERLEVEL" val="1_1"/>
  <p:tag name="KSO_WM_TAG_VERSION" val="1.0"/>
  <p:tag name="KSO_WM_BEAUTIFY_FLAG" val="#wm#"/>
  <p:tag name="KSO_WM_DIAGRAM_GROUP_CODE" val="q1-1"/>
  <p:tag name="KSO_WM_UNIT_TYPE" val="q_i"/>
  <p:tag name="KSO_WM_UNIT_INDEX" val="1_5"/>
</p:tagLst>
</file>

<file path=ppt/tags/tag4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ID" val="diagram20169953_4*q_h_f*1_3_1"/>
  <p:tag name="KSO_WM_TEMPLATE_CATEGORY" val="diagram"/>
  <p:tag name="KSO_WM_TEMPLATE_INDEX" val="20169953"/>
  <p:tag name="KSO_WM_UNIT_LAYERLEVEL" val="1_1_1"/>
  <p:tag name="KSO_WM_TAG_VERSION" val="1.0"/>
  <p:tag name="KSO_WM_BEAUTIFY_FLAG" val="#wm#"/>
  <p:tag name="KSO_WM_UNIT_PRESET_TEXT" val="点击添加正文，为了演示发布的效果，请您简单的阐述您的观点"/>
  <p:tag name="KSO_WM_UNIT_TEXT_FILL_FORE_SCHEMECOLOR_INDEX" val="13"/>
  <p:tag name="KSO_WM_UNIT_TEXT_FILL_TYPE" val="1"/>
  <p:tag name="KSO_WM_FULL_TEXT_BEAUTIFY_COPY_ID" val="41"/>
</p:tagLst>
</file>

<file path=ppt/tags/tag4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4_1"/>
  <p:tag name="KSO_WM_UNIT_ID" val="diagram20169953_4*q_h_f*1_4_1"/>
  <p:tag name="KSO_WM_TEMPLATE_CATEGORY" val="diagram"/>
  <p:tag name="KSO_WM_TEMPLATE_INDEX" val="20169953"/>
  <p:tag name="KSO_WM_UNIT_LAYERLEVEL" val="1_1_1"/>
  <p:tag name="KSO_WM_TAG_VERSION" val="1.0"/>
  <p:tag name="KSO_WM_BEAUTIFY_FLAG" val="#wm#"/>
  <p:tag name="KSO_WM_UNIT_PRESET_TEXT" val="点击添加正文，为了演示发布的效果，请您简单的阐述您的观点"/>
  <p:tag name="KSO_WM_UNIT_TEXT_FILL_FORE_SCHEMECOLOR_INDEX" val="13"/>
  <p:tag name="KSO_WM_UNIT_TEXT_FILL_TYPE" val="1"/>
  <p:tag name="KSO_WM_FULL_TEXT_BEAUTIFY_COPY_ID" val="44"/>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4_1"/>
  <p:tag name="KSO_WM_UNIT_ID" val="diagram20169953_4*q_h_i*1_4_1"/>
  <p:tag name="KSO_WM_TEMPLATE_CATEGORY" val="diagram"/>
  <p:tag name="KSO_WM_TEMPLATE_INDEX" val="20169953"/>
  <p:tag name="KSO_WM_UNIT_LAYERLEVEL" val="1_1_1"/>
  <p:tag name="KSO_WM_TAG_VERSION" val="1.0"/>
  <p:tag name="KSO_WM_BEAUTIFY_FLAG" val="#wm#"/>
  <p:tag name="KSO_WM_UNIT_TEXT_FILL_FORE_SCHEMECOLOR_INDEX" val="8"/>
  <p:tag name="KSO_WM_UNIT_TEXT_FILL_TYPE" val="1"/>
  <p:tag name="KSO_WM_FULL_TEXT_BEAUTIFY_COPY_ID" val="22"/>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169953_4*q_h_i*1_3_2"/>
  <p:tag name="KSO_WM_TEMPLATE_CATEGORY" val="diagram"/>
  <p:tag name="KSO_WM_TEMPLATE_INDEX" val="20169953"/>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 name="KSO_WM_FULL_TEXT_BEAUTIFY_COPY_ID" val="19469"/>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5_2"/>
  <p:tag name="KSO_WM_UNIT_ID" val="diagram20169953_4*q_h_i*1_5_2"/>
  <p:tag name="KSO_WM_TEMPLATE_CATEGORY" val="diagram"/>
  <p:tag name="KSO_WM_TEMPLATE_INDEX" val="20169953"/>
  <p:tag name="KSO_WM_UNIT_LAYERLEVEL" val="1_1_1"/>
  <p:tag name="KSO_WM_TAG_VERSION" val="1.0"/>
  <p:tag name="KSO_WM_BEAUTIFY_FLAG" val="#wm#"/>
  <p:tag name="KSO_WM_UNIT_FILL_FORE_SCHEMECOLOR_INDEX" val="9"/>
  <p:tag name="KSO_WM_UNIT_FILL_TYPE" val="1"/>
  <p:tag name="KSO_WM_UNIT_TEXT_FILL_FORE_SCHEMECOLOR_INDEX" val="13"/>
  <p:tag name="KSO_WM_UNIT_TEXT_FILL_TYPE" val="1"/>
  <p:tag name="KSO_WM_FULL_TEXT_BEAUTIFY_COPY_ID" val="19468"/>
</p:tagLst>
</file>

<file path=ppt/tags/tag45.xml><?xml version="1.0" encoding="utf-8"?>
<p:tagLst xmlns:a="http://schemas.openxmlformats.org/drawingml/2006/main" xmlns:r="http://schemas.openxmlformats.org/officeDocument/2006/relationships" xmlns:p="http://schemas.openxmlformats.org/presentationml/2006/main">
  <p:tag name="KSO_WM_FULL_TEXT_BEAUTIFY_COPY_ID" val="29"/>
</p:tagLst>
</file>

<file path=ppt/tags/tag46.xml><?xml version="1.0" encoding="utf-8"?>
<p:tagLst xmlns:a="http://schemas.openxmlformats.org/drawingml/2006/main" xmlns:r="http://schemas.openxmlformats.org/officeDocument/2006/relationships" xmlns:p="http://schemas.openxmlformats.org/presentationml/2006/main">
  <p:tag name="KSO_WM_FULL_TEXT_BEAUTIFY_COPY_ID" val="32"/>
</p:tagLst>
</file>

<file path=ppt/tags/tag47.xml><?xml version="1.0" encoding="utf-8"?>
<p:tagLst xmlns:a="http://schemas.openxmlformats.org/drawingml/2006/main" xmlns:r="http://schemas.openxmlformats.org/officeDocument/2006/relationships" xmlns:p="http://schemas.openxmlformats.org/presentationml/2006/main">
  <p:tag name="KSO_WM_FULL_TEXT_BEAUTIFY_COPY_ID" val="35"/>
</p:tagLst>
</file>

<file path=ppt/tags/tag48.xml><?xml version="1.0" encoding="utf-8"?>
<p:tagLst xmlns:a="http://schemas.openxmlformats.org/drawingml/2006/main" xmlns:r="http://schemas.openxmlformats.org/officeDocument/2006/relationships" xmlns:p="http://schemas.openxmlformats.org/presentationml/2006/main">
  <p:tag name="KSO_WM_FULL_TEXT_BEAUTIFY_COPY_ID" val="36"/>
</p:tagLst>
</file>

<file path=ppt/tags/tag49.xml><?xml version="1.0" encoding="utf-8"?>
<p:tagLst xmlns:a="http://schemas.openxmlformats.org/drawingml/2006/main" xmlns:r="http://schemas.openxmlformats.org/officeDocument/2006/relationships" xmlns:p="http://schemas.openxmlformats.org/presentationml/2006/main">
  <p:tag name="KSO_WM_FULL_TEXT_BEAUTIFY_COPY_ID" val="42"/>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i*1_4"/>
  <p:tag name="KSO_WM_TEMPLATE_CATEGORY" val="diagram"/>
  <p:tag name="KSO_WM_TEMPLATE_INDEX" val="20200131"/>
  <p:tag name="KSO_WM_UNIT_LAYERLEVEL" val="1_1"/>
  <p:tag name="KSO_WM_TAG_VERSION" val="1.0"/>
  <p:tag name="KSO_WM_BEAUTIFY_FLAG" val="#wm#"/>
  <p:tag name="KSO_WM_DIAGRAM_GROUP_CODE" val="q1-1"/>
  <p:tag name="KSO_WM_UNIT_TYPE" val="q_i"/>
  <p:tag name="KSO_WM_UNIT_INDEX" val="1_4"/>
</p:tagLst>
</file>

<file path=ppt/tags/tag50.xml><?xml version="1.0" encoding="utf-8"?>
<p:tagLst xmlns:a="http://schemas.openxmlformats.org/drawingml/2006/main" xmlns:r="http://schemas.openxmlformats.org/officeDocument/2006/relationships" xmlns:p="http://schemas.openxmlformats.org/presentationml/2006/main">
  <p:tag name="KSO_WM_FULL_TEXT_BEAUTIFY_COPY_ID" val="63"/>
</p:tagLst>
</file>

<file path=ppt/tags/tag51.xml><?xml version="1.0" encoding="utf-8"?>
<p:tagLst xmlns:a="http://schemas.openxmlformats.org/drawingml/2006/main" xmlns:r="http://schemas.openxmlformats.org/officeDocument/2006/relationships" xmlns:p="http://schemas.openxmlformats.org/presentationml/2006/main">
  <p:tag name="KSO_WM_FULL_TEXT_BEAUTIFY_COPY_ID" val="16"/>
</p:tagLst>
</file>

<file path=ppt/tags/tag52.xml><?xml version="1.0" encoding="utf-8"?>
<p:tagLst xmlns:a="http://schemas.openxmlformats.org/drawingml/2006/main" xmlns:r="http://schemas.openxmlformats.org/officeDocument/2006/relationships" xmlns:p="http://schemas.openxmlformats.org/presentationml/2006/main">
  <p:tag name="KSO_WM_FULL_TEXT_BEAUTIFY_COPY_ID" val="17"/>
</p:tagLst>
</file>

<file path=ppt/tags/tag53.xml><?xml version="1.0" encoding="utf-8"?>
<p:tagLst xmlns:a="http://schemas.openxmlformats.org/drawingml/2006/main" xmlns:r="http://schemas.openxmlformats.org/officeDocument/2006/relationships" xmlns:p="http://schemas.openxmlformats.org/presentationml/2006/main">
  <p:tag name="KSO_WM_FULL_TEXT_BEAUTIFY_COPY_ID" val="18"/>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i*1_5_1"/>
  <p:tag name="KSO_WM_TEMPLATE_CATEGORY" val="diagram"/>
  <p:tag name="KSO_WM_TEMPLATE_INDEX" val="20200131"/>
  <p:tag name="KSO_WM_UNIT_LAYERLEVEL" val="1_1_1"/>
  <p:tag name="KSO_WM_TAG_VERSION" val="1.0"/>
  <p:tag name="KSO_WM_BEAUTIFY_FLAG" val="#wm#"/>
  <p:tag name="KSO_WM_DIAGRAM_GROUP_CODE" val="q1-1"/>
  <p:tag name="KSO_WM_UNIT_TYPE" val="q_h_i"/>
  <p:tag name="KSO_WM_UNIT_INDEX" val="1_5_1"/>
  <p:tag name="KSO_WM_UNIT_FILL_FORE_SCHEMECOLOR_INDEX" val="9"/>
  <p:tag name="KSO_WM_UNI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i*1_1_1"/>
  <p:tag name="KSO_WM_TEMPLATE_CATEGORY" val="diagram"/>
  <p:tag name="KSO_WM_TEMPLATE_INDEX" val="20200131"/>
  <p:tag name="KSO_WM_UNIT_LAYERLEVEL" val="1_1_1"/>
  <p:tag name="KSO_WM_TAG_VERSION" val="1.0"/>
  <p:tag name="KSO_WM_BEAUTIFY_FLAG" val="#wm#"/>
  <p:tag name="KSO_WM_DIAGRAM_GROUP_CODE" val="q1-1"/>
  <p:tag name="KSO_WM_UNIT_TYPE" val="q_h_i"/>
  <p:tag name="KSO_WM_UNIT_INDEX" val="1_1_1"/>
  <p:tag name="KSO_WM_UNIT_FILL_FORE_SCHEMECOLOR_INDEX" val="5"/>
  <p:tag name="KSO_WM_UNI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i*1_2_1"/>
  <p:tag name="KSO_WM_TEMPLATE_CATEGORY" val="diagram"/>
  <p:tag name="KSO_WM_TEMPLATE_INDEX" val="20200131"/>
  <p:tag name="KSO_WM_UNIT_LAYERLEVEL" val="1_1_1"/>
  <p:tag name="KSO_WM_TAG_VERSION" val="1.0"/>
  <p:tag name="KSO_WM_BEAUTIFY_FLAG" val="#wm#"/>
  <p:tag name="KSO_WM_DIAGRAM_GROUP_CODE" val="q1-1"/>
  <p:tag name="KSO_WM_UNIT_TYPE" val="q_h_i"/>
  <p:tag name="KSO_WM_UNIT_INDEX" val="1_2_1"/>
  <p:tag name="KSO_WM_UNIT_FILL_FORE_SCHEMECOLOR_INDEX" val="6"/>
  <p:tag name="KSO_WM_UNI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131_4*q_h_i*1_3_1"/>
  <p:tag name="KSO_WM_TEMPLATE_CATEGORY" val="diagram"/>
  <p:tag name="KSO_WM_TEMPLATE_INDEX" val="20200131"/>
  <p:tag name="KSO_WM_UNIT_LAYERLEVEL" val="1_1_1"/>
  <p:tag name="KSO_WM_TAG_VERSION" val="1.0"/>
  <p:tag name="KSO_WM_BEAUTIFY_FLAG" val="#wm#"/>
  <p:tag name="KSO_WM_DIAGRAM_GROUP_CODE" val="q1-1"/>
  <p:tag name="KSO_WM_UNIT_TYPE" val="q_h_i"/>
  <p:tag name="KSO_WM_UNIT_INDEX" val="1_3_1"/>
  <p:tag name="KSO_WM_UNIT_FILL_FORE_SCHEMECOLOR_INDEX" val="7"/>
  <p:tag name="KSO_WM_UNIT_FILL_TYPE" val="1"/>
</p:tagLst>
</file>

<file path=ppt/theme/theme1.xml><?xml version="1.0" encoding="utf-8"?>
<a:theme xmlns:a="http://schemas.openxmlformats.org/drawingml/2006/main" name="1_Office 主题">
  <a:themeElements>
    <a:clrScheme name="自定义 2">
      <a:dk1>
        <a:srgbClr val="000000"/>
      </a:dk1>
      <a:lt1>
        <a:srgbClr val="FFFFFF"/>
      </a:lt1>
      <a:dk2>
        <a:srgbClr val="44546A"/>
      </a:dk2>
      <a:lt2>
        <a:srgbClr val="E7E6E6"/>
      </a:lt2>
      <a:accent1>
        <a:srgbClr val="0051D9"/>
      </a:accent1>
      <a:accent2>
        <a:srgbClr val="ADB0B1"/>
      </a:accent2>
      <a:accent3>
        <a:srgbClr val="717C7D"/>
      </a:accent3>
      <a:accent4>
        <a:srgbClr val="75787B"/>
      </a:accent4>
      <a:accent5>
        <a:srgbClr val="FF671F"/>
      </a:accent5>
      <a:accent6>
        <a:srgbClr val="9B26B6"/>
      </a:accent6>
      <a:hlink>
        <a:srgbClr val="00A9CE"/>
      </a:hlink>
      <a:folHlink>
        <a:srgbClr val="79C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3702</Words>
  <Application>Microsoft Office PowerPoint</Application>
  <PresentationFormat>宽屏</PresentationFormat>
  <Paragraphs>449</Paragraphs>
  <Slides>45</Slides>
  <Notes>12</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45</vt:i4>
      </vt:variant>
    </vt:vector>
  </HeadingPairs>
  <TitlesOfParts>
    <vt:vector size="61" baseType="lpstr">
      <vt:lpstr>DIN-BlackItalicAlt</vt:lpstr>
      <vt:lpstr>Metropolis</vt:lpstr>
      <vt:lpstr>Metropolis Light</vt:lpstr>
      <vt:lpstr>PingFang SC</vt:lpstr>
      <vt:lpstr>PingFang SC Semibold</vt:lpstr>
      <vt:lpstr>Source Han Sans CN</vt:lpstr>
      <vt:lpstr>TencentSans W3</vt:lpstr>
      <vt:lpstr>TencentSans W7</vt:lpstr>
      <vt:lpstr>等线</vt:lpstr>
      <vt:lpstr>庞门正道标题体</vt:lpstr>
      <vt:lpstr>微软雅黑</vt:lpstr>
      <vt:lpstr>Arial</vt:lpstr>
      <vt:lpstr>Calibri</vt:lpstr>
      <vt:lpstr>Calibri Light</vt:lpstr>
      <vt:lpstr>Wingdings</vt:lpstr>
      <vt:lpstr>1_Office 主题</vt:lpstr>
      <vt:lpstr>企业微信 &amp; 腾讯企业邮联合方案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TENCENT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企业微信 餐饮行业落地</dc:title>
  <dc:creator>tracymyang(杨蒙)</dc:creator>
  <cp:lastModifiedBy>Lin Rouben</cp:lastModifiedBy>
  <cp:revision>4</cp:revision>
  <dcterms:created xsi:type="dcterms:W3CDTF">2022-01-04T15:48:00Z</dcterms:created>
  <dcterms:modified xsi:type="dcterms:W3CDTF">2022-02-24T09:04:44Z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dda987520715457291908913ce1b8b1b</vt:lpwstr>
  </property>
  <property fmtid="{D5CDD505-2E9C-101B-9397-08002B2CF9AE}" pid="3" name="KSOProductBuildVer">
    <vt:lpwstr>2052-11.1.0.11365</vt:lpwstr>
  </property>
</Properties>
</file>