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1" r:id="rId3"/>
    <p:sldMasterId id="2147483695" r:id="rId4"/>
  </p:sldMasterIdLst>
  <p:notesMasterIdLst>
    <p:notesMasterId r:id="rId57"/>
  </p:notesMasterIdLst>
  <p:sldIdLst>
    <p:sldId id="410" r:id="rId5"/>
    <p:sldId id="271" r:id="rId6"/>
    <p:sldId id="337" r:id="rId7"/>
    <p:sldId id="339" r:id="rId8"/>
    <p:sldId id="286" r:id="rId9"/>
    <p:sldId id="322" r:id="rId10"/>
    <p:sldId id="276" r:id="rId11"/>
    <p:sldId id="278" r:id="rId12"/>
    <p:sldId id="283" r:id="rId13"/>
    <p:sldId id="280" r:id="rId14"/>
    <p:sldId id="284" r:id="rId15"/>
    <p:sldId id="373" r:id="rId16"/>
    <p:sldId id="409" r:id="rId17"/>
    <p:sldId id="277" r:id="rId18"/>
    <p:sldId id="408" r:id="rId19"/>
    <p:sldId id="381" r:id="rId20"/>
    <p:sldId id="404" r:id="rId21"/>
    <p:sldId id="382" r:id="rId22"/>
    <p:sldId id="383" r:id="rId23"/>
    <p:sldId id="288" r:id="rId24"/>
    <p:sldId id="289" r:id="rId25"/>
    <p:sldId id="389" r:id="rId26"/>
    <p:sldId id="290" r:id="rId27"/>
    <p:sldId id="326" r:id="rId28"/>
    <p:sldId id="324" r:id="rId29"/>
    <p:sldId id="293" r:id="rId30"/>
    <p:sldId id="403" r:id="rId31"/>
    <p:sldId id="302" r:id="rId32"/>
    <p:sldId id="405" r:id="rId33"/>
    <p:sldId id="350" r:id="rId34"/>
    <p:sldId id="359" r:id="rId35"/>
    <p:sldId id="380" r:id="rId36"/>
    <p:sldId id="363" r:id="rId37"/>
    <p:sldId id="372" r:id="rId38"/>
    <p:sldId id="390" r:id="rId39"/>
    <p:sldId id="394" r:id="rId40"/>
    <p:sldId id="353" r:id="rId41"/>
    <p:sldId id="399" r:id="rId42"/>
    <p:sldId id="365" r:id="rId43"/>
    <p:sldId id="354" r:id="rId44"/>
    <p:sldId id="355" r:id="rId45"/>
    <p:sldId id="369" r:id="rId46"/>
    <p:sldId id="398" r:id="rId47"/>
    <p:sldId id="407" r:id="rId48"/>
    <p:sldId id="298" r:id="rId49"/>
    <p:sldId id="325" r:id="rId50"/>
    <p:sldId id="310" r:id="rId51"/>
    <p:sldId id="314" r:id="rId52"/>
    <p:sldId id="327" r:id="rId53"/>
    <p:sldId id="400" r:id="rId54"/>
    <p:sldId id="401" r:id="rId55"/>
    <p:sldId id="402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09A4FF"/>
    <a:srgbClr val="2FB2FF"/>
    <a:srgbClr val="1D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9" autoAdjust="0"/>
    <p:restoredTop sz="94419" autoAdjust="0"/>
  </p:normalViewPr>
  <p:slideViewPr>
    <p:cSldViewPr snapToGrid="0">
      <p:cViewPr varScale="1">
        <p:scale>
          <a:sx n="106" d="100"/>
          <a:sy n="106" d="100"/>
        </p:scale>
        <p:origin x="6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B4A56-D0DB-4E32-8E6E-DE2E670D1FBA}" type="datetimeFigureOut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BE540-7981-40F3-A57C-F08C8AA839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42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7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【</a:t>
            </a:r>
            <a:r>
              <a:rPr kumimoji="1" lang="zh-CN" altLang="en-US" dirty="0"/>
              <a:t>解决用户的核心痛点</a:t>
            </a:r>
            <a:r>
              <a:rPr kumimoji="1" lang="en-US" altLang="zh-CN" dirty="0"/>
              <a:t>】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705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9BE540-7981-40F3-A57C-F08C8AA839A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389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腾讯战略：连接一切</a:t>
            </a:r>
            <a:endParaRPr lang="en-US" altLang="zh-CN" dirty="0"/>
          </a:p>
          <a:p>
            <a:r>
              <a:rPr lang="zh-CN" altLang="en-US" dirty="0"/>
              <a:t>连接人与人：以通信和社交为核心 连接人和人之间的沟通交流</a:t>
            </a:r>
            <a:endParaRPr lang="en-US" altLang="zh-CN" dirty="0"/>
          </a:p>
          <a:p>
            <a:r>
              <a:rPr lang="zh-CN" altLang="en-US" dirty="0"/>
              <a:t>连接人与服务：连接互联网和各行各业，资讯和服务 在新的领域创造新的生态</a:t>
            </a:r>
          </a:p>
          <a:p>
            <a:r>
              <a:rPr lang="zh-CN" altLang="en-US" dirty="0"/>
              <a:t>连接人与设备：以互联网为媒介 给未来生活丰富可能性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F65E1F-2B63-4D54-9391-6DECB8395947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625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D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0C3D-3F00-49D0-BBF2-B206786E84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AA9F-3F6B-43F0-AC4A-857D598C2F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" y="0"/>
            <a:ext cx="12188254" cy="32712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248" y="187615"/>
            <a:ext cx="35052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2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与副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56823" y="775863"/>
            <a:ext cx="10457644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919672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dirty="0"/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r>
              <a:rPr dirty="0"/>
              <a:t>正文级别 1</a:t>
            </a:r>
          </a:p>
          <a:p>
            <a:pPr lvl="1"/>
            <a:r>
              <a:rPr dirty="0"/>
              <a:t>正文级别 2</a:t>
            </a:r>
          </a:p>
          <a:p>
            <a:pPr lvl="2"/>
            <a:r>
              <a:rPr dirty="0"/>
              <a:t>正文级别 3</a:t>
            </a:r>
          </a:p>
          <a:p>
            <a:pPr lvl="3"/>
            <a:r>
              <a:rPr dirty="0"/>
              <a:t>正文级别 4</a:t>
            </a:r>
          </a:p>
          <a:p>
            <a:pPr lvl="4"/>
            <a:r>
              <a:rPr dirty="0"/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70694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6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983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正文级别 1</a:t>
            </a:r>
          </a:p>
          <a:p>
            <a:pPr lvl="1"/>
            <a:r>
              <a:rPr dirty="0"/>
              <a:t>正文级别 2</a:t>
            </a:r>
          </a:p>
          <a:p>
            <a:pPr lvl="2"/>
            <a:r>
              <a:rPr dirty="0"/>
              <a:t>正文级别 3</a:t>
            </a:r>
          </a:p>
          <a:p>
            <a:pPr lvl="3"/>
            <a:r>
              <a:rPr dirty="0"/>
              <a:t>正文级别 4</a:t>
            </a:r>
          </a:p>
          <a:p>
            <a:pPr lvl="4"/>
            <a:r>
              <a:rPr dirty="0"/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378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D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067339"/>
            <a:ext cx="5358555" cy="47906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1639" y="0"/>
            <a:ext cx="5720362" cy="2953544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E0C3D-3F00-49D0-BBF2-B206786E84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8AA9F-3F6B-43F0-AC4A-857D598C2F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760" y="213372"/>
            <a:ext cx="350520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48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777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>
            <a:spLocks noGrp="1"/>
          </p:cNvSpPr>
          <p:nvPr>
            <p:ph type="title" hasCustomPrompt="1"/>
          </p:nvPr>
        </p:nvSpPr>
        <p:spPr>
          <a:xfrm>
            <a:off x="844551" y="476251"/>
            <a:ext cx="10502900" cy="7018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333">
                <a:solidFill>
                  <a:schemeClr val="bg1"/>
                </a:solidFill>
              </a:defRPr>
            </a:lvl1pPr>
          </a:lstStyle>
          <a:p>
            <a:r>
              <a:rPr dirty="0" err="1"/>
              <a:t>标题文本</a:t>
            </a:r>
            <a:endParaRPr dirty="0"/>
          </a:p>
        </p:txBody>
      </p:sp>
      <p:sp>
        <p:nvSpPr>
          <p:cNvPr id="58" name="幻灯片编号"/>
          <p:cNvSpPr>
            <a:spLocks noGrp="1"/>
          </p:cNvSpPr>
          <p:nvPr>
            <p:ph type="sldNum" sz="quarter" idx="2"/>
          </p:nvPr>
        </p:nvSpPr>
        <p:spPr>
          <a:xfrm>
            <a:off x="11292674" y="6540500"/>
            <a:ext cx="341973" cy="3214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US" altLang="zh-CN" smtClean="0">
                <a:solidFill>
                  <a:prstClr val="white"/>
                </a:solidFill>
              </a:rPr>
              <a:pPr/>
              <a:t>‹#›</a:t>
            </a:fld>
            <a:endParaRPr lang="en-US" altLang="zh-C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08046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与副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56823" y="775863"/>
            <a:ext cx="10457644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86045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正文级别 1</a:t>
            </a:r>
          </a:p>
          <a:p>
            <a:pPr lvl="1"/>
            <a:r>
              <a:rPr dirty="0"/>
              <a:t>正文级别 2</a:t>
            </a:r>
          </a:p>
          <a:p>
            <a:pPr lvl="2"/>
            <a:r>
              <a:rPr dirty="0"/>
              <a:t>正文级别 3</a:t>
            </a:r>
          </a:p>
          <a:p>
            <a:pPr lvl="3"/>
            <a:r>
              <a:rPr dirty="0"/>
              <a:t>正文级别 4</a:t>
            </a:r>
          </a:p>
          <a:p>
            <a:pPr lvl="4"/>
            <a:r>
              <a:rPr dirty="0"/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60314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与副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2019300" y="952500"/>
            <a:ext cx="7112000" cy="660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9189352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90733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373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0C3D-3F00-49D0-BBF2-B206786E84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8AA9F-3F6B-43F0-AC4A-857D598C2FE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0"/>
            <a:fld id="{0A147802-5BDA-40DD-8663-DEF5C3414C8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30"/>
              <a:t>2021/10/18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0"/>
            <a:fld id="{68EB269D-6867-4102-8635-3BFB806479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9" r:id="rId2"/>
    <p:sldLayoutId id="2147483680" r:id="rId3"/>
    <p:sldLayoutId id="2147483720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6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2" r:id="rId2"/>
    <p:sldLayoutId id="2147483693" r:id="rId3"/>
    <p:sldLayoutId id="2147483707" r:id="rId4"/>
    <p:sldLayoutId id="2147483708" r:id="rId5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75000"/>
        <a:buFontTx/>
        <a:buChar char="•"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0"/>
            <a:fld id="{0A147802-5BDA-40DD-8663-DEF5C3414C8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30"/>
              <a:t>2021/10/18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30"/>
            <a:fld id="{68EB269D-6867-4102-8635-3BFB8064795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-74030"/>
            <a:ext cx="12306300" cy="693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1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0" r:id="rId2"/>
    <p:sldLayoutId id="214748370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png"/><Relationship Id="rId7" Type="http://schemas.openxmlformats.org/officeDocument/2006/relationships/image" Target="../media/image90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2.png"/><Relationship Id="rId4" Type="http://schemas.openxmlformats.org/officeDocument/2006/relationships/image" Target="../media/image10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0.emf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1.tiff"/><Relationship Id="rId5" Type="http://schemas.openxmlformats.org/officeDocument/2006/relationships/image" Target="../media/image150.tiff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tiff"/><Relationship Id="rId4" Type="http://schemas.openxmlformats.org/officeDocument/2006/relationships/image" Target="../media/image154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160.jpeg"/><Relationship Id="rId4" Type="http://schemas.openxmlformats.org/officeDocument/2006/relationships/image" Target="../media/image1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444E69-2B7C-424B-97C3-B3015B4E9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676"/>
            <a:ext cx="12192000" cy="66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7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07540" y="826021"/>
            <a:ext cx="10547797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其他沟通方式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支持公费电话、视频会议、邮件协议、红包沟通</a:t>
            </a:r>
          </a:p>
        </p:txBody>
      </p:sp>
      <p:pic>
        <p:nvPicPr>
          <p:cNvPr id="5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551" y="2102070"/>
            <a:ext cx="2164977" cy="40837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Group.png" descr="F:\行业产品数据\日常截图汇总\通讯录截图.jpg通讯录截图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8307" y="2567373"/>
            <a:ext cx="1620419" cy="300017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008" y="2102070"/>
            <a:ext cx="2164977" cy="40837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合成 19_2_00235.png" descr="F:\行业产品数据\日常截图汇总\视频通话测试.jpg视频通话测试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4225" y="2567373"/>
            <a:ext cx="1629181" cy="287516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图像" descr="图像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800" y="2101718"/>
            <a:ext cx="2162829" cy="40796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2d316f1a-ef0b-40aa-8d14-190f07cbc66a.jpg" descr="2d316f1a-ef0b-40aa-8d14-190f07cbc66a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910" y="2621584"/>
            <a:ext cx="1626608" cy="289174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923" y="2089870"/>
            <a:ext cx="2169110" cy="40914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1.pic_hd.png" descr="1.pic_h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812" y="2665947"/>
            <a:ext cx="1631331" cy="290159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" name="矩形 13"/>
          <p:cNvSpPr/>
          <p:nvPr/>
        </p:nvSpPr>
        <p:spPr>
          <a:xfrm>
            <a:off x="1285392" y="1666571"/>
            <a:ext cx="183129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609859" y="1605571"/>
            <a:ext cx="140521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公费电话</a:t>
            </a:r>
          </a:p>
        </p:txBody>
      </p:sp>
      <p:sp>
        <p:nvSpPr>
          <p:cNvPr id="16" name="矩形 15"/>
          <p:cNvSpPr/>
          <p:nvPr/>
        </p:nvSpPr>
        <p:spPr>
          <a:xfrm>
            <a:off x="3611539" y="1662908"/>
            <a:ext cx="183129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26489" y="1613715"/>
            <a:ext cx="169408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多方视频会议</a:t>
            </a:r>
          </a:p>
        </p:txBody>
      </p:sp>
      <p:sp>
        <p:nvSpPr>
          <p:cNvPr id="18" name="矩形 17"/>
          <p:cNvSpPr/>
          <p:nvPr/>
        </p:nvSpPr>
        <p:spPr>
          <a:xfrm>
            <a:off x="5994753" y="1662908"/>
            <a:ext cx="183129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51538" y="1605856"/>
            <a:ext cx="140521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收发邮件</a:t>
            </a:r>
          </a:p>
        </p:txBody>
      </p:sp>
      <p:sp>
        <p:nvSpPr>
          <p:cNvPr id="20" name="矩形 19"/>
          <p:cNvSpPr/>
          <p:nvPr/>
        </p:nvSpPr>
        <p:spPr>
          <a:xfrm>
            <a:off x="8342792" y="1665108"/>
            <a:ext cx="183129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702884" y="1604108"/>
            <a:ext cx="140521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企业红包</a:t>
            </a:r>
          </a:p>
        </p:txBody>
      </p:sp>
      <p:sp>
        <p:nvSpPr>
          <p:cNvPr id="22" name="文本框 2"/>
          <p:cNvSpPr txBox="1"/>
          <p:nvPr/>
        </p:nvSpPr>
        <p:spPr>
          <a:xfrm>
            <a:off x="8363765" y="5943501"/>
            <a:ext cx="2107139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专属红包定向领取，</a:t>
            </a:r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与微信钱包互通，支持企业充值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"/>
          <p:cNvSpPr txBox="1"/>
          <p:nvPr/>
        </p:nvSpPr>
        <p:spPr>
          <a:xfrm>
            <a:off x="5777161" y="5943500"/>
            <a:ext cx="2506256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支持通用邮件协议，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包括</a:t>
            </a:r>
            <a:r>
              <a:rPr sz="11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Exchange、POP、IMAP</a:t>
            </a:r>
            <a:r>
              <a:rPr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"/>
          <p:cNvSpPr txBox="1"/>
          <p:nvPr/>
        </p:nvSpPr>
        <p:spPr>
          <a:xfrm>
            <a:off x="3423704" y="6072313"/>
            <a:ext cx="2506256" cy="388338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dirty="0"/>
              <a:t>支持文件共享和电话接入</a:t>
            </a:r>
          </a:p>
        </p:txBody>
      </p:sp>
      <p:sp>
        <p:nvSpPr>
          <p:cNvPr id="25" name="文本框 2"/>
          <p:cNvSpPr txBox="1"/>
          <p:nvPr/>
        </p:nvSpPr>
        <p:spPr>
          <a:xfrm>
            <a:off x="1228453" y="6032846"/>
            <a:ext cx="2052280" cy="557615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企业统一充值，免去报销，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支持多人接入</a:t>
            </a:r>
          </a:p>
        </p:txBody>
      </p:sp>
    </p:spTree>
    <p:extLst>
      <p:ext uri="{BB962C8B-B14F-4D97-AF65-F5344CB8AC3E}">
        <p14:creationId xmlns:p14="http://schemas.microsoft.com/office/powerpoint/2010/main" val="363463201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714" y="2189359"/>
            <a:ext cx="2210689" cy="416992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995674" y="814381"/>
            <a:ext cx="10547797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其他功能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标记、名片管理、勿扰模式</a:t>
            </a:r>
          </a:p>
        </p:txBody>
      </p:sp>
      <p:pic>
        <p:nvPicPr>
          <p:cNvPr id="3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537" y="2214158"/>
            <a:ext cx="2178300" cy="410883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7d3f50c7-5476-461b-b55d-f5eb34906e25.jpg" descr="7d3f50c7-5476-461b-b55d-f5eb34906e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664" y="2769625"/>
            <a:ext cx="1621640" cy="28829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800" y="2769625"/>
            <a:ext cx="1610814" cy="2865100"/>
          </a:xfrm>
          <a:prstGeom prst="rect">
            <a:avLst/>
          </a:prstGeom>
        </p:spPr>
      </p:pic>
      <p:pic>
        <p:nvPicPr>
          <p:cNvPr id="7" name="图像" descr="图像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280" y="2261160"/>
            <a:ext cx="2193277" cy="4137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图像" descr="图像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243" y="2261160"/>
            <a:ext cx="2193278" cy="4137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IMG_7802.png" descr="F:\行业产品数据\日常截图汇总\休息一下1.jpg休息一下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7976" y="2780300"/>
            <a:ext cx="1636395" cy="293116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" name="abca1b58-b126-4e14-838b-3efc627da32d.jpg" descr="F:\行业产品数据\日常截图汇总\休息一下2.jpg休息一下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61121" y="2779665"/>
            <a:ext cx="1647825" cy="29324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548758" y="1638740"/>
            <a:ext cx="4065581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851382" y="1578814"/>
            <a:ext cx="4589173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休息一下，选择进入免打扰模式</a:t>
            </a:r>
          </a:p>
        </p:txBody>
      </p:sp>
      <p:sp>
        <p:nvSpPr>
          <p:cNvPr id="13" name="矩形 12"/>
          <p:cNvSpPr/>
          <p:nvPr/>
        </p:nvSpPr>
        <p:spPr>
          <a:xfrm>
            <a:off x="1559938" y="1661170"/>
            <a:ext cx="183129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84405" y="1600170"/>
            <a:ext cx="140521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图片标注</a:t>
            </a:r>
          </a:p>
        </p:txBody>
      </p:sp>
      <p:sp>
        <p:nvSpPr>
          <p:cNvPr id="15" name="矩形 14"/>
          <p:cNvSpPr/>
          <p:nvPr/>
        </p:nvSpPr>
        <p:spPr>
          <a:xfrm>
            <a:off x="4054348" y="1641554"/>
            <a:ext cx="183129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78815" y="1580554"/>
            <a:ext cx="140521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名片发送</a:t>
            </a:r>
          </a:p>
        </p:txBody>
      </p:sp>
      <p:sp>
        <p:nvSpPr>
          <p:cNvPr id="17" name="文本框 2"/>
          <p:cNvSpPr txBox="1"/>
          <p:nvPr/>
        </p:nvSpPr>
        <p:spPr>
          <a:xfrm>
            <a:off x="1485344" y="6125422"/>
            <a:ext cx="2097588" cy="646870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对图片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标记箭头、文字等</a:t>
            </a:r>
            <a:r>
              <a:rPr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问题描述更清楚</a:t>
            </a:r>
          </a:p>
        </p:txBody>
      </p:sp>
      <p:sp>
        <p:nvSpPr>
          <p:cNvPr id="18" name="文本框 2"/>
          <p:cNvSpPr txBox="1"/>
          <p:nvPr/>
        </p:nvSpPr>
        <p:spPr>
          <a:xfrm>
            <a:off x="3929440" y="6143462"/>
            <a:ext cx="2097588" cy="628083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支持发送名片至微信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支持将名片配置到邮箱签名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7571606" y="6300079"/>
            <a:ext cx="2097588" cy="40648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下班休息一下免打扰模式</a:t>
            </a:r>
            <a:endParaRPr 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219833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3253757" y="2006122"/>
            <a:ext cx="8118656" cy="2825217"/>
            <a:chOff x="2764047" y="2509925"/>
            <a:chExt cx="7951635" cy="2521585"/>
          </a:xfrm>
        </p:grpSpPr>
        <p:pic>
          <p:nvPicPr>
            <p:cNvPr id="8" name="图片 16" descr="F:\行业产品数据\日常截图汇总\打卡1.jpg打卡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64047" y="2509925"/>
              <a:ext cx="1411605" cy="252158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9" name="图片 14" descr="F:\行业产品数据\日常截图汇总\审批.jpg审批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922927" y="2509925"/>
              <a:ext cx="1406525" cy="2498090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2" name="图片 11" descr="IMG_1D7E5BAF068A-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89794" y="2509925"/>
              <a:ext cx="1414672" cy="2516418"/>
            </a:xfrm>
            <a:prstGeom prst="rect">
              <a:avLst/>
            </a:prstGeom>
          </p:spPr>
        </p:pic>
        <p:pic>
          <p:nvPicPr>
            <p:cNvPr id="20" name="c2278ea4-c41f-4e67-b120-1e50914096f7.jpg" descr="c2278ea4-c41f-4e67-b120-1e50914096f7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9257" y="2509925"/>
              <a:ext cx="1416425" cy="251808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</p:grpSp>
      <p:sp>
        <p:nvSpPr>
          <p:cNvPr id="6" name="考勤"/>
          <p:cNvSpPr txBox="1"/>
          <p:nvPr/>
        </p:nvSpPr>
        <p:spPr>
          <a:xfrm>
            <a:off x="3694570" y="1606805"/>
            <a:ext cx="540717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打卡</a:t>
            </a:r>
          </a:p>
        </p:txBody>
      </p:sp>
      <p:sp>
        <p:nvSpPr>
          <p:cNvPr id="7" name="审批"/>
          <p:cNvSpPr txBox="1"/>
          <p:nvPr/>
        </p:nvSpPr>
        <p:spPr>
          <a:xfrm>
            <a:off x="5886660" y="1603679"/>
            <a:ext cx="540717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审批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工作台"/>
          <p:cNvSpPr txBox="1"/>
          <p:nvPr/>
        </p:nvSpPr>
        <p:spPr>
          <a:xfrm>
            <a:off x="8157105" y="1603679"/>
            <a:ext cx="540717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汇报</a:t>
            </a:r>
          </a:p>
        </p:txBody>
      </p:sp>
      <p:pic>
        <p:nvPicPr>
          <p:cNvPr id="16" name="图像" descr="图像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52" y="1606769"/>
            <a:ext cx="2215618" cy="41792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" name="工作台"/>
          <p:cNvSpPr txBox="1"/>
          <p:nvPr/>
        </p:nvSpPr>
        <p:spPr>
          <a:xfrm>
            <a:off x="1396821" y="5714228"/>
            <a:ext cx="707430" cy="323165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5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工作台</a:t>
            </a:r>
          </a:p>
        </p:txBody>
      </p:sp>
      <p:pic>
        <p:nvPicPr>
          <p:cNvPr id="18" name="图片 15" descr="F:\行业产品数据\日常截图汇总\工作台截图.jpg工作台截图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3181" y="2201126"/>
            <a:ext cx="1574711" cy="28252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1" name="公告"/>
          <p:cNvSpPr txBox="1"/>
          <p:nvPr/>
        </p:nvSpPr>
        <p:spPr>
          <a:xfrm>
            <a:off x="10409377" y="1603679"/>
            <a:ext cx="540717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公告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2810110" y="4774105"/>
            <a:ext cx="2342175" cy="2020388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丰富的打卡场景与设置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支持排班、拍照、人脸识别打卡、调班、外勤、打卡防作弊等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灵活的角色权限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应用负责人、规则负责人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详细考勤报表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导出日报、月报等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5159412" y="4901063"/>
            <a:ext cx="2013852" cy="1766472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丰富表单控件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自由组合十种控件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多样审批方式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条件审批、会签等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审批</a:t>
            </a:r>
            <a:r>
              <a:rPr lang="en-US" altLang="zh-CN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接口开放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便于企业接入现有工作流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7350010" y="4901063"/>
            <a:ext cx="2031879" cy="1766472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丰富表单控件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自由组合十种控件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快速筛选</a:t>
            </a:r>
            <a:r>
              <a:rPr lang="en-US" altLang="zh-CN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导出记录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多维度筛选记录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灵活的分级管理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根据管理范围分配汇报范围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495692" y="5061735"/>
            <a:ext cx="2379785" cy="1466390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企业向员工群发的内部重要通知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可设置公告范围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支持文本、图片、音视频、文件、超链接、任务卡片、小程序页面等，可定时发送</a:t>
            </a: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519519" y="944836"/>
            <a:ext cx="9723907" cy="660400"/>
          </a:xfrm>
        </p:spPr>
        <p:txBody>
          <a:bodyPr/>
          <a:lstStyle/>
          <a:p>
            <a:r>
              <a:rPr lang="zh-CN" altLang="en-US" dirty="0"/>
              <a:t>原生基础应用 </a:t>
            </a:r>
            <a:r>
              <a:rPr lang="en-US" altLang="zh-CN" dirty="0"/>
              <a:t>| </a:t>
            </a:r>
            <a:r>
              <a:rPr lang="zh-CN" altLang="en-US" dirty="0"/>
              <a:t>高频办公流程移动化，最大化缩短流程时间</a:t>
            </a:r>
          </a:p>
        </p:txBody>
      </p:sp>
    </p:spTree>
    <p:extLst>
      <p:ext uri="{BB962C8B-B14F-4D97-AF65-F5344CB8AC3E}">
        <p14:creationId xmlns:p14="http://schemas.microsoft.com/office/powerpoint/2010/main" val="35967850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E0E030E-8B32-40A2-A3D0-737C4C19B831}"/>
              </a:ext>
            </a:extLst>
          </p:cNvPr>
          <p:cNvSpPr txBox="1">
            <a:spLocks/>
          </p:cNvSpPr>
          <p:nvPr/>
        </p:nvSpPr>
        <p:spPr>
          <a:xfrm>
            <a:off x="1519519" y="944836"/>
            <a:ext cx="9723907" cy="660400"/>
          </a:xfrm>
          <a:prstGeom prst="rect">
            <a:avLst/>
          </a:prstGeom>
        </p:spPr>
        <p:txBody>
          <a:bodyPr/>
          <a:lstStyle>
            <a:lvl1pPr marL="31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zh-CN" altLang="en-US" kern="0" dirty="0">
                <a:solidFill>
                  <a:schemeClr val="bg1"/>
                </a:solidFill>
              </a:rPr>
              <a:t>原生基础应用 </a:t>
            </a:r>
            <a:r>
              <a:rPr lang="en-US" altLang="zh-CN" kern="0" dirty="0">
                <a:solidFill>
                  <a:schemeClr val="bg1"/>
                </a:solidFill>
              </a:rPr>
              <a:t>| </a:t>
            </a:r>
            <a:r>
              <a:rPr lang="zh-CN" altLang="en-US" kern="0" dirty="0">
                <a:solidFill>
                  <a:schemeClr val="bg1"/>
                </a:solidFill>
              </a:rPr>
              <a:t>高频办公流程移动化，最大化缩短流程时间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548F87-5FCE-42FE-8B35-52FCB6081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61" y="2183733"/>
            <a:ext cx="6532891" cy="31004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FAD229A-EBF4-450E-A625-3B1204293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57" y="2183733"/>
            <a:ext cx="1891764" cy="31004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C5C46CE-0852-4DBE-994E-F384FBA5105B}"/>
              </a:ext>
            </a:extLst>
          </p:cNvPr>
          <p:cNvSpPr txBox="1"/>
          <p:nvPr/>
        </p:nvSpPr>
        <p:spPr>
          <a:xfrm>
            <a:off x="4216961" y="1573863"/>
            <a:ext cx="325224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会议室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6346FA-ACDB-4C8C-B7C0-2AEE33273006}"/>
              </a:ext>
            </a:extLst>
          </p:cNvPr>
          <p:cNvSpPr txBox="1"/>
          <p:nvPr/>
        </p:nvSpPr>
        <p:spPr>
          <a:xfrm>
            <a:off x="2733773" y="5749352"/>
            <a:ext cx="7513163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dirty="0">
                <a:solidFill>
                  <a:schemeClr val="bg1"/>
                </a:solidFill>
              </a:rPr>
              <a:t>管理企业内部的会议室，供员工预定使用。</a:t>
            </a: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92226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考勤"/>
          <p:cNvSpPr txBox="1"/>
          <p:nvPr/>
        </p:nvSpPr>
        <p:spPr>
          <a:xfrm>
            <a:off x="3509345" y="1606805"/>
            <a:ext cx="951086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日历日程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审批"/>
          <p:cNvSpPr txBox="1"/>
          <p:nvPr/>
        </p:nvSpPr>
        <p:spPr>
          <a:xfrm>
            <a:off x="10093647" y="1603679"/>
            <a:ext cx="745902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微文档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工作台"/>
          <p:cNvSpPr txBox="1"/>
          <p:nvPr/>
        </p:nvSpPr>
        <p:spPr>
          <a:xfrm>
            <a:off x="8025553" y="1613020"/>
            <a:ext cx="540717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微盘</a:t>
            </a:r>
            <a:endParaRPr lang="zh-CN"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52" y="1606769"/>
            <a:ext cx="2215618" cy="41792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" name="工作台"/>
          <p:cNvSpPr txBox="1"/>
          <p:nvPr/>
        </p:nvSpPr>
        <p:spPr>
          <a:xfrm>
            <a:off x="1291314" y="5714228"/>
            <a:ext cx="899790" cy="323165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15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应用托盘</a:t>
            </a:r>
            <a:endParaRPr sz="15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公告"/>
          <p:cNvSpPr txBox="1"/>
          <p:nvPr/>
        </p:nvSpPr>
        <p:spPr>
          <a:xfrm>
            <a:off x="5604044" y="1603679"/>
            <a:ext cx="1156271" cy="338554"/>
          </a:xfrm>
          <a:prstGeom prst="rect">
            <a:avLst/>
          </a:prstGeom>
          <a:ln w="12700">
            <a:miter lim="400000"/>
          </a:ln>
        </p:spPr>
        <p:txBody>
          <a:bodyPr wrap="none" lIns="64544" rIns="6454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音视频会议</a:t>
            </a:r>
            <a:endParaRPr sz="16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1437458" y="944836"/>
            <a:ext cx="9723907" cy="660400"/>
          </a:xfrm>
        </p:spPr>
        <p:txBody>
          <a:bodyPr/>
          <a:lstStyle/>
          <a:p>
            <a:pPr algn="ctr"/>
            <a:r>
              <a:rPr lang="zh-CN" altLang="en-US" dirty="0"/>
              <a:t>原生效率套件 </a:t>
            </a:r>
            <a:r>
              <a:rPr lang="en-US" altLang="zh-CN" dirty="0"/>
              <a:t>| </a:t>
            </a:r>
            <a:r>
              <a:rPr lang="zh-CN" altLang="en-US" dirty="0"/>
              <a:t>有效提升员工协同工作效率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B04E8733-B7B7-C946-BA3E-92D406265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759" y="2126639"/>
            <a:ext cx="1601040" cy="294333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440FC08-4659-2743-8012-7161709D7C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691" y="2062453"/>
            <a:ext cx="1718159" cy="3436317"/>
          </a:xfrm>
          <a:prstGeom prst="rect">
            <a:avLst/>
          </a:prstGeom>
        </p:spPr>
      </p:pic>
      <p:pic>
        <p:nvPicPr>
          <p:cNvPr id="35" name="图片 34" descr="图片包含 屏幕截图&#10;&#10;描述已自动生成">
            <a:extLst>
              <a:ext uri="{FF2B5EF4-FFF2-40B4-BE49-F238E27FC236}">
                <a16:creationId xmlns:a16="http://schemas.microsoft.com/office/drawing/2014/main" id="{3C070CAD-A48B-C242-9A54-4ACD064A5A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77" y="2062454"/>
            <a:ext cx="1718159" cy="343631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FA6BDE7-6FC9-5F4E-8FDC-3E81D22E79A8}"/>
              </a:ext>
            </a:extLst>
          </p:cNvPr>
          <p:cNvSpPr/>
          <p:nvPr/>
        </p:nvSpPr>
        <p:spPr>
          <a:xfrm>
            <a:off x="1123534" y="6072410"/>
            <a:ext cx="1257460" cy="3366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应用的快捷入口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29756D58-9102-F44C-8977-0F1966623A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979" y="2062453"/>
            <a:ext cx="1632125" cy="343631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F29F0AE-D4C9-264E-BE34-8997A4DE0141}"/>
              </a:ext>
            </a:extLst>
          </p:cNvPr>
          <p:cNvSpPr/>
          <p:nvPr/>
        </p:nvSpPr>
        <p:spPr>
          <a:xfrm>
            <a:off x="9692324" y="5565248"/>
            <a:ext cx="1595309" cy="1101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在线文档协作编辑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支持多人同时编辑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随时转发，边写边聊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强大的函数、格式支持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FF2BD18-ADE9-A54C-B78E-FA37C14ACE6E}"/>
              </a:ext>
            </a:extLst>
          </p:cNvPr>
          <p:cNvSpPr/>
          <p:nvPr/>
        </p:nvSpPr>
        <p:spPr>
          <a:xfrm>
            <a:off x="4931956" y="5610145"/>
            <a:ext cx="2515323" cy="110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多人在线音视频会议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会前预约，同步到日程</a:t>
            </a: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人同时参会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支持区分主持人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参会人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文档演示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7171B78-9564-8743-9552-9C8979575244}"/>
              </a:ext>
            </a:extLst>
          </p:cNvPr>
          <p:cNvSpPr/>
          <p:nvPr/>
        </p:nvSpPr>
        <p:spPr>
          <a:xfrm>
            <a:off x="7315749" y="5616162"/>
            <a:ext cx="2042042" cy="110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多种权限灵活管理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100G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永久使用空间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实现文件共享与同步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支持操作记录审计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CA56E6B-6914-F24C-8AE8-97FADB1CE791}"/>
              </a:ext>
            </a:extLst>
          </p:cNvPr>
          <p:cNvSpPr/>
          <p:nvPr/>
        </p:nvSpPr>
        <p:spPr>
          <a:xfrm>
            <a:off x="2965009" y="5610144"/>
            <a:ext cx="2042042" cy="110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任务协同工具</a:t>
            </a:r>
            <a:endParaRPr lang="en-US" altLang="zh-CN" sz="12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支持日视图查看自己的日程</a:t>
            </a:r>
          </a:p>
          <a:p>
            <a:pPr algn="ctr" fontAlgn="base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支持新建多人日</a:t>
            </a:r>
          </a:p>
          <a:p>
            <a:pPr algn="ctr" fontAlgn="base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支持同步系统的日历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FF72BDC-7F33-494B-B3C7-AC9B26554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6414" y="2060048"/>
            <a:ext cx="1718159" cy="343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3133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84036-0FAC-46CD-BF23-FABABF6428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11" y="1617426"/>
            <a:ext cx="1915654" cy="39732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3B7EB8-DB91-4A80-9DDD-9F64E55B2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698" y="1622566"/>
            <a:ext cx="1915654" cy="39732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F3A578-EB3A-4ED0-AD0A-88ED026CB3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24" y="1617426"/>
            <a:ext cx="1915654" cy="3973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3D14DB5-26D5-4161-B6C9-B3EDAB3623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8" y="1622568"/>
            <a:ext cx="2054577" cy="396806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12A6F0D-56AF-4DAB-8EF3-007D4574773B}"/>
              </a:ext>
            </a:extLst>
          </p:cNvPr>
          <p:cNvSpPr txBox="1"/>
          <p:nvPr/>
        </p:nvSpPr>
        <p:spPr>
          <a:xfrm>
            <a:off x="631596" y="5851944"/>
            <a:ext cx="11133056" cy="74892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1400" dirty="0">
                <a:solidFill>
                  <a:schemeClr val="bg1"/>
                </a:solidFill>
              </a:rPr>
              <a:t>可快速向同事发起日程邀约、将聊天中的工作添加为日程，并在日程中统一管理自己的工作安排。支持多终端同步及同步手机系统日历。</a:t>
            </a:r>
            <a:br>
              <a:rPr lang="zh-CN" altLang="en-US" sz="1400" dirty="0">
                <a:solidFill>
                  <a:schemeClr val="bg1"/>
                </a:solidFill>
              </a:rPr>
            </a:br>
            <a:r>
              <a:rPr lang="zh-CN" altLang="en-US" sz="1400" dirty="0">
                <a:solidFill>
                  <a:schemeClr val="bg1"/>
                </a:solidFill>
              </a:rPr>
              <a:t>在聊天中使用「约时间」功能，可查看群成员的日程闲忙，选择大家的有空时间发起时间邀约。成员投票后，还可快速基于此时间发起日程。</a:t>
            </a:r>
            <a:br>
              <a:rPr lang="zh-CN" altLang="en-US" sz="1400" dirty="0">
                <a:solidFill>
                  <a:schemeClr val="bg1"/>
                </a:solidFill>
              </a:rPr>
            </a:br>
            <a:r>
              <a:rPr lang="zh-CN" altLang="en-US" sz="1400" dirty="0">
                <a:solidFill>
                  <a:schemeClr val="bg1"/>
                </a:solidFill>
              </a:rPr>
              <a:t>企业可通过</a:t>
            </a:r>
            <a:r>
              <a:rPr lang="en-US" altLang="zh-CN" sz="1400" dirty="0">
                <a:solidFill>
                  <a:schemeClr val="bg1"/>
                </a:solidFill>
              </a:rPr>
              <a:t>API</a:t>
            </a:r>
            <a:r>
              <a:rPr lang="zh-CN" altLang="en-US" sz="1400" dirty="0">
                <a:solidFill>
                  <a:schemeClr val="bg1"/>
                </a:solidFill>
              </a:rPr>
              <a:t>接口， 将企业已有系统的日程添加到企业微信中。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59187E70-2198-4CF9-AD7B-7843A8DD806D}"/>
              </a:ext>
            </a:extLst>
          </p:cNvPr>
          <p:cNvSpPr txBox="1">
            <a:spLocks/>
          </p:cNvSpPr>
          <p:nvPr/>
        </p:nvSpPr>
        <p:spPr>
          <a:xfrm>
            <a:off x="1862711" y="735387"/>
            <a:ext cx="8239491" cy="526837"/>
          </a:xfrm>
          <a:prstGeom prst="rect">
            <a:avLst/>
          </a:prstGeom>
        </p:spPr>
        <p:txBody>
          <a:bodyPr>
            <a:normAutofit/>
          </a:bodyPr>
          <a:lstStyle>
            <a:lvl1pPr marL="31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zh-CN" altLang="en-US" sz="2800" kern="0" dirty="0">
                <a:solidFill>
                  <a:schemeClr val="bg1"/>
                </a:solidFill>
              </a:rPr>
              <a:t>日历日程</a:t>
            </a:r>
            <a:r>
              <a:rPr lang="en-US" altLang="zh-CN" sz="2800" kern="0" dirty="0">
                <a:solidFill>
                  <a:schemeClr val="bg1"/>
                </a:solidFill>
              </a:rPr>
              <a:t>|</a:t>
            </a:r>
            <a:r>
              <a:rPr lang="zh-CN" altLang="en-US" sz="2800" kern="0" dirty="0">
                <a:solidFill>
                  <a:schemeClr val="bg1"/>
                </a:solidFill>
              </a:rPr>
              <a:t> 满足日常工作任务安排</a:t>
            </a:r>
          </a:p>
        </p:txBody>
      </p:sp>
    </p:spTree>
    <p:extLst>
      <p:ext uri="{BB962C8B-B14F-4D97-AF65-F5344CB8AC3E}">
        <p14:creationId xmlns:p14="http://schemas.microsoft.com/office/powerpoint/2010/main" val="33134883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947552" y="1020360"/>
            <a:ext cx="8239491" cy="526837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音视频会议 </a:t>
            </a:r>
            <a:r>
              <a:rPr lang="en-US" altLang="zh-CN" dirty="0"/>
              <a:t>|</a:t>
            </a:r>
            <a:r>
              <a:rPr lang="zh-CN" altLang="en-US" dirty="0"/>
              <a:t> 满足企业的在线视频会议场景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895484-2DE7-CD4D-9A67-4BCFCF5376F9}"/>
              </a:ext>
            </a:extLst>
          </p:cNvPr>
          <p:cNvSpPr txBox="1"/>
          <p:nvPr/>
        </p:nvSpPr>
        <p:spPr>
          <a:xfrm>
            <a:off x="378036" y="2229745"/>
            <a:ext cx="1707136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支持独立应用入口</a:t>
            </a:r>
            <a:endParaRPr lang="en-US" altLang="zh-CN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F53EC4B-5797-0E41-B318-B963273CC9F9}"/>
              </a:ext>
            </a:extLst>
          </p:cNvPr>
          <p:cNvSpPr txBox="1"/>
          <p:nvPr/>
        </p:nvSpPr>
        <p:spPr>
          <a:xfrm>
            <a:off x="2803021" y="2229745"/>
            <a:ext cx="3292979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会议进行与文档演示</a:t>
            </a:r>
            <a:endParaRPr lang="en-US" altLang="zh-CN" sz="1400" b="1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0F671D9-FB73-F940-91EC-AD8D984A017F}"/>
              </a:ext>
            </a:extLst>
          </p:cNvPr>
          <p:cNvSpPr/>
          <p:nvPr/>
        </p:nvSpPr>
        <p:spPr>
          <a:xfrm>
            <a:off x="6889297" y="2792429"/>
            <a:ext cx="5231583" cy="3609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不同于群聊的音视频会话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支持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区分主持人和参与人角色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支持</a:t>
            </a:r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在群聊发起音视频会议（</a:t>
            </a:r>
            <a:r>
              <a:rPr lang="en-US" altLang="zh-CN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9</a:t>
            </a:r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人以上自动发起）</a:t>
            </a:r>
            <a:endParaRPr lang="en-US" altLang="zh-CN" sz="1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会议安排自动写入企业微信日程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功能更加丰富</a:t>
            </a: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会前：支持发起会议预约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会中：主持人可管理成员音视频状态，踢人及转让主持人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会后：可在应用中查询会议记录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疫情期间最多支持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300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人参会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支持编写会议纪要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endParaRPr lang="zh-CN" altLang="en-US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8281407B-1B8B-5B44-8A50-2F45E67866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254" y="2929466"/>
            <a:ext cx="1436952" cy="287390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ACB88C5-C812-8044-95D7-E7436F631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034" y="2930620"/>
            <a:ext cx="1436953" cy="28739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E3649CA-8206-9E42-8A4C-D106A39F8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0755" y="2929466"/>
            <a:ext cx="1436953" cy="287390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B5763A-A71F-7A40-A60D-0AC8C6663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4" y="2929466"/>
            <a:ext cx="1436953" cy="287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609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2CA35D7-C369-4001-BB8A-8B3EB0F26E21}"/>
              </a:ext>
            </a:extLst>
          </p:cNvPr>
          <p:cNvSpPr txBox="1">
            <a:spLocks/>
          </p:cNvSpPr>
          <p:nvPr/>
        </p:nvSpPr>
        <p:spPr>
          <a:xfrm>
            <a:off x="1976254" y="907239"/>
            <a:ext cx="8239491" cy="526837"/>
          </a:xfrm>
          <a:prstGeom prst="rect">
            <a:avLst/>
          </a:prstGeom>
        </p:spPr>
        <p:txBody>
          <a:bodyPr>
            <a:normAutofit/>
          </a:bodyPr>
          <a:lstStyle>
            <a:lvl1pPr marL="31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zh-CN" altLang="en-US" kern="0" dirty="0">
                <a:solidFill>
                  <a:schemeClr val="bg1"/>
                </a:solidFill>
              </a:rPr>
              <a:t>直播 </a:t>
            </a:r>
            <a:r>
              <a:rPr lang="en-US" altLang="zh-CN" kern="0" dirty="0">
                <a:solidFill>
                  <a:schemeClr val="bg1"/>
                </a:solidFill>
              </a:rPr>
              <a:t>|</a:t>
            </a:r>
            <a:r>
              <a:rPr lang="zh-CN" altLang="en-US" kern="0" dirty="0">
                <a:solidFill>
                  <a:schemeClr val="bg1"/>
                </a:solidFill>
              </a:rPr>
              <a:t> 随时随地发起视频直播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37D9EAF-A53C-4062-9DF6-BAE5C115B4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8" y="1547197"/>
            <a:ext cx="1947552" cy="40393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8B1181A-E7D8-48E7-B71B-5151EB6844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27" y="1547193"/>
            <a:ext cx="1947552" cy="403936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DC80085-20FA-400A-85DD-751F86FB23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26" y="1547192"/>
            <a:ext cx="1947552" cy="4039367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7D82604-043A-4A76-8B80-D88630B5A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25" y="1547191"/>
            <a:ext cx="1947552" cy="4039367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20608C3-A740-4402-824F-4BC32EAA52A7}"/>
              </a:ext>
            </a:extLst>
          </p:cNvPr>
          <p:cNvSpPr txBox="1"/>
          <p:nvPr/>
        </p:nvSpPr>
        <p:spPr>
          <a:xfrm>
            <a:off x="9031110" y="1253420"/>
            <a:ext cx="3110845" cy="46269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 hangingPunct="0"/>
            <a:r>
              <a:rPr lang="en-US" altLang="zh-CN" sz="1400" dirty="0">
                <a:solidFill>
                  <a:schemeClr val="bg1"/>
                </a:solidFill>
              </a:rPr>
              <a:t>-</a:t>
            </a:r>
            <a:r>
              <a:rPr lang="zh-CN" altLang="en-US" sz="1400" dirty="0">
                <a:solidFill>
                  <a:schemeClr val="accent3"/>
                </a:solidFill>
              </a:rPr>
              <a:t>支持主播设置美颜</a:t>
            </a:r>
            <a:br>
              <a:rPr lang="zh-CN" altLang="en-US" sz="1400" dirty="0">
                <a:solidFill>
                  <a:schemeClr val="bg1"/>
                </a:solidFill>
              </a:rPr>
            </a:br>
            <a:endParaRPr lang="en-US" altLang="zh-CN" sz="1400" dirty="0">
              <a:solidFill>
                <a:schemeClr val="bg1"/>
              </a:solidFill>
            </a:endParaRPr>
          </a:p>
          <a:p>
            <a:pPr defTabSz="825500" hangingPunct="0"/>
            <a:r>
              <a:rPr lang="en-US" altLang="zh-CN" sz="1400" dirty="0">
                <a:solidFill>
                  <a:schemeClr val="bg1"/>
                </a:solidFill>
              </a:rPr>
              <a:t>-</a:t>
            </a:r>
            <a:r>
              <a:rPr lang="zh-CN" altLang="en-US" sz="1400" dirty="0">
                <a:solidFill>
                  <a:schemeClr val="bg1"/>
                </a:solidFill>
              </a:rPr>
              <a:t>主播可查询和导出观看名单及观看时长</a:t>
            </a:r>
            <a:br>
              <a:rPr lang="zh-CN" altLang="en-US" sz="1400" dirty="0">
                <a:solidFill>
                  <a:schemeClr val="bg1"/>
                </a:solidFill>
              </a:rPr>
            </a:br>
            <a:endParaRPr lang="en-US" altLang="zh-CN" sz="1400" dirty="0">
              <a:solidFill>
                <a:schemeClr val="bg1"/>
              </a:solidFill>
            </a:endParaRPr>
          </a:p>
          <a:p>
            <a:pPr defTabSz="825500" hangingPunct="0"/>
            <a:r>
              <a:rPr lang="en-US" altLang="zh-CN" sz="1400" dirty="0">
                <a:solidFill>
                  <a:schemeClr val="bg1"/>
                </a:solidFill>
              </a:rPr>
              <a:t>-</a:t>
            </a:r>
            <a:r>
              <a:rPr lang="zh-CN" altLang="en-US" sz="1400" dirty="0">
                <a:solidFill>
                  <a:schemeClr val="bg1"/>
                </a:solidFill>
              </a:rPr>
              <a:t>管理员可在管理后台查询企业直播记录及导出直播明细</a:t>
            </a:r>
            <a:br>
              <a:rPr lang="zh-CN" altLang="en-US" sz="1400" dirty="0">
                <a:solidFill>
                  <a:schemeClr val="bg1"/>
                </a:solidFill>
              </a:rPr>
            </a:br>
            <a:endParaRPr lang="en-US" altLang="zh-CN" sz="1400" dirty="0">
              <a:solidFill>
                <a:schemeClr val="bg1"/>
              </a:solidFill>
            </a:endParaRPr>
          </a:p>
          <a:p>
            <a:pPr defTabSz="825500" hangingPunct="0"/>
            <a:r>
              <a:rPr lang="en-US" altLang="zh-CN" sz="1400" dirty="0">
                <a:solidFill>
                  <a:schemeClr val="bg1"/>
                </a:solidFill>
              </a:rPr>
              <a:t>-</a:t>
            </a:r>
            <a:r>
              <a:rPr lang="zh-CN" altLang="en-US" sz="1400" dirty="0">
                <a:solidFill>
                  <a:schemeClr val="accent3"/>
                </a:solidFill>
              </a:rPr>
              <a:t>支持直播回放</a:t>
            </a:r>
            <a:endParaRPr lang="en-US" altLang="zh-CN" sz="1400" dirty="0">
              <a:solidFill>
                <a:schemeClr val="accent3"/>
              </a:solidFill>
            </a:endParaRPr>
          </a:p>
          <a:p>
            <a:pPr defTabSz="825500" hangingPunct="0"/>
            <a:endParaRPr lang="en-US" altLang="zh-CN" sz="1400" dirty="0">
              <a:solidFill>
                <a:schemeClr val="accent3"/>
              </a:solidFill>
            </a:endParaRPr>
          </a:p>
          <a:p>
            <a:pPr defTabSz="825500" hangingPunct="0"/>
            <a:r>
              <a:rPr lang="zh-CN" altLang="en-US" sz="1400" dirty="0">
                <a:solidFill>
                  <a:schemeClr val="accent3"/>
                </a:solidFill>
              </a:rPr>
              <a:t>支持提前预约</a:t>
            </a:r>
            <a:r>
              <a:rPr lang="zh-CN" altLang="en-US" sz="1400" dirty="0">
                <a:solidFill>
                  <a:schemeClr val="bg1"/>
                </a:solidFill>
              </a:rPr>
              <a:t>，可邀请同事和微信客户订阅开播提醒，直播组织更高效。</a:t>
            </a:r>
            <a:br>
              <a:rPr lang="zh-CN" altLang="en-US" sz="1400" dirty="0">
                <a:solidFill>
                  <a:schemeClr val="bg1"/>
                </a:solidFill>
              </a:rPr>
            </a:br>
            <a:br>
              <a:rPr lang="zh-CN" altLang="en-US" sz="1400" dirty="0">
                <a:solidFill>
                  <a:schemeClr val="bg1"/>
                </a:solidFill>
              </a:rPr>
            </a:br>
            <a:r>
              <a:rPr lang="zh-CN" altLang="en-US" sz="1400" dirty="0">
                <a:solidFill>
                  <a:schemeClr val="accent3"/>
                </a:solidFill>
              </a:rPr>
              <a:t>主播可以管理直播间观众了</a:t>
            </a:r>
            <a:r>
              <a:rPr lang="zh-CN" altLang="en-US" sz="1400" dirty="0">
                <a:solidFill>
                  <a:schemeClr val="bg1"/>
                </a:solidFill>
              </a:rPr>
              <a:t>，可禁止观众发表评论及移出直播。</a:t>
            </a:r>
            <a:br>
              <a:rPr lang="zh-CN" altLang="en-US" sz="1400" dirty="0">
                <a:solidFill>
                  <a:schemeClr val="bg1"/>
                </a:solidFill>
              </a:rPr>
            </a:br>
            <a:br>
              <a:rPr lang="zh-CN" altLang="en-US" sz="1400" dirty="0">
                <a:solidFill>
                  <a:schemeClr val="bg1"/>
                </a:solidFill>
              </a:rPr>
            </a:br>
            <a:r>
              <a:rPr lang="en-US" altLang="zh-CN" sz="1400" dirty="0">
                <a:solidFill>
                  <a:schemeClr val="bg1"/>
                </a:solidFill>
              </a:rPr>
              <a:t>Mac</a:t>
            </a:r>
            <a:r>
              <a:rPr lang="zh-CN" altLang="en-US" sz="1400" dirty="0">
                <a:solidFill>
                  <a:schemeClr val="bg1"/>
                </a:solidFill>
              </a:rPr>
              <a:t>端支持观众视频发言了，直播互动更高效。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defTabSz="825500" hangingPunct="0"/>
            <a:endParaRPr lang="en-US" altLang="zh-CN" sz="1400" dirty="0">
              <a:solidFill>
                <a:schemeClr val="bg1"/>
              </a:solidFill>
            </a:endParaRPr>
          </a:p>
          <a:p>
            <a:pPr defTabSz="825500" hangingPunct="0"/>
            <a:r>
              <a:rPr lang="zh-CN" altLang="en-US" sz="1400" dirty="0">
                <a:solidFill>
                  <a:schemeClr val="accent3"/>
                </a:solidFill>
              </a:rPr>
              <a:t>支持</a:t>
            </a:r>
            <a:r>
              <a:rPr lang="en-US" altLang="zh-CN" sz="1400" dirty="0">
                <a:solidFill>
                  <a:schemeClr val="accent3"/>
                </a:solidFill>
              </a:rPr>
              <a:t>8</a:t>
            </a:r>
            <a:r>
              <a:rPr lang="zh-CN" altLang="en-US" sz="1400" dirty="0">
                <a:solidFill>
                  <a:schemeClr val="accent3"/>
                </a:solidFill>
              </a:rPr>
              <a:t>位观众同时连麦发言，进一步提升与观众的互动能力。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968335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947552" y="1020360"/>
            <a:ext cx="8239491" cy="526837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微盘 </a:t>
            </a:r>
            <a:r>
              <a:rPr lang="en-US" altLang="zh-CN" dirty="0"/>
              <a:t>|</a:t>
            </a:r>
            <a:r>
              <a:rPr lang="zh-CN" altLang="en-US" dirty="0"/>
              <a:t> 企业资料的共享空间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EE1D78B-E56F-C449-89F1-B078A02E1A5B}"/>
              </a:ext>
            </a:extLst>
          </p:cNvPr>
          <p:cNvSpPr/>
          <p:nvPr/>
        </p:nvSpPr>
        <p:spPr>
          <a:xfrm>
            <a:off x="7668482" y="2184320"/>
            <a:ext cx="4397827" cy="412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空间权限管理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为项目或团队创建共享空间，独立配置成员权限，管理更灵活。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文件实时同步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文件修改即时通知团队成员，无须频繁传输，自动更新到最新版本。 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提供详细文件操作记录</a:t>
            </a:r>
            <a:endParaRPr lang="en-US" altLang="zh-CN" sz="11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所有文件保留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 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天历史版本，重要信息不因误操作而丢失。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文件外链分享</a:t>
            </a:r>
            <a:endParaRPr lang="en-US" altLang="zh-CN" sz="11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文件可以生成外链分享给空间外成员，方便跨组织协作。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文件权限管理</a:t>
            </a:r>
            <a:endParaRPr lang="en-US" altLang="zh-CN" sz="11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可以针对单个文件设置查看权限，保证分享到空间外文件的安全。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</a:t>
            </a:r>
            <a:r>
              <a:rPr lang="en" altLang="zh-CN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P2P</a:t>
            </a: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技术，局域网下文件下载更快</a:t>
            </a:r>
            <a:endParaRPr lang="en-US" altLang="zh-CN" sz="11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支持分配离职成员文件</a:t>
            </a:r>
            <a:endParaRPr lang="en-US" altLang="zh-CN" sz="11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584200">
              <a:lnSpc>
                <a:spcPct val="150000"/>
              </a:lnSpc>
            </a:pPr>
            <a:endParaRPr lang="zh-CN" altLang="en-US" sz="11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947A17-D5B6-2C41-A140-4B9740126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2" y="2402330"/>
            <a:ext cx="1900766" cy="3801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E504D6-B8B8-DA4C-9F37-C0658ADD5F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6402" y="2402330"/>
            <a:ext cx="1900766" cy="380153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CC1CD66-A03F-C142-A3BD-1D6E0A18D837}"/>
              </a:ext>
            </a:extLst>
          </p:cNvPr>
          <p:cNvSpPr txBox="1"/>
          <p:nvPr/>
        </p:nvSpPr>
        <p:spPr>
          <a:xfrm>
            <a:off x="927983" y="1765206"/>
            <a:ext cx="1568803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微盘界面</a:t>
            </a:r>
            <a:endParaRPr lang="en-US" altLang="zh-CN" sz="1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A0D06E0-F133-6A4A-ADC0-DE8AEA12BE68}"/>
              </a:ext>
            </a:extLst>
          </p:cNvPr>
          <p:cNvSpPr txBox="1"/>
          <p:nvPr/>
        </p:nvSpPr>
        <p:spPr>
          <a:xfrm>
            <a:off x="3112383" y="1765206"/>
            <a:ext cx="1568803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权限管理与设置</a:t>
            </a:r>
            <a:endParaRPr lang="en-US" altLang="zh-CN" sz="14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68ED14-FAB5-4245-9203-263830FC3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107" y="2402331"/>
            <a:ext cx="2122727" cy="380153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9184B6C-0F80-4280-96DB-F2364DABF9DB}"/>
              </a:ext>
            </a:extLst>
          </p:cNvPr>
          <p:cNvSpPr txBox="1"/>
          <p:nvPr/>
        </p:nvSpPr>
        <p:spPr>
          <a:xfrm>
            <a:off x="5318100" y="1765205"/>
            <a:ext cx="1930740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可分配离职成员文件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48427910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947552" y="1020360"/>
            <a:ext cx="8239491" cy="526837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微文档 </a:t>
            </a:r>
            <a:r>
              <a:rPr lang="en-US" altLang="zh-CN" dirty="0"/>
              <a:t>|</a:t>
            </a:r>
            <a:r>
              <a:rPr lang="zh-CN" altLang="en-US" dirty="0"/>
              <a:t> 高效的在线协同编辑工具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74972CD-1C68-3F46-A70C-BD04A05E2C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4632" y="2633134"/>
            <a:ext cx="1545572" cy="32540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EC25A5E-244E-D44E-A179-8B84170D0E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133" y="2633134"/>
            <a:ext cx="1625837" cy="325167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1D9C58F-A6A0-8045-A555-5A5475D537CB}"/>
              </a:ext>
            </a:extLst>
          </p:cNvPr>
          <p:cNvSpPr/>
          <p:nvPr/>
        </p:nvSpPr>
        <p:spPr>
          <a:xfrm>
            <a:off x="6373816" y="2531463"/>
            <a:ext cx="5090051" cy="29627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企业内多人协同的文档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多人编辑，不用重复发送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 Light" panose="020B0502040204020203" charset="-122"/>
            </a:endParaRP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打通通讯录，减少冗长邀请、注册、登录流程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企业微信深度整合</a:t>
            </a: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随时转发，边写边聊</a:t>
            </a: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按群、按部门管理权限，添加方便</a:t>
            </a:r>
          </a:p>
          <a:p>
            <a:pPr marL="285750" indent="-285750" defTabSz="584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强大的文档编辑功能</a:t>
            </a: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文档：有丰富的编辑能力，能引用文档片段和同事讨论</a:t>
            </a:r>
          </a:p>
          <a:p>
            <a:pPr defTabSz="584200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	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 Light" panose="020B0502040204020203" charset="-122"/>
              </a:rPr>
              <a:t>表格：强大的函数、格式支持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50DEF0-C659-6E4C-8632-079DDDF4D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866" y="2630720"/>
            <a:ext cx="1627044" cy="325408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1CC8A4A-1837-D649-9E7D-5C5412EA6D19}"/>
              </a:ext>
            </a:extLst>
          </p:cNvPr>
          <p:cNvSpPr txBox="1"/>
          <p:nvPr/>
        </p:nvSpPr>
        <p:spPr>
          <a:xfrm>
            <a:off x="756649" y="2031801"/>
            <a:ext cx="1568803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微文档界面</a:t>
            </a:r>
            <a:endParaRPr lang="en-US" altLang="zh-CN" sz="1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47D790A-97AC-7C4F-927C-554159AB2EA8}"/>
              </a:ext>
            </a:extLst>
          </p:cNvPr>
          <p:cNvSpPr txBox="1"/>
          <p:nvPr/>
        </p:nvSpPr>
        <p:spPr>
          <a:xfrm>
            <a:off x="2603016" y="2031801"/>
            <a:ext cx="1568803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在线文档</a:t>
            </a:r>
            <a:endParaRPr lang="en-US" altLang="zh-CN" sz="1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E6D5E82-D557-4540-8142-CDABF921418B}"/>
              </a:ext>
            </a:extLst>
          </p:cNvPr>
          <p:cNvSpPr txBox="1"/>
          <p:nvPr/>
        </p:nvSpPr>
        <p:spPr>
          <a:xfrm>
            <a:off x="4449986" y="2031801"/>
            <a:ext cx="1568803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b="1" dirty="0"/>
              <a:t>在线表格</a:t>
            </a:r>
            <a:endParaRPr lang="en-US" altLang="zh-CN" sz="1400" b="1" dirty="0"/>
          </a:p>
        </p:txBody>
      </p:sp>
    </p:spTree>
    <p:extLst>
      <p:ext uri="{BB962C8B-B14F-4D97-AF65-F5344CB8AC3E}">
        <p14:creationId xmlns:p14="http://schemas.microsoft.com/office/powerpoint/2010/main" val="29035870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757279"/>
            <a:ext cx="4807973" cy="57993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2" name="腾讯企业微信"/>
          <p:cNvSpPr txBox="1"/>
          <p:nvPr/>
        </p:nvSpPr>
        <p:spPr>
          <a:xfrm>
            <a:off x="962008" y="1360146"/>
            <a:ext cx="3011081" cy="711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t">
            <a:spAutoFit/>
          </a:bodyPr>
          <a:lstStyle>
            <a:lvl1pPr algn="l" defTabSz="127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b="0" spc="180">
                <a:solidFill>
                  <a:srgbClr val="000000"/>
                </a:solidFill>
                <a:latin typeface="PingFang SC Medium"/>
                <a:ea typeface="PingFang SC Medium"/>
                <a:cs typeface="PingFang SC Medium"/>
                <a:sym typeface="PingFang SC Medium"/>
              </a:defRPr>
            </a:lvl1pPr>
          </a:lstStyle>
          <a:p>
            <a:r>
              <a:rPr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腾讯企业微信</a:t>
            </a:r>
            <a:endParaRPr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" name="腾讯定位数字化助手，企业微信做企业专属连接器，帮助企业连接内部、连接产业、连接消费者"/>
          <p:cNvSpPr txBox="1"/>
          <p:nvPr/>
        </p:nvSpPr>
        <p:spPr>
          <a:xfrm>
            <a:off x="962008" y="2420299"/>
            <a:ext cx="4280552" cy="176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just" defTabSz="12700">
              <a:lnSpc>
                <a:spcPts val="44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200" b="0" spc="44">
                <a:solidFill>
                  <a:srgbClr val="767F8A"/>
                </a:solidFill>
                <a:latin typeface="PingFang SC Regular"/>
                <a:ea typeface="PingFang SC Regular"/>
                <a:cs typeface="PingFang SC Regular"/>
                <a:sym typeface="PingFang SC Regular"/>
              </a:defRPr>
            </a:lvl1pPr>
          </a:lstStyle>
          <a:p>
            <a:r>
              <a:rPr sz="18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腾讯定位数字化助手，企业微信做企业专属连接器，帮助企业</a:t>
            </a:r>
            <a:r>
              <a:rPr sz="18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连接内部</a:t>
            </a:r>
            <a:r>
              <a:rPr sz="18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sz="18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连接产业</a:t>
            </a:r>
            <a:r>
              <a:rPr sz="1800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</a:t>
            </a:r>
            <a:r>
              <a:rPr sz="1800" b="1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连接</a:t>
            </a:r>
            <a:r>
              <a:rPr lang="zh-CN" altLang="en-US" sz="1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</a:t>
            </a:r>
            <a:endParaRPr sz="1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874980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55238" y="952500"/>
            <a:ext cx="10304060" cy="660400"/>
          </a:xfrm>
        </p:spPr>
        <p:txBody>
          <a:bodyPr/>
          <a:lstStyle/>
          <a:p>
            <a:r>
              <a:rPr lang="zh-CN" altLang="en-US" dirty="0"/>
              <a:t>开放第三方应用 </a:t>
            </a:r>
            <a:r>
              <a:rPr lang="en-US" altLang="zh-CN" dirty="0"/>
              <a:t>| </a:t>
            </a:r>
            <a:r>
              <a:rPr lang="zh-CN" altLang="en-US" dirty="0"/>
              <a:t>优选合作伙伴，满足企业多样办公应用需求</a:t>
            </a:r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298" y="2318126"/>
            <a:ext cx="5186831" cy="3979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051" y="2318126"/>
            <a:ext cx="2237202" cy="3979238"/>
          </a:xfrm>
          <a:prstGeom prst="rect">
            <a:avLst/>
          </a:prstGeom>
        </p:spPr>
      </p:pic>
      <p:sp>
        <p:nvSpPr>
          <p:cNvPr id="8" name="文本框 2"/>
          <p:cNvSpPr txBox="1"/>
          <p:nvPr/>
        </p:nvSpPr>
        <p:spPr>
          <a:xfrm>
            <a:off x="1677983" y="1590825"/>
            <a:ext cx="9013037" cy="488750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支持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【H5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和小程序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】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开发，</a:t>
            </a:r>
            <a:r>
              <a:rPr sz="1400" b="1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一键开通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；企业</a:t>
            </a:r>
            <a:r>
              <a:rPr sz="1400" b="1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个性化自选，覆盖不同行业领域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；可灵活设置应用负责人及使用范围</a:t>
            </a:r>
            <a:endParaRPr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38636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53792" y="769233"/>
            <a:ext cx="11432146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占位符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87061" y="2334769"/>
            <a:ext cx="2254227" cy="400951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380" y="2313197"/>
            <a:ext cx="2154589" cy="4031089"/>
          </a:xfrm>
          <a:prstGeom prst="rect">
            <a:avLst/>
          </a:prstGeom>
        </p:spPr>
      </p:pic>
      <p:sp>
        <p:nvSpPr>
          <p:cNvPr id="21" name="文本框 2"/>
          <p:cNvSpPr txBox="1"/>
          <p:nvPr/>
        </p:nvSpPr>
        <p:spPr>
          <a:xfrm>
            <a:off x="1343520" y="3606399"/>
            <a:ext cx="1461798" cy="434504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00" dirty="0"/>
              <a:t>通讯录管理</a:t>
            </a:r>
          </a:p>
        </p:txBody>
      </p:sp>
      <p:sp>
        <p:nvSpPr>
          <p:cNvPr id="22" name="文本框 2"/>
          <p:cNvSpPr txBox="1"/>
          <p:nvPr/>
        </p:nvSpPr>
        <p:spPr>
          <a:xfrm>
            <a:off x="4670139" y="3609339"/>
            <a:ext cx="1249131" cy="431165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00"/>
              <a:t>应用</a:t>
            </a:r>
            <a:r>
              <a:rPr lang="zh-CN" sz="1500"/>
              <a:t>管理</a:t>
            </a:r>
          </a:p>
        </p:txBody>
      </p:sp>
      <p:sp>
        <p:nvSpPr>
          <p:cNvPr id="23" name="文本框 2"/>
          <p:cNvSpPr txBox="1"/>
          <p:nvPr/>
        </p:nvSpPr>
        <p:spPr>
          <a:xfrm>
            <a:off x="3130810" y="5279389"/>
            <a:ext cx="1249131" cy="431165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00"/>
              <a:t>消息</a:t>
            </a:r>
            <a:r>
              <a:rPr lang="zh-CN" sz="1500"/>
              <a:t>推送</a:t>
            </a:r>
          </a:p>
        </p:txBody>
      </p:sp>
      <p:sp>
        <p:nvSpPr>
          <p:cNvPr id="24" name="文本框 2"/>
          <p:cNvSpPr txBox="1"/>
          <p:nvPr/>
        </p:nvSpPr>
        <p:spPr>
          <a:xfrm>
            <a:off x="4487500" y="5279389"/>
            <a:ext cx="1723000" cy="431165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00"/>
              <a:t>企业支付</a:t>
            </a:r>
          </a:p>
        </p:txBody>
      </p:sp>
      <p:sp>
        <p:nvSpPr>
          <p:cNvPr id="25" name="Shape 165"/>
          <p:cNvSpPr txBox="1"/>
          <p:nvPr/>
        </p:nvSpPr>
        <p:spPr>
          <a:xfrm>
            <a:off x="2794030" y="3609438"/>
            <a:ext cx="1912620" cy="431165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algn="ctr" defTabSz="584200"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lvl="0" algn="ctr"/>
            <a:r>
              <a:rPr sz="1500" dirty="0">
                <a:sym typeface="+mn-ea"/>
              </a:rPr>
              <a:t>外部联系人管理</a:t>
            </a: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9809" y="2499235"/>
            <a:ext cx="968188" cy="9681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0022" y="2498632"/>
            <a:ext cx="968790" cy="96879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89" y="2506064"/>
            <a:ext cx="961357" cy="96135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706" y="4172699"/>
            <a:ext cx="969503" cy="96950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274" y="4166584"/>
            <a:ext cx="968981" cy="968981"/>
          </a:xfrm>
          <a:prstGeom prst="rect">
            <a:avLst/>
          </a:prstGeom>
        </p:spPr>
      </p:pic>
      <p:sp>
        <p:nvSpPr>
          <p:cNvPr id="31" name="文本框 2"/>
          <p:cNvSpPr txBox="1"/>
          <p:nvPr/>
        </p:nvSpPr>
        <p:spPr>
          <a:xfrm>
            <a:off x="1449965" y="5279389"/>
            <a:ext cx="1249131" cy="431165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lang="zh-CN" sz="1500"/>
              <a:t>小程序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1589809" y="4190365"/>
            <a:ext cx="947661" cy="965850"/>
            <a:chOff x="2102427" y="2591658"/>
            <a:chExt cx="1985010" cy="2023110"/>
          </a:xfrm>
        </p:grpSpPr>
        <p:sp>
          <p:nvSpPr>
            <p:cNvPr id="33" name="椭圆 4"/>
            <p:cNvSpPr>
              <a:spLocks noChangeArrowheads="1"/>
            </p:cNvSpPr>
            <p:nvPr/>
          </p:nvSpPr>
          <p:spPr bwMode="auto">
            <a:xfrm>
              <a:off x="2102427" y="2591658"/>
              <a:ext cx="1985010" cy="202311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defTabSz="1828800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baseline="-25000">
                <a:solidFill>
                  <a:srgbClr val="FFFFFF"/>
                </a:solidFill>
                <a:latin typeface="Tahoma" panose="020B0604030504040204" pitchFamily="34" charset="0"/>
                <a:ea typeface="微软雅黑" panose="020B0503020204020204" charset="-122"/>
                <a:cs typeface="Helvetica Neue"/>
                <a:sym typeface="宋体" panose="02010600030101010101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53969" y="2956434"/>
              <a:ext cx="1270000" cy="1270000"/>
            </a:xfrm>
            <a:prstGeom prst="rect">
              <a:avLst/>
            </a:prstGeom>
          </p:spPr>
        </p:pic>
      </p:grpSp>
      <p:sp>
        <p:nvSpPr>
          <p:cNvPr id="35" name="文本框 34"/>
          <p:cNvSpPr txBox="1"/>
          <p:nvPr/>
        </p:nvSpPr>
        <p:spPr>
          <a:xfrm>
            <a:off x="3270022" y="1695806"/>
            <a:ext cx="6408868" cy="419115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lvl="0"/>
            <a:r>
              <a:rPr lang="zh-CN" altLang="en-US" sz="1400" b="1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/>
              </a:rPr>
              <a:t>通过</a:t>
            </a:r>
            <a:r>
              <a:rPr lang="en-US" altLang="zh-CN" sz="1400" b="1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/>
              </a:rPr>
              <a:t>API</a:t>
            </a:r>
            <a:r>
              <a:rPr lang="zh-CN" altLang="en-US" sz="1400" b="1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/>
              </a:rPr>
              <a:t>接入，满足不同行业企业不同业务系统，实现千人千面企业后台</a:t>
            </a:r>
            <a:endParaRPr lang="zh-CN" altLang="en-US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53793" y="952500"/>
            <a:ext cx="11210578" cy="660400"/>
          </a:xfrm>
        </p:spPr>
        <p:txBody>
          <a:bodyPr/>
          <a:lstStyle/>
          <a:p>
            <a:r>
              <a:rPr lang="zh-CN" altLang="en-US" dirty="0"/>
              <a:t>支持自建应用 </a:t>
            </a:r>
            <a:r>
              <a:rPr lang="en-US" altLang="zh-CN" dirty="0"/>
              <a:t>| </a:t>
            </a:r>
            <a:r>
              <a:rPr lang="zh-CN" altLang="en-US" dirty="0"/>
              <a:t>开放</a:t>
            </a:r>
            <a:r>
              <a:rPr lang="en-US" altLang="zh-CN" dirty="0"/>
              <a:t>API</a:t>
            </a:r>
            <a:r>
              <a:rPr lang="zh-CN" altLang="en-US" dirty="0"/>
              <a:t>接口关联已有应用，实现企业统一移动端入口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98704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C5F1870-17CA-9640-ADCD-45282659B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0" y="2819400"/>
            <a:ext cx="10051180" cy="2312547"/>
          </a:xfrm>
          <a:prstGeom prst="rect">
            <a:avLst/>
          </a:prstGeom>
        </p:spPr>
      </p:pic>
      <p:sp>
        <p:nvSpPr>
          <p:cNvPr id="10" name="文本占位符 1">
            <a:extLst>
              <a:ext uri="{FF2B5EF4-FFF2-40B4-BE49-F238E27FC236}">
                <a16:creationId xmlns:a16="http://schemas.microsoft.com/office/drawing/2014/main" id="{48B0444E-ECA1-C042-B59C-BCDCB4902394}"/>
              </a:ext>
            </a:extLst>
          </p:cNvPr>
          <p:cNvSpPr txBox="1">
            <a:spLocks/>
          </p:cNvSpPr>
          <p:nvPr/>
        </p:nvSpPr>
        <p:spPr>
          <a:xfrm>
            <a:off x="1070410" y="1432516"/>
            <a:ext cx="9723907" cy="660400"/>
          </a:xfrm>
          <a:prstGeom prst="rect">
            <a:avLst/>
          </a:prstGeom>
        </p:spPr>
        <p:txBody>
          <a:bodyPr/>
          <a:lstStyle>
            <a:lvl1pPr marL="31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buNone/>
            </a:pPr>
            <a:r>
              <a:rPr lang="zh-CN" altLang="en-US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统一移动门户 </a:t>
            </a:r>
            <a:r>
              <a:rPr lang="en-US" altLang="zh-CN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| </a:t>
            </a:r>
            <a:r>
              <a:rPr lang="zh-CN" altLang="en-US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实现企业办公系统应用的集成</a:t>
            </a:r>
          </a:p>
        </p:txBody>
      </p:sp>
    </p:spTree>
    <p:extLst>
      <p:ext uri="{BB962C8B-B14F-4D97-AF65-F5344CB8AC3E}">
        <p14:creationId xmlns:p14="http://schemas.microsoft.com/office/powerpoint/2010/main" val="320457909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9"/>
          <p:cNvSpPr txBox="1"/>
          <p:nvPr/>
        </p:nvSpPr>
        <p:spPr>
          <a:xfrm>
            <a:off x="2392238" y="1651200"/>
            <a:ext cx="8477531" cy="1040282"/>
          </a:xfrm>
          <a:prstGeom prst="rect">
            <a:avLst/>
          </a:prstGeom>
          <a:ln w="12700">
            <a:miter lim="400000"/>
          </a:ln>
        </p:spPr>
        <p:txBody>
          <a:bodyPr wrap="square" lIns="71436" tIns="71436" rIns="71436" bIns="71436" anchor="ctr">
            <a:spAutoFit/>
          </a:bodyPr>
          <a:lstStyle>
            <a:lvl1pPr>
              <a:lnSpc>
                <a:spcPct val="150000"/>
              </a:lnSpc>
              <a:defRPr sz="4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endParaRPr dirty="0"/>
          </a:p>
        </p:txBody>
      </p:sp>
      <p:grpSp>
        <p:nvGrpSpPr>
          <p:cNvPr id="3" name="组 29"/>
          <p:cNvGrpSpPr/>
          <p:nvPr/>
        </p:nvGrpSpPr>
        <p:grpSpPr>
          <a:xfrm>
            <a:off x="2524366" y="3188214"/>
            <a:ext cx="7339822" cy="1487488"/>
            <a:chOff x="0" y="0"/>
            <a:chExt cx="7339820" cy="1487486"/>
          </a:xfrm>
        </p:grpSpPr>
        <p:pic>
          <p:nvPicPr>
            <p:cNvPr id="4" name="pasted-image.pdf" descr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16839"/>
              <a:ext cx="1178642" cy="145380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5" name="pasted-image.pdf" descr="pasted-imag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5612" y="0"/>
              <a:ext cx="1268443" cy="148748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6" name="pasted-image.pdf" descr="pasted-image.pd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0811" y="8419"/>
              <a:ext cx="1459270" cy="1470649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7" name="pasted-image.pdf" descr="pasted-image.pd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5253" y="75777"/>
              <a:ext cx="1324568" cy="133593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392238" y="1510941"/>
            <a:ext cx="7112000" cy="660400"/>
          </a:xfrm>
        </p:spPr>
        <p:txBody>
          <a:bodyPr/>
          <a:lstStyle/>
          <a:p>
            <a:pPr algn="ctr"/>
            <a:r>
              <a:rPr lang="zh-CN" altLang="en-US" dirty="0"/>
              <a:t>全平台支持，跨平台信息同步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87693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文本框 1"/>
          <p:cNvSpPr txBox="1"/>
          <p:nvPr/>
        </p:nvSpPr>
        <p:spPr>
          <a:xfrm>
            <a:off x="4669246" y="754135"/>
            <a:ext cx="4540211" cy="805106"/>
          </a:xfrm>
          <a:prstGeom prst="rect">
            <a:avLst/>
          </a:prstGeom>
          <a:ln w="12700">
            <a:miter lim="400000"/>
          </a:ln>
        </p:spPr>
        <p:txBody>
          <a:bodyPr lIns="134468" tIns="134468" rIns="134468" bIns="134468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sz="3467" dirty="0"/>
              <a:t>多重安全保障</a:t>
            </a:r>
          </a:p>
        </p:txBody>
      </p:sp>
      <p:sp>
        <p:nvSpPr>
          <p:cNvPr id="472" name="· 数据全程加密，基于微信安全架构的优化…"/>
          <p:cNvSpPr txBox="1"/>
          <p:nvPr/>
        </p:nvSpPr>
        <p:spPr>
          <a:xfrm>
            <a:off x="4669246" y="3097590"/>
            <a:ext cx="6600996" cy="789127"/>
          </a:xfrm>
          <a:prstGeom prst="rect">
            <a:avLst/>
          </a:prstGeom>
          <a:ln w="12700">
            <a:miter lim="400000"/>
          </a:ln>
        </p:spPr>
        <p:txBody>
          <a:bodyPr wrap="square" lIns="86059" rIns="86059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buSzPct val="75000"/>
              <a:defRPr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dirty="0" err="1">
                <a:sym typeface="+mn-ea"/>
              </a:rPr>
              <a:t>企业微信已通过国家信息安全等级保护三级认证，即国家对非银行机构的最高认证，信息数据安全管控能力获得公安部认可</a:t>
            </a:r>
            <a:endParaRPr dirty="0"/>
          </a:p>
        </p:txBody>
      </p:sp>
      <p:pic>
        <p:nvPicPr>
          <p:cNvPr id="473" name="安全保障配图.png" descr="安全保障配图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554" y="2363843"/>
            <a:ext cx="2629649" cy="181953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· 数据全程加密，基于微信安全架构的优化…"/>
          <p:cNvSpPr txBox="1"/>
          <p:nvPr/>
        </p:nvSpPr>
        <p:spPr>
          <a:xfrm>
            <a:off x="4669246" y="4184872"/>
            <a:ext cx="6600996" cy="789127"/>
          </a:xfrm>
          <a:prstGeom prst="rect">
            <a:avLst/>
          </a:prstGeom>
          <a:ln w="12700">
            <a:miter lim="400000"/>
          </a:ln>
        </p:spPr>
        <p:txBody>
          <a:bodyPr wrap="square" lIns="86059" rIns="86059">
            <a:spAutoFit/>
          </a:bodyPr>
          <a:lstStyle/>
          <a:p>
            <a:pPr lvl="0" algn="l">
              <a:lnSpc>
                <a:spcPct val="150000"/>
              </a:lnSpc>
              <a:buSzPct val="75000"/>
              <a:defRPr sz="4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16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企业微信的安全性已获得多项国际权威认证，包括ISO</a:t>
            </a:r>
            <a:r>
              <a:rPr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/IEC27018公有云个人隐私保护认证、ISO/IEC27001信息安全管理体系认证等</a:t>
            </a:r>
          </a:p>
        </p:txBody>
      </p:sp>
      <p:sp>
        <p:nvSpPr>
          <p:cNvPr id="3" name="· 数据全程加密，基于微信安全架构的优化…"/>
          <p:cNvSpPr txBox="1"/>
          <p:nvPr/>
        </p:nvSpPr>
        <p:spPr>
          <a:xfrm>
            <a:off x="4670436" y="5273841"/>
            <a:ext cx="6599806" cy="789127"/>
          </a:xfrm>
          <a:prstGeom prst="rect">
            <a:avLst/>
          </a:prstGeom>
          <a:ln w="12700">
            <a:miter lim="400000"/>
          </a:ln>
        </p:spPr>
        <p:txBody>
          <a:bodyPr wrap="square" lIns="86059" rIns="86059">
            <a:spAutoFit/>
          </a:bodyPr>
          <a:lstStyle/>
          <a:p>
            <a:pPr>
              <a:lnSpc>
                <a:spcPct val="150000"/>
              </a:lnSpc>
              <a:buSzPct val="75000"/>
              <a:buNone/>
              <a:defRPr sz="4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1600" dirty="0" err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协议全程加密，防止网络窃听，多重数据安全保护机制，抵御网络攻击与入侵。通讯录和会话可开启水印功能，有效防止企业信息泄露</a:t>
            </a:r>
            <a:endParaRPr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· 数据全程加密，基于微信安全架构的优化…">
            <a:extLst>
              <a:ext uri="{FF2B5EF4-FFF2-40B4-BE49-F238E27FC236}">
                <a16:creationId xmlns:a16="http://schemas.microsoft.com/office/drawing/2014/main" id="{27FA4A1E-9B80-3B47-81A8-59BADC727293}"/>
              </a:ext>
            </a:extLst>
          </p:cNvPr>
          <p:cNvSpPr txBox="1"/>
          <p:nvPr/>
        </p:nvSpPr>
        <p:spPr>
          <a:xfrm>
            <a:off x="4669246" y="1692939"/>
            <a:ext cx="6409062" cy="1158138"/>
          </a:xfrm>
          <a:prstGeom prst="rect">
            <a:avLst/>
          </a:prstGeom>
          <a:ln w="12700">
            <a:miter lim="400000"/>
          </a:ln>
        </p:spPr>
        <p:txBody>
          <a:bodyPr wrap="square" lIns="86059" rIns="86059">
            <a:spAutoFit/>
          </a:bodyPr>
          <a:lstStyle/>
          <a:p>
            <a:pPr>
              <a:lnSpc>
                <a:spcPct val="150000"/>
              </a:lnSpc>
              <a:buSzPct val="75000"/>
              <a:defRPr sz="4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600" dirty="0">
                <a:solidFill>
                  <a:schemeClr val="bg1"/>
                </a:solidFill>
                <a:sym typeface="微软雅黑" panose="020B0503020204020204" charset="-122"/>
              </a:rPr>
              <a:t>2019</a:t>
            </a:r>
            <a:r>
              <a:rPr lang="zh-CN" altLang="zh-CN" sz="1600" dirty="0">
                <a:solidFill>
                  <a:schemeClr val="bg1"/>
                </a:solidFill>
                <a:sym typeface="微软雅黑" panose="020B0503020204020204" charset="-122"/>
              </a:rPr>
              <a:t>年</a:t>
            </a:r>
            <a:r>
              <a:rPr lang="en-US" altLang="zh-CN" sz="1600" dirty="0">
                <a:solidFill>
                  <a:schemeClr val="bg1"/>
                </a:solidFill>
                <a:sym typeface="微软雅黑" panose="020B0503020204020204" charset="-122"/>
              </a:rPr>
              <a:t>8</a:t>
            </a:r>
            <a:r>
              <a:rPr lang="zh-CN" altLang="zh-CN" sz="1600" dirty="0">
                <a:solidFill>
                  <a:schemeClr val="bg1"/>
                </a:solidFill>
                <a:sym typeface="微软雅黑" panose="020B0503020204020204" charset="-122"/>
              </a:rPr>
              <a:t>月，企业微信获得由国际知名的第三方独立服务会计事务所出具的</a:t>
            </a:r>
            <a:r>
              <a:rPr lang="en-US" altLang="zh-CN" sz="1600" dirty="0">
                <a:solidFill>
                  <a:schemeClr val="bg1"/>
                </a:solidFill>
                <a:sym typeface="微软雅黑" panose="020B0503020204020204" charset="-122"/>
              </a:rPr>
              <a:t>SOCType2</a:t>
            </a:r>
            <a:r>
              <a:rPr lang="zh-CN" altLang="zh-CN" sz="1600" dirty="0">
                <a:solidFill>
                  <a:schemeClr val="bg1"/>
                </a:solidFill>
                <a:sym typeface="微软雅黑" panose="020B0503020204020204" charset="-122"/>
              </a:rPr>
              <a:t>报告，是国内首个获得基于安全性、保密性和隐私性原则的</a:t>
            </a:r>
            <a:r>
              <a:rPr lang="en-US" altLang="zh-CN" sz="1600" dirty="0">
                <a:solidFill>
                  <a:schemeClr val="bg1"/>
                </a:solidFill>
                <a:sym typeface="微软雅黑" panose="020B0503020204020204" charset="-122"/>
              </a:rPr>
              <a:t>SOCType2</a:t>
            </a:r>
            <a:r>
              <a:rPr lang="zh-CN" altLang="zh-CN" sz="1600" dirty="0">
                <a:solidFill>
                  <a:schemeClr val="bg1"/>
                </a:solidFill>
                <a:sym typeface="微软雅黑" panose="020B0503020204020204" charset="-122"/>
              </a:rPr>
              <a:t>报告企业办公产品</a:t>
            </a:r>
            <a:endParaRPr sz="160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376921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"/>
          <p:cNvSpPr txBox="1"/>
          <p:nvPr/>
        </p:nvSpPr>
        <p:spPr>
          <a:xfrm>
            <a:off x="2628593" y="3963198"/>
            <a:ext cx="6888893" cy="508692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algn="ctr" defTabSz="584200">
              <a:lnSpc>
                <a:spcPct val="120000"/>
              </a:lnSpc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1500" dirty="0"/>
              <a:t>与微信生态深度整合，让企业内外部沟通管理更便捷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125666" y="3143973"/>
            <a:ext cx="7894748" cy="819225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dist"/>
            <a:r>
              <a:rPr lang="zh-CN" altLang="en-US" sz="4000" i="1" dirty="0">
                <a:solidFill>
                  <a:schemeClr val="bg1"/>
                </a:solidFill>
                <a:latin typeface="造字工房典黑（非商用）常规体" pitchFamily="50" charset="-122"/>
                <a:ea typeface="造字工房典黑（非商用）常规体" pitchFamily="50" charset="-122"/>
              </a:rPr>
              <a:t>企业微信连接微信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8714" y="2111786"/>
            <a:ext cx="694763" cy="6947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8350" y="2111786"/>
            <a:ext cx="694814" cy="6948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013" y="2299206"/>
            <a:ext cx="569801" cy="39669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740" y="2098474"/>
            <a:ext cx="5249111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5868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417" y="2520542"/>
            <a:ext cx="1994050" cy="3761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682" y="2530232"/>
            <a:ext cx="1994050" cy="3761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357" y="2530232"/>
            <a:ext cx="1994050" cy="3761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190" y="2152999"/>
            <a:ext cx="351636" cy="3516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591" y="2171362"/>
            <a:ext cx="329519" cy="32951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38309" y="2145708"/>
            <a:ext cx="3489649" cy="388338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B2C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沟通场景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788" y="3044465"/>
            <a:ext cx="1463590" cy="26032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613" y="3044465"/>
            <a:ext cx="1463590" cy="26032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94" y="3016408"/>
            <a:ext cx="1469061" cy="2639974"/>
          </a:xfrm>
          <a:prstGeom prst="rect">
            <a:avLst/>
          </a:prstGeom>
        </p:spPr>
      </p:pic>
      <p:pic>
        <p:nvPicPr>
          <p:cNvPr id="18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232" y="2520542"/>
            <a:ext cx="1994050" cy="37612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579" y="3025444"/>
            <a:ext cx="1453826" cy="2620995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440095" y="2127024"/>
            <a:ext cx="3489649" cy="388338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对多服务群沟通场景（群规模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人）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94" y="2145708"/>
            <a:ext cx="351636" cy="35163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809" y="2164058"/>
            <a:ext cx="329519" cy="32951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269565" y="1618174"/>
            <a:ext cx="320966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68719" y="1578041"/>
            <a:ext cx="2211355" cy="449893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点对点消息互通</a:t>
            </a:r>
          </a:p>
        </p:txBody>
      </p:sp>
      <p:sp>
        <p:nvSpPr>
          <p:cNvPr id="26" name="矩形 25"/>
          <p:cNvSpPr/>
          <p:nvPr/>
        </p:nvSpPr>
        <p:spPr>
          <a:xfrm>
            <a:off x="6522399" y="1635537"/>
            <a:ext cx="3209665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021555" y="1593041"/>
            <a:ext cx="2211355" cy="449893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群消息互通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2687479" y="6001333"/>
            <a:ext cx="7260470" cy="942335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支持文本、图片、语音、名片、文件、聊天记录、地理位置、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H5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、小程序、收藏的互相收发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支持语音、视频通话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zh-CN" alt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入群欢迎语、自动回复，防骚扰，群机器人，聊天侧边栏、快捷回复、聊天消息统计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等工具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zh-CN" altLang="en-US" dirty="0"/>
              <a:t>消息互通 </a:t>
            </a:r>
            <a:r>
              <a:rPr lang="en-US" altLang="zh-CN" dirty="0"/>
              <a:t>| </a:t>
            </a:r>
            <a:r>
              <a:rPr lang="zh-CN" altLang="en-US" dirty="0"/>
              <a:t>直接与微信用户互发消息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7490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像" descr="图像">
            <a:extLst>
              <a:ext uri="{FF2B5EF4-FFF2-40B4-BE49-F238E27FC236}">
                <a16:creationId xmlns:a16="http://schemas.microsoft.com/office/drawing/2014/main" id="{5995FC0E-147C-429B-82E5-029C1DB9D9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243" y="1602555"/>
            <a:ext cx="2273513" cy="428842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3A04355-C8E0-4533-9611-495F1FEEF328}"/>
              </a:ext>
            </a:extLst>
          </p:cNvPr>
          <p:cNvGrpSpPr/>
          <p:nvPr/>
        </p:nvGrpSpPr>
        <p:grpSpPr>
          <a:xfrm>
            <a:off x="93589" y="1602556"/>
            <a:ext cx="2432795" cy="4306247"/>
            <a:chOff x="103016" y="805065"/>
            <a:chExt cx="2560822" cy="4830361"/>
          </a:xfrm>
        </p:grpSpPr>
        <p:pic>
          <p:nvPicPr>
            <p:cNvPr id="2" name="图像" descr="图像">
              <a:extLst>
                <a:ext uri="{FF2B5EF4-FFF2-40B4-BE49-F238E27FC236}">
                  <a16:creationId xmlns:a16="http://schemas.microsoft.com/office/drawing/2014/main" id="{8891D2FB-5138-4B87-8337-79D43E28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016" y="805065"/>
              <a:ext cx="2560822" cy="483036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07B8347-21D7-4AFE-BCB5-1FCA99185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61" y="1434099"/>
              <a:ext cx="1874768" cy="3354717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9F65CBD-2ED4-422E-95E7-1D29940E7438}"/>
              </a:ext>
            </a:extLst>
          </p:cNvPr>
          <p:cNvGrpSpPr/>
          <p:nvPr/>
        </p:nvGrpSpPr>
        <p:grpSpPr>
          <a:xfrm>
            <a:off x="2298974" y="1602557"/>
            <a:ext cx="2432795" cy="4306248"/>
            <a:chOff x="2298974" y="1602557"/>
            <a:chExt cx="2432795" cy="4306248"/>
          </a:xfrm>
        </p:grpSpPr>
        <p:pic>
          <p:nvPicPr>
            <p:cNvPr id="3" name="图像" descr="图像">
              <a:extLst>
                <a:ext uri="{FF2B5EF4-FFF2-40B4-BE49-F238E27FC236}">
                  <a16:creationId xmlns:a16="http://schemas.microsoft.com/office/drawing/2014/main" id="{AD6A9552-3620-4184-B894-B42E0803A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8974" y="1602557"/>
              <a:ext cx="2432795" cy="4306248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E5F644A-AA39-42E2-8ACD-B41503C1D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684" y="2154399"/>
              <a:ext cx="1775375" cy="2999656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080B1B8-9596-4049-B7C9-F02ABEBC88CE}"/>
              </a:ext>
            </a:extLst>
          </p:cNvPr>
          <p:cNvSpPr txBox="1"/>
          <p:nvPr/>
        </p:nvSpPr>
        <p:spPr>
          <a:xfrm>
            <a:off x="271840" y="5614688"/>
            <a:ext cx="4054267" cy="77970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入群欢迎语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algn="ctr" defTabSz="825500" hangingPunct="0"/>
            <a:r>
              <a:rPr lang="zh-CN" altLang="en-US" sz="1200" dirty="0">
                <a:solidFill>
                  <a:schemeClr val="accent3"/>
                </a:solidFill>
              </a:rPr>
              <a:t>群主可在群聊中选择并配置，客户进入群聊后，将收到欢迎语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  <p:pic>
        <p:nvPicPr>
          <p:cNvPr id="13" name="图像" descr="图像">
            <a:extLst>
              <a:ext uri="{FF2B5EF4-FFF2-40B4-BE49-F238E27FC236}">
                <a16:creationId xmlns:a16="http://schemas.microsoft.com/office/drawing/2014/main" id="{67982244-EFDC-4D5F-8D42-F4F8447ED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706" y="1620380"/>
            <a:ext cx="2282962" cy="43062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B1FA7EB-F790-4ADF-B6A5-D11D39F83F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47" y="2163337"/>
            <a:ext cx="1682307" cy="29039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8A9DBC-C074-40E8-938A-811373856A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56" y="2154399"/>
            <a:ext cx="1672429" cy="299965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6CC1154D-3FB8-45E1-89D1-7A3AC9F47E7E}"/>
              </a:ext>
            </a:extLst>
          </p:cNvPr>
          <p:cNvSpPr txBox="1"/>
          <p:nvPr/>
        </p:nvSpPr>
        <p:spPr>
          <a:xfrm>
            <a:off x="5254847" y="5727539"/>
            <a:ext cx="3578068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自动回复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algn="ctr" defTabSz="825500" hangingPunct="0"/>
            <a:r>
              <a:rPr lang="zh-CN" altLang="en-US" sz="1200" dirty="0">
                <a:solidFill>
                  <a:schemeClr val="accent3"/>
                </a:solidFill>
              </a:rPr>
              <a:t>群主在群聊中开启自动回复后，客户在群里</a:t>
            </a:r>
            <a:r>
              <a:rPr lang="en-US" altLang="zh-CN" sz="1200" dirty="0">
                <a:solidFill>
                  <a:schemeClr val="accent3"/>
                </a:solidFill>
              </a:rPr>
              <a:t>@</a:t>
            </a:r>
            <a:r>
              <a:rPr lang="zh-CN" altLang="en-US" sz="1200" dirty="0">
                <a:solidFill>
                  <a:schemeClr val="accent3"/>
                </a:solidFill>
              </a:rPr>
              <a:t>小助理或服务人员提问，小助理将根据关键词自动发送消息内容。</a:t>
            </a:r>
            <a:endParaRPr kumimoji="0" lang="en-US" altLang="zh-CN" sz="12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  <p:pic>
        <p:nvPicPr>
          <p:cNvPr id="22" name="图像" descr="图像">
            <a:extLst>
              <a:ext uri="{FF2B5EF4-FFF2-40B4-BE49-F238E27FC236}">
                <a16:creationId xmlns:a16="http://schemas.microsoft.com/office/drawing/2014/main" id="{7DCC5619-F093-4E81-84ED-366C9C3C1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316" y="1620380"/>
            <a:ext cx="2282962" cy="430624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961D40B-BB42-4AC1-A305-23454A0535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025" y="2154399"/>
            <a:ext cx="1654809" cy="299797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22B39CB6-C0C3-4E99-ADB9-0B21D33B53F9}"/>
              </a:ext>
            </a:extLst>
          </p:cNvPr>
          <p:cNvSpPr txBox="1"/>
          <p:nvPr/>
        </p:nvSpPr>
        <p:spPr>
          <a:xfrm>
            <a:off x="9400676" y="5789839"/>
            <a:ext cx="2639505" cy="77970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zh-CN" altLang="en-US" sz="2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群防骚扰</a:t>
            </a:r>
            <a:endParaRPr kumimoji="0" lang="en-US" altLang="zh-CN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algn="ctr" defTabSz="825500" hangingPunct="0"/>
            <a:r>
              <a:rPr lang="zh-CN" altLang="en-US" sz="1200" dirty="0">
                <a:solidFill>
                  <a:schemeClr val="accent3"/>
                </a:solidFill>
              </a:rPr>
              <a:t>群客户发送的消息命中规则时，该成员将会被踢出群聊或收到警告消息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7B0B99A-6556-4816-BF74-12BC482868A8}"/>
              </a:ext>
            </a:extLst>
          </p:cNvPr>
          <p:cNvSpPr txBox="1"/>
          <p:nvPr/>
        </p:nvSpPr>
        <p:spPr>
          <a:xfrm>
            <a:off x="2291394" y="823733"/>
            <a:ext cx="6919274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企业微信外部群功能</a:t>
            </a:r>
          </a:p>
        </p:txBody>
      </p:sp>
    </p:spTree>
    <p:extLst>
      <p:ext uri="{BB962C8B-B14F-4D97-AF65-F5344CB8AC3E}">
        <p14:creationId xmlns:p14="http://schemas.microsoft.com/office/powerpoint/2010/main" val="58128451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577565" y="6149850"/>
            <a:ext cx="4952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企业统一管理成员对外信息展示，可通过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接口同步对外信息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DAAA6E2-A081-4126-8253-8AEE4E00164A}"/>
              </a:ext>
            </a:extLst>
          </p:cNvPr>
          <p:cNvSpPr txBox="1"/>
          <p:nvPr/>
        </p:nvSpPr>
        <p:spPr>
          <a:xfrm>
            <a:off x="7279057" y="5955681"/>
            <a:ext cx="4210569" cy="757670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企业设置成员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可编辑对外信息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，如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店铺商城、优惠活动等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，每个企业成员都是对外营销窗口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255593" y="952500"/>
            <a:ext cx="9430603" cy="660400"/>
          </a:xfrm>
        </p:spPr>
        <p:txBody>
          <a:bodyPr/>
          <a:lstStyle/>
          <a:p>
            <a:r>
              <a:rPr lang="zh-CN" altLang="en-US" dirty="0"/>
              <a:t>形象展示 </a:t>
            </a:r>
            <a:r>
              <a:rPr lang="en-US" altLang="zh-CN" dirty="0"/>
              <a:t>| </a:t>
            </a:r>
            <a:r>
              <a:rPr lang="zh-CN" altLang="en-US" dirty="0"/>
              <a:t>企业统一管理对外信息，树立企业统一对外形象</a:t>
            </a:r>
          </a:p>
          <a:p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802" y="2037572"/>
            <a:ext cx="5828911" cy="39181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82985E-11DE-4CFF-AF1F-6E38DB7FF0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938" y="1906997"/>
            <a:ext cx="2149022" cy="38204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74" y="3463258"/>
            <a:ext cx="3617555" cy="200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9536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8D63EF2-419D-4849-9E2C-6B81C18200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8" y="1621409"/>
            <a:ext cx="2231447" cy="38277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E93087-E232-4329-9610-4389C45D71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700" y="1591638"/>
            <a:ext cx="2253066" cy="382779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67794F-DE38-4C86-B67D-769257DCEDF5}"/>
              </a:ext>
            </a:extLst>
          </p:cNvPr>
          <p:cNvSpPr txBox="1"/>
          <p:nvPr/>
        </p:nvSpPr>
        <p:spPr>
          <a:xfrm>
            <a:off x="0" y="5580942"/>
            <a:ext cx="3299382" cy="84125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1200" dirty="0">
                <a:solidFill>
                  <a:schemeClr val="bg1"/>
                </a:solidFill>
              </a:rPr>
              <a:t>客户通过扫描二维码、工卡或点击小程序上的按钮，即可获取成员联系方式，主动联系到成员。</a:t>
            </a:r>
            <a:endParaRPr lang="en-US" altLang="zh-CN" sz="1200" dirty="0">
              <a:solidFill>
                <a:schemeClr val="bg1"/>
              </a:solidFill>
            </a:endParaRPr>
          </a:p>
          <a:p>
            <a:pPr algn="ctr" defTabSz="825500" hangingPunct="0"/>
            <a:r>
              <a:rPr lang="zh-CN" altLang="en-US" sz="1200" dirty="0">
                <a:solidFill>
                  <a:schemeClr val="accent3"/>
                </a:solidFill>
              </a:rPr>
              <a:t>客户添加时无需经过确认自动成为好友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C097820-83A2-438E-8233-54FBD531AAFF}"/>
              </a:ext>
            </a:extLst>
          </p:cNvPr>
          <p:cNvSpPr txBox="1"/>
          <p:nvPr/>
        </p:nvSpPr>
        <p:spPr>
          <a:xfrm>
            <a:off x="3860990" y="5481686"/>
            <a:ext cx="3450209" cy="102592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1200" dirty="0">
                <a:solidFill>
                  <a:schemeClr val="bg1"/>
                </a:solidFill>
              </a:rPr>
              <a:t>客户通过扫描群二维码、立牌或点击小程序上的按钮，即可获取入群方式，进入企业的客户群。</a:t>
            </a:r>
            <a:endParaRPr lang="en-US" altLang="zh-CN" sz="1200" dirty="0">
              <a:solidFill>
                <a:schemeClr val="bg1"/>
              </a:solidFill>
            </a:endParaRPr>
          </a:p>
          <a:p>
            <a:pPr algn="ctr" defTabSz="825500" hangingPunct="0"/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sym typeface="Helvetica Light"/>
              </a:rPr>
              <a:t>一个二维码最多关联</a:t>
            </a:r>
            <a:r>
              <a:rPr kumimoji="0" lang="en-US" altLang="zh-CN" sz="12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sym typeface="Helvetica Light"/>
              </a:rPr>
              <a:t>5</a:t>
            </a: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sym typeface="Helvetica Light"/>
              </a:rPr>
              <a:t>个群聊，永不过期</a:t>
            </a:r>
            <a:endParaRPr kumimoji="0" lang="en-US" altLang="zh-CN" sz="12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  <a:p>
            <a:pPr algn="ctr" defTabSz="825500" hangingPunct="0"/>
            <a:r>
              <a:rPr lang="zh-CN" altLang="en-US" sz="1200" dirty="0">
                <a:solidFill>
                  <a:schemeClr val="accent3"/>
                </a:solidFill>
              </a:rPr>
              <a:t>选择群聊群人数达到上限后，将以原群主身份自动创建新群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9979CE5-7F38-44D4-A360-69B24E6E58FC}"/>
              </a:ext>
            </a:extLst>
          </p:cNvPr>
          <p:cNvSpPr txBox="1"/>
          <p:nvPr/>
        </p:nvSpPr>
        <p:spPr>
          <a:xfrm>
            <a:off x="2291394" y="360326"/>
            <a:ext cx="6919274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企业微信快速建立外部联系</a:t>
            </a:r>
            <a:endParaRPr kumimoji="0" lang="en-US" altLang="zh-CN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8A89E65-F4EF-472A-B380-4FC0C8289C25}"/>
              </a:ext>
            </a:extLst>
          </p:cNvPr>
          <p:cNvSpPr txBox="1"/>
          <p:nvPr/>
        </p:nvSpPr>
        <p:spPr>
          <a:xfrm>
            <a:off x="678730" y="1131041"/>
            <a:ext cx="1470581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联系我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3D131A5-43D2-44FF-B271-83DDE8E5C87E}"/>
              </a:ext>
            </a:extLst>
          </p:cNvPr>
          <p:cNvSpPr txBox="1"/>
          <p:nvPr/>
        </p:nvSpPr>
        <p:spPr>
          <a:xfrm>
            <a:off x="4387433" y="1130456"/>
            <a:ext cx="2253066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加入群聊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A9262C1-91C0-43D9-8484-F3DDFE3303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081" y="1596006"/>
            <a:ext cx="2253066" cy="387859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8709933-2ABE-4D43-B32C-D6CD8147B8F5}"/>
              </a:ext>
            </a:extLst>
          </p:cNvPr>
          <p:cNvSpPr txBox="1"/>
          <p:nvPr/>
        </p:nvSpPr>
        <p:spPr>
          <a:xfrm>
            <a:off x="8389200" y="1086579"/>
            <a:ext cx="2565401" cy="471924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400" dirty="0">
                <a:solidFill>
                  <a:schemeClr val="bg1"/>
                </a:solidFill>
              </a:rPr>
              <a:t>群成员去重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ACC4BE1-759E-4614-BD14-3B6F1D48003D}"/>
              </a:ext>
            </a:extLst>
          </p:cNvPr>
          <p:cNvSpPr txBox="1"/>
          <p:nvPr/>
        </p:nvSpPr>
        <p:spPr>
          <a:xfrm>
            <a:off x="7872807" y="5473220"/>
            <a:ext cx="3893270" cy="74892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1400" dirty="0">
                <a:solidFill>
                  <a:schemeClr val="bg1"/>
                </a:solidFill>
              </a:rPr>
              <a:t>可选择多个客户群，筛选出其中重复的群客户，并可将他们从重复的客户群中移出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ctr" defTabSz="825500" hangingPunct="0"/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accent3"/>
                </a:solidFill>
                <a:effectLst/>
                <a:uFillTx/>
                <a:sym typeface="Helvetica Light"/>
              </a:rPr>
              <a:t>可查看去重记录</a:t>
            </a:r>
          </a:p>
        </p:txBody>
      </p:sp>
    </p:spTree>
    <p:extLst>
      <p:ext uri="{BB962C8B-B14F-4D97-AF65-F5344CB8AC3E}">
        <p14:creationId xmlns:p14="http://schemas.microsoft.com/office/powerpoint/2010/main" val="196198297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746622" y="-3353997"/>
            <a:ext cx="6084727" cy="276944"/>
          </a:xfrm>
          <a:prstGeom prst="rect">
            <a:avLst/>
          </a:prstGeom>
        </p:spPr>
        <p:txBody>
          <a:bodyPr lIns="91387" tIns="45693" rIns="91387" bIns="45693">
            <a:spAutoFit/>
          </a:bodyPr>
          <a:lstStyle/>
          <a:p>
            <a:endParaRPr lang="en-US" altLang="zh-CN" sz="1200" dirty="0"/>
          </a:p>
        </p:txBody>
      </p:sp>
      <p:sp>
        <p:nvSpPr>
          <p:cNvPr id="6" name="文本框 5"/>
          <p:cNvSpPr txBox="1"/>
          <p:nvPr/>
        </p:nvSpPr>
        <p:spPr>
          <a:xfrm>
            <a:off x="2195812" y="1380577"/>
            <a:ext cx="3442957" cy="4616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anchor="ctr" forceAA="0">
            <a:spAutoFit/>
          </a:bodyPr>
          <a:lstStyle/>
          <a:p>
            <a:pPr defTabSz="824633">
              <a:defRPr/>
            </a:pPr>
            <a:r>
              <a:rPr lang="zh-CN" altLang="en-US" sz="2667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与微信一致的沟通体验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214034" y="1441529"/>
            <a:ext cx="3456093" cy="131302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anchor="ctr" forceAA="0">
            <a:spAutoFit/>
          </a:bodyPr>
          <a:lstStyle/>
          <a:p>
            <a:pPr algn="just" defTabSz="824633">
              <a:lnSpc>
                <a:spcPct val="150000"/>
              </a:lnSpc>
              <a:defRPr/>
            </a:pPr>
            <a:endParaRPr lang="zh-CN" altLang="en-US" sz="20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简单易用，零成本上手，用熟悉的方式工作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64689" y="1380547"/>
            <a:ext cx="3073095" cy="4616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anchor="ctr" forceAA="0">
            <a:spAutoFit/>
          </a:bodyPr>
          <a:lstStyle/>
          <a:p>
            <a:pPr defTabSz="824633">
              <a:defRPr/>
            </a:pPr>
            <a:r>
              <a:rPr lang="zh-CN" altLang="en-US" sz="2667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连接微信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764781" y="1907949"/>
            <a:ext cx="3423073" cy="125140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anchor="ctr" forceAA="0">
            <a:spAutoFit/>
          </a:bodyPr>
          <a:lstStyle/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连接微信的能力包括「消息互通」、「小程序」、「企业支付」和「微工作台」四大功能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195813" y="3658641"/>
            <a:ext cx="2716872" cy="4616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anchor="ctr" forceAA="0">
            <a:spAutoFit/>
          </a:bodyPr>
          <a:lstStyle/>
          <a:p>
            <a:pPr defTabSz="824633">
              <a:defRPr/>
            </a:pPr>
            <a:r>
              <a:rPr lang="zh-CN" altLang="en-US" sz="2667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丰富的办公应用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195407" y="4218503"/>
            <a:ext cx="3423920" cy="125140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anchor="ctr" forceAA="0">
            <a:spAutoFit/>
          </a:bodyPr>
          <a:lstStyle/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预设打卡、审批等OA应用，提供丰富的第三方应用供选择，还支持API接入自有应用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764690" y="3658640"/>
            <a:ext cx="2269295" cy="46169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fromWordArt="0" anchor="ctr" anchorCtr="0" forceAA="0" compatLnSpc="1">
            <a:spAutoFit/>
          </a:bodyPr>
          <a:lstStyle/>
          <a:p>
            <a:pPr defTabSz="824633">
              <a:defRPr/>
            </a:pPr>
            <a:r>
              <a:rPr lang="zh-CN" altLang="en-US" sz="2667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全面安全保障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35" y="1405020"/>
            <a:ext cx="811415" cy="8121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11" y="1393464"/>
            <a:ext cx="811415" cy="8121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35" y="3721295"/>
            <a:ext cx="811415" cy="8121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611" y="3721295"/>
            <a:ext cx="811415" cy="8121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764781" y="4242045"/>
            <a:ext cx="4655820" cy="28045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25385" tIns="25385" rIns="25385" bIns="25385" numCol="1" spcCol="57169" rtlCol="0" fromWordArt="0" anchor="ctr" anchorCtr="0" forceAA="0" compatLnSpc="1">
            <a:spAutoFit/>
          </a:bodyPr>
          <a:lstStyle/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国家信息安全等级保护三级认证</a:t>
            </a:r>
          </a:p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ISO20000 质量管理体系认证</a:t>
            </a:r>
          </a:p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ISO27001 信息安全管理认证</a:t>
            </a:r>
          </a:p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ISO27018 公有云个人信息安全认证</a:t>
            </a:r>
          </a:p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SOC2Type1 服务审计报告</a:t>
            </a:r>
          </a:p>
          <a:p>
            <a:pPr algn="just" defTabSz="824633">
              <a:lnSpc>
                <a:spcPct val="150000"/>
              </a:lnSpc>
              <a:defRPr/>
            </a:pP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SOC2Type</a:t>
            </a:r>
            <a:r>
              <a:rPr lang="en-US" altLang="zh-CN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2</a:t>
            </a:r>
            <a:r>
              <a:rPr lang="zh-CN" altLang="en-US" sz="1733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Helvetica Light"/>
              </a:rPr>
              <a:t> 服务审计报告</a:t>
            </a:r>
          </a:p>
          <a:p>
            <a:pPr algn="just" defTabSz="824633">
              <a:lnSpc>
                <a:spcPct val="150000"/>
              </a:lnSpc>
              <a:defRPr/>
            </a:pPr>
            <a:endParaRPr lang="zh-CN" altLang="en-US" sz="1733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670179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1623" y="1132886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客户沟通工具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提供快捷回复、欢迎语功能，提高客户沟通效率</a:t>
            </a:r>
          </a:p>
        </p:txBody>
      </p:sp>
      <p:sp>
        <p:nvSpPr>
          <p:cNvPr id="9" name="矩形 8"/>
          <p:cNvSpPr/>
          <p:nvPr/>
        </p:nvSpPr>
        <p:spPr>
          <a:xfrm>
            <a:off x="1827234" y="1943051"/>
            <a:ext cx="3721691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66994" y="1943051"/>
            <a:ext cx="2986158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企业统一设置欢迎语及链接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0011" y="5996038"/>
            <a:ext cx="6709557" cy="6565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客户添加成员为联系人后自动收到欢迎语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欢迎语支持</a:t>
            </a: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文字</a:t>
            </a:r>
            <a:r>
              <a:rPr lang="zh-CN" alt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、图片、</a:t>
            </a:r>
            <a:r>
              <a:rPr lang="en-US" altLang="zh-CN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H5</a:t>
            </a:r>
            <a:r>
              <a:rPr lang="zh-CN" alt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、小程序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形式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07003" y="1942271"/>
            <a:ext cx="3721691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62665" y="1942271"/>
            <a:ext cx="2434107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快捷回复的配置与使用</a:t>
            </a:r>
          </a:p>
        </p:txBody>
      </p:sp>
      <p:sp>
        <p:nvSpPr>
          <p:cNvPr id="14" name="矩形 13"/>
          <p:cNvSpPr/>
          <p:nvPr/>
        </p:nvSpPr>
        <p:spPr>
          <a:xfrm>
            <a:off x="7287744" y="6198264"/>
            <a:ext cx="3910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管理员统一配置或成员自定义添加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添加后，可在与客户的聊天中使用</a:t>
            </a:r>
          </a:p>
        </p:txBody>
      </p:sp>
      <p:pic>
        <p:nvPicPr>
          <p:cNvPr id="4" name="图片 3" descr="图片包含 屏幕截图&#10;&#10;描述已自动生成">
            <a:extLst>
              <a:ext uri="{FF2B5EF4-FFF2-40B4-BE49-F238E27FC236}">
                <a16:creationId xmlns:a16="http://schemas.microsoft.com/office/drawing/2014/main" id="{DEE72713-0F1F-7947-B64F-3A2E10F36E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8" y="2541320"/>
            <a:ext cx="6120312" cy="3343082"/>
          </a:xfrm>
          <a:prstGeom prst="rect">
            <a:avLst/>
          </a:prstGeom>
        </p:spPr>
      </p:pic>
      <p:pic>
        <p:nvPicPr>
          <p:cNvPr id="5" name="图片 4" descr="图片包含 屏幕截图&#10;&#10;描述已自动生成">
            <a:extLst>
              <a:ext uri="{FF2B5EF4-FFF2-40B4-BE49-F238E27FC236}">
                <a16:creationId xmlns:a16="http://schemas.microsoft.com/office/drawing/2014/main" id="{EEAD3D0A-EC50-C147-AA12-D5B17FE42C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44" y="2541320"/>
            <a:ext cx="1796504" cy="3593008"/>
          </a:xfrm>
          <a:prstGeom prst="rect">
            <a:avLst/>
          </a:prstGeom>
        </p:spPr>
      </p:pic>
      <p:pic>
        <p:nvPicPr>
          <p:cNvPr id="15" name="图片 14" descr="图片包含 屏幕截图&#10;&#10;描述已自动生成">
            <a:extLst>
              <a:ext uri="{FF2B5EF4-FFF2-40B4-BE49-F238E27FC236}">
                <a16:creationId xmlns:a16="http://schemas.microsoft.com/office/drawing/2014/main" id="{2615CB73-AC7C-9D43-9C9C-FC3D4A2B23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553" y="2534578"/>
            <a:ext cx="1796504" cy="359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03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"/>
          <p:cNvSpPr txBox="1">
            <a:spLocks/>
          </p:cNvSpPr>
          <p:nvPr/>
        </p:nvSpPr>
        <p:spPr>
          <a:xfrm>
            <a:off x="1767449" y="941055"/>
            <a:ext cx="8825339" cy="660400"/>
          </a:xfrm>
          <a:prstGeom prst="rect">
            <a:avLst/>
          </a:prstGeom>
        </p:spPr>
        <p:txBody>
          <a:bodyPr/>
          <a:lstStyle>
            <a:lvl1pPr marL="31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3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5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7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8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905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222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400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57500" marR="0" indent="-317500" algn="l" defTabSz="412750" rtl="0" latinLnBrk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Tx/>
              <a:buSzPct val="75000"/>
              <a:buFontTx/>
              <a:buChar char="•"/>
              <a:defRPr sz="2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>
              <a:buNone/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消息互通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企业微信添加微信好友，多种添加好友方式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F37FCE3-B3FE-2A43-9661-84AE49001FC3}"/>
              </a:ext>
            </a:extLst>
          </p:cNvPr>
          <p:cNvGrpSpPr/>
          <p:nvPr/>
        </p:nvGrpSpPr>
        <p:grpSpPr>
          <a:xfrm>
            <a:off x="3891872" y="1832447"/>
            <a:ext cx="4339650" cy="4663856"/>
            <a:chOff x="7949769" y="1554563"/>
            <a:chExt cx="4339650" cy="4663856"/>
          </a:xfrm>
        </p:grpSpPr>
        <p:pic>
          <p:nvPicPr>
            <p:cNvPr id="8" name="图像" descr="图像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3732" y="2193698"/>
              <a:ext cx="1994050" cy="376128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2420" y="2638810"/>
              <a:ext cx="1496674" cy="266075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040065" y="1554563"/>
              <a:ext cx="2042255" cy="44989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00851" tIns="100851" rIns="100851" bIns="100851" rtlCol="0" anchor="ctr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主动搜索添加</a:t>
              </a:r>
            </a:p>
          </p:txBody>
        </p:sp>
        <p:pic>
          <p:nvPicPr>
            <p:cNvPr id="14" name="图像" descr="图像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9703" y="2193698"/>
              <a:ext cx="1994050" cy="3761285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7107" y="2631567"/>
              <a:ext cx="1496674" cy="2660753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B4A048A-5D38-1F42-BB2A-1436343807B5}"/>
                </a:ext>
              </a:extLst>
            </p:cNvPr>
            <p:cNvSpPr/>
            <p:nvPr/>
          </p:nvSpPr>
          <p:spPr>
            <a:xfrm>
              <a:off x="7949769" y="5941420"/>
              <a:ext cx="433965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2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企业微信用户可搜索手机号或利用通讯录主动添加微信用户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5E3DB0F-FF0B-F64B-95B8-DC03EA1C1C1E}"/>
              </a:ext>
            </a:extLst>
          </p:cNvPr>
          <p:cNvGrpSpPr/>
          <p:nvPr/>
        </p:nvGrpSpPr>
        <p:grpSpPr>
          <a:xfrm>
            <a:off x="8299783" y="1857476"/>
            <a:ext cx="3174425" cy="4682631"/>
            <a:chOff x="3892017" y="1879815"/>
            <a:chExt cx="3174425" cy="468263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2017" y="2960488"/>
              <a:ext cx="3174425" cy="2460045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3954899" y="5948752"/>
              <a:ext cx="3066917" cy="61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在微信中接收到好友申请</a:t>
              </a:r>
              <a:endParaRPr lang="en-US" altLang="zh-CN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可将他</a:t>
              </a:r>
              <a:r>
                <a:rPr lang="en-US" altLang="zh-CN" sz="12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120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她加为我的企业微信外部联系人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7BF4914A-BA11-5A46-81F7-85141238A309}"/>
                </a:ext>
              </a:extLst>
            </p:cNvPr>
            <p:cNvSpPr txBox="1"/>
            <p:nvPr/>
          </p:nvSpPr>
          <p:spPr>
            <a:xfrm>
              <a:off x="4107070" y="1879815"/>
              <a:ext cx="2721874" cy="449893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100851" tIns="100851" rIns="100851" bIns="100851" rtlCol="0" anchor="ctr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添加为企业微信外部联系人</a:t>
              </a: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81923AFD-5592-EF45-8510-2D1CDBDAD21B}"/>
              </a:ext>
            </a:extLst>
          </p:cNvPr>
          <p:cNvSpPr txBox="1"/>
          <p:nvPr/>
        </p:nvSpPr>
        <p:spPr>
          <a:xfrm>
            <a:off x="256250" y="5881016"/>
            <a:ext cx="3767112" cy="725033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通过微信、短信、邮件签名等方式分享企业微信名片；</a:t>
            </a:r>
            <a:endParaRPr lang="en-US" altLang="zh-CN"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微信用户通过二维码名片添加企业微信用户；</a:t>
            </a:r>
            <a:endParaRPr lang="en-US" altLang="zh-CN" sz="12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" name="图片 27" descr="图片包含 屏幕截图&#10;&#10;描述已自动生成">
            <a:extLst>
              <a:ext uri="{FF2B5EF4-FFF2-40B4-BE49-F238E27FC236}">
                <a16:creationId xmlns:a16="http://schemas.microsoft.com/office/drawing/2014/main" id="{2586775C-716F-344C-9E69-F921E1CF88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8166" y="2690916"/>
            <a:ext cx="1475742" cy="2942285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26FA19F-A991-3D46-A864-989A9F0B05AD}"/>
              </a:ext>
            </a:extLst>
          </p:cNvPr>
          <p:cNvSpPr txBox="1"/>
          <p:nvPr/>
        </p:nvSpPr>
        <p:spPr>
          <a:xfrm>
            <a:off x="1102605" y="1857476"/>
            <a:ext cx="2048640" cy="449893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企业微信对外名片</a:t>
            </a:r>
          </a:p>
        </p:txBody>
      </p:sp>
    </p:spTree>
    <p:extLst>
      <p:ext uri="{BB962C8B-B14F-4D97-AF65-F5344CB8AC3E}">
        <p14:creationId xmlns:p14="http://schemas.microsoft.com/office/powerpoint/2010/main" val="175765757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75346" y="949158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客户联系管理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为客户设置标签，快速分类并定位目标客户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DB71F5-787E-4844-B2A0-2F61466B9DD8}"/>
              </a:ext>
            </a:extLst>
          </p:cNvPr>
          <p:cNvSpPr txBox="1"/>
          <p:nvPr/>
        </p:nvSpPr>
        <p:spPr>
          <a:xfrm>
            <a:off x="1972727" y="6088398"/>
            <a:ext cx="4550121" cy="6565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管理员在后台统一设置企业的客户分类标签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标签支持用接口写入，同步企业现有标签库</a:t>
            </a:r>
            <a:endParaRPr kumimoji="0" lang="en-US" altLang="zh-CN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  <a:p>
            <a:pPr marL="285750" marR="0" indent="-28575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同时支持员工设置个人标签</a:t>
            </a:r>
            <a:endParaRPr kumimoji="0" lang="zh-CN" altLang="en-US" sz="1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32C0927-94B5-9A4D-B508-54CB148D9C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801" y="1871092"/>
            <a:ext cx="1867034" cy="404073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A5682D3-DCE0-2146-9DD2-FB0FDA03AD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6248" y="1871091"/>
            <a:ext cx="1867036" cy="404073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C8EC2ACD-DEDD-D846-A6A4-6692E7D21FA9}"/>
              </a:ext>
            </a:extLst>
          </p:cNvPr>
          <p:cNvSpPr/>
          <p:nvPr/>
        </p:nvSpPr>
        <p:spPr>
          <a:xfrm>
            <a:off x="1976248" y="3416184"/>
            <a:ext cx="1955755" cy="2383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2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1B394BC-0B59-A745-8304-9792DF575C33}"/>
              </a:ext>
            </a:extLst>
          </p:cNvPr>
          <p:cNvSpPr/>
          <p:nvPr/>
        </p:nvSpPr>
        <p:spPr>
          <a:xfrm>
            <a:off x="4371803" y="4861939"/>
            <a:ext cx="1867034" cy="6422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72">
              <a:solidFill>
                <a:schemeClr val="bg1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1C07591-044E-FB46-9880-520399CE97F2}"/>
              </a:ext>
            </a:extLst>
          </p:cNvPr>
          <p:cNvSpPr txBox="1"/>
          <p:nvPr/>
        </p:nvSpPr>
        <p:spPr>
          <a:xfrm>
            <a:off x="6855400" y="3234407"/>
            <a:ext cx="4422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标签类型一：企业标签，后台已统一设置完成，员工直接添加即可</a:t>
            </a:r>
          </a:p>
        </p:txBody>
      </p:sp>
      <p:pic>
        <p:nvPicPr>
          <p:cNvPr id="20" name="图像" descr="图像">
            <a:extLst>
              <a:ext uri="{FF2B5EF4-FFF2-40B4-BE49-F238E27FC236}">
                <a16:creationId xmlns:a16="http://schemas.microsoft.com/office/drawing/2014/main" id="{1DFFDBC8-ECAD-D241-B7E6-F26844D56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813" y="2304916"/>
            <a:ext cx="298820" cy="240984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686790A2-CA92-3E44-9F8C-22EA6F9B55FC}"/>
              </a:ext>
            </a:extLst>
          </p:cNvPr>
          <p:cNvSpPr txBox="1"/>
          <p:nvPr/>
        </p:nvSpPr>
        <p:spPr>
          <a:xfrm>
            <a:off x="6379814" y="4965496"/>
            <a:ext cx="489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标签类型二：个人标签，支持员工根据个人偏好设置及添加</a:t>
            </a:r>
          </a:p>
        </p:txBody>
      </p:sp>
    </p:spTree>
    <p:extLst>
      <p:ext uri="{BB962C8B-B14F-4D97-AF65-F5344CB8AC3E}">
        <p14:creationId xmlns:p14="http://schemas.microsoft.com/office/powerpoint/2010/main" val="129185655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2357203" y="5308788"/>
            <a:ext cx="1335025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发送企业消息（支持接口调用）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27957" y="5316690"/>
            <a:ext cx="1504726" cy="8130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支持文字、图片、视频、小程序、链接多种内容发送形式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Neue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94860" y="5331147"/>
            <a:ext cx="1620909" cy="30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可按照标签筛选客户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534750" y="5631313"/>
            <a:ext cx="1620909" cy="30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一键通知全部导购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908000" y="5354273"/>
            <a:ext cx="1491252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导购收到通知一键发送旗下维护顾客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571613" y="5365906"/>
            <a:ext cx="1444759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管理员可查看导购是否有发送并再次提醒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0235226" y="5351380"/>
            <a:ext cx="1284789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顾客以原生对话方式收到企业消息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1623" y="1132886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客户沟通工具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企业群发助手，协助企业完成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C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端的触达管理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077" y="2103271"/>
            <a:ext cx="1507883" cy="31876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473" y="2118982"/>
            <a:ext cx="1504726" cy="31719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270" y="2126837"/>
            <a:ext cx="1485701" cy="31561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159" y="2135682"/>
            <a:ext cx="1491302" cy="3164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998" y="2136883"/>
            <a:ext cx="1491252" cy="31719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6371" y="2126837"/>
            <a:ext cx="1503644" cy="314048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427315AC-5958-BF45-9FBA-B0138EC53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308" y="2095535"/>
            <a:ext cx="1585953" cy="3171905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CEB5E4BD-A48C-5041-9396-4A90922AB4A2}"/>
              </a:ext>
            </a:extLst>
          </p:cNvPr>
          <p:cNvSpPr txBox="1"/>
          <p:nvPr/>
        </p:nvSpPr>
        <p:spPr>
          <a:xfrm>
            <a:off x="842042" y="5435745"/>
            <a:ext cx="1335025" cy="30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企业群发助手入口</a:t>
            </a:r>
          </a:p>
        </p:txBody>
      </p:sp>
    </p:spTree>
    <p:extLst>
      <p:ext uri="{BB962C8B-B14F-4D97-AF65-F5344CB8AC3E}">
        <p14:creationId xmlns:p14="http://schemas.microsoft.com/office/powerpoint/2010/main" val="2992183700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3645675" y="5383605"/>
            <a:ext cx="1192335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发送个人群发消息（支持接口调用）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45920" y="5942732"/>
            <a:ext cx="1504726" cy="8130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支持文字、图片、小程序、链接多种内容发送形式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Neue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434413" y="5740957"/>
            <a:ext cx="1436298" cy="30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可按照标签筛选客户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282164" y="5630943"/>
            <a:ext cx="1444759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管理员可筛选条件，查看员工群发状况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9320826" y="5630943"/>
            <a:ext cx="1284789" cy="559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顾客以原生对话方式收到企业消息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1623" y="1132886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客户沟通工具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个人群发助手，协助员工高效传递信息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85" y="2136523"/>
            <a:ext cx="1507883" cy="31876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416" y="2147139"/>
            <a:ext cx="1512179" cy="318761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971" y="2193341"/>
            <a:ext cx="1503644" cy="314048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EB658DD-1BFF-F94F-A918-8472D1C1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708" y="2128787"/>
            <a:ext cx="1585953" cy="317190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3FBD2BB-265F-7D43-90A8-7103A80F270F}"/>
              </a:ext>
            </a:extLst>
          </p:cNvPr>
          <p:cNvSpPr txBox="1"/>
          <p:nvPr/>
        </p:nvSpPr>
        <p:spPr>
          <a:xfrm>
            <a:off x="1823986" y="5763114"/>
            <a:ext cx="951589" cy="3052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Neue"/>
              </a:rPr>
              <a:t>群发助手入口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F16DDF4-58AD-3640-A91B-9ED5D52B9A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450" y="2148392"/>
            <a:ext cx="1593809" cy="31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871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9626" y="921706"/>
            <a:ext cx="11952747" cy="526837"/>
          </a:xfrm>
        </p:spPr>
        <p:txBody>
          <a:bodyPr>
            <a:noAutofit/>
          </a:bodyPr>
          <a:lstStyle/>
          <a:p>
            <a:pPr algn="ctr"/>
            <a:r>
              <a:rPr lang="zh-CN" altLang="en-US" dirty="0"/>
              <a:t>企业发表</a:t>
            </a:r>
            <a:r>
              <a:rPr lang="zh-CN" altLang="en-US" dirty="0">
                <a:solidFill>
                  <a:srgbClr val="FFC000"/>
                </a:solidFill>
              </a:rPr>
              <a:t>朋友圈</a:t>
            </a:r>
            <a:r>
              <a:rPr lang="zh-CN" altLang="en-US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由企业统一创建内容，通知对应成员发送到客户朋友圈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8EC77E6-58EF-7F47-BA8B-79AB95146D5D}"/>
              </a:ext>
            </a:extLst>
          </p:cNvPr>
          <p:cNvSpPr/>
          <p:nvPr/>
        </p:nvSpPr>
        <p:spPr>
          <a:xfrm>
            <a:off x="2591384" y="1526639"/>
            <a:ext cx="699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每位客户的朋友圈</a:t>
            </a:r>
            <a:r>
              <a:rPr lang="zh-CN" altLang="en-US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每月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最多可展示</a:t>
            </a:r>
            <a:r>
              <a:rPr lang="en-US" altLang="zh-CN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条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企业发表的内容，支持</a:t>
            </a:r>
            <a:r>
              <a:rPr lang="zh-CN" altLang="en-US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文本、图片、视频</a:t>
            </a:r>
            <a:endParaRPr lang="zh-CN" altLang="en-US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BF86ED3-43C6-534B-899D-15D727CBE2A3}"/>
              </a:ext>
            </a:extLst>
          </p:cNvPr>
          <p:cNvSpPr/>
          <p:nvPr/>
        </p:nvSpPr>
        <p:spPr>
          <a:xfrm>
            <a:off x="199278" y="6085233"/>
            <a:ext cx="175905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工作台入口：朋友圈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0CCBDB1-1BD5-6F4A-994E-0CDAC4E6AEB8}"/>
              </a:ext>
            </a:extLst>
          </p:cNvPr>
          <p:cNvGrpSpPr/>
          <p:nvPr/>
        </p:nvGrpSpPr>
        <p:grpSpPr>
          <a:xfrm>
            <a:off x="178285" y="2367184"/>
            <a:ext cx="1787457" cy="3574914"/>
            <a:chOff x="450433" y="1546626"/>
            <a:chExt cx="2087311" cy="417462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E1BA696-0E65-3F4F-B8C5-1CAEFCF2C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433" y="1546626"/>
              <a:ext cx="2087311" cy="4174621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A68F963-647E-B040-9AB7-9B2CDDB9077B}"/>
                </a:ext>
              </a:extLst>
            </p:cNvPr>
            <p:cNvSpPr/>
            <p:nvPr/>
          </p:nvSpPr>
          <p:spPr>
            <a:xfrm>
              <a:off x="1193736" y="2042445"/>
              <a:ext cx="600310" cy="527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F87E154-2AC4-A547-9D24-833A3CC9E84D}"/>
              </a:ext>
            </a:extLst>
          </p:cNvPr>
          <p:cNvGrpSpPr/>
          <p:nvPr/>
        </p:nvGrpSpPr>
        <p:grpSpPr>
          <a:xfrm>
            <a:off x="2066336" y="2367182"/>
            <a:ext cx="1787458" cy="3574916"/>
            <a:chOff x="2228708" y="2367182"/>
            <a:chExt cx="1787458" cy="357491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F4F77C-AD02-F64C-AEE8-7CF0343CB6E9}"/>
                </a:ext>
              </a:extLst>
            </p:cNvPr>
            <p:cNvGrpSpPr/>
            <p:nvPr/>
          </p:nvGrpSpPr>
          <p:grpSpPr>
            <a:xfrm>
              <a:off x="2228708" y="2367182"/>
              <a:ext cx="1787458" cy="3574916"/>
              <a:chOff x="2758549" y="2503918"/>
              <a:chExt cx="1787458" cy="3574916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id="{31D9C552-B577-8341-8199-784D683E8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8549" y="2503918"/>
                <a:ext cx="1787458" cy="3574916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5225335-AACD-234A-8506-1AA1C16AE496}"/>
                  </a:ext>
                </a:extLst>
              </p:cNvPr>
              <p:cNvSpPr/>
              <p:nvPr/>
            </p:nvSpPr>
            <p:spPr>
              <a:xfrm>
                <a:off x="2771997" y="5594165"/>
                <a:ext cx="1773257" cy="243836"/>
              </a:xfrm>
              <a:prstGeom prst="rect">
                <a:avLst/>
              </a:prstGeom>
              <a:solidFill>
                <a:srgbClr val="F6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dirty="0"/>
              </a:p>
            </p:txBody>
          </p:sp>
        </p:grp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E3B2EFF-5205-CD4F-BD25-9E55A69EFE63}"/>
                </a:ext>
              </a:extLst>
            </p:cNvPr>
            <p:cNvSpPr/>
            <p:nvPr/>
          </p:nvSpPr>
          <p:spPr>
            <a:xfrm>
              <a:off x="2300827" y="3017527"/>
              <a:ext cx="1613147" cy="45150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86601AAE-CD67-A34C-88E0-DDD6FB4E0AE8}"/>
              </a:ext>
            </a:extLst>
          </p:cNvPr>
          <p:cNvSpPr/>
          <p:nvPr/>
        </p:nvSpPr>
        <p:spPr>
          <a:xfrm>
            <a:off x="2079785" y="6085232"/>
            <a:ext cx="175905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点击进入企业发表朋友圈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4BFFD18-93C9-5947-8E72-BA66477EE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440" y="2383199"/>
            <a:ext cx="1787459" cy="3574917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34EB3B7D-6902-5245-9421-F7013A292939}"/>
              </a:ext>
            </a:extLst>
          </p:cNvPr>
          <p:cNvSpPr/>
          <p:nvPr/>
        </p:nvSpPr>
        <p:spPr>
          <a:xfrm>
            <a:off x="4340981" y="5974134"/>
            <a:ext cx="2949281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企业侧编辑内容，支持按标签、添加者选择客户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然后通知对应成员发送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90B1C72-2209-CB4D-A65A-9920D6734B1D}"/>
              </a:ext>
            </a:extLst>
          </p:cNvPr>
          <p:cNvSpPr/>
          <p:nvPr/>
        </p:nvSpPr>
        <p:spPr>
          <a:xfrm>
            <a:off x="2123256" y="1936480"/>
            <a:ext cx="3600666" cy="307777"/>
          </a:xfrm>
          <a:prstGeom prst="rect">
            <a:avLst/>
          </a:prstGeom>
          <a:solidFill>
            <a:srgbClr val="2E75B6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企业侧（移动客户端</a:t>
            </a:r>
            <a:r>
              <a:rPr lang="en-US" altLang="zh-CN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+PC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管理后台均支持）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76C9D9-5C4F-6B44-843D-3002904E6C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842" y="2367180"/>
            <a:ext cx="1787459" cy="35749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7E553BE-BF26-CF47-A5E5-46C954935A6A}"/>
              </a:ext>
            </a:extLst>
          </p:cNvPr>
          <p:cNvSpPr/>
          <p:nvPr/>
        </p:nvSpPr>
        <p:spPr>
          <a:xfrm>
            <a:off x="8511997" y="1940741"/>
            <a:ext cx="723275" cy="307777"/>
          </a:xfrm>
          <a:prstGeom prst="rect">
            <a:avLst/>
          </a:prstGeom>
          <a:solidFill>
            <a:srgbClr val="2E75B6"/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员工侧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0785E47-EC09-E645-A0E1-4E34DEC1346F}"/>
              </a:ext>
            </a:extLst>
          </p:cNvPr>
          <p:cNvSpPr/>
          <p:nvPr/>
        </p:nvSpPr>
        <p:spPr>
          <a:xfrm>
            <a:off x="10259507" y="5974134"/>
            <a:ext cx="1759058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1DB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微信侧</a:t>
            </a:r>
            <a:endParaRPr lang="en-US" altLang="zh-CN" sz="1000" b="1" dirty="0">
              <a:solidFill>
                <a:srgbClr val="1DB1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统一</a:t>
            </a:r>
            <a:r>
              <a:rPr lang="zh-CN" altLang="en-US" sz="10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的企业身份标识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客户查看、点赞、评论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11EAC4AA-B8B7-1842-B2FA-1893C5FE0733}"/>
              </a:ext>
            </a:extLst>
          </p:cNvPr>
          <p:cNvGrpSpPr/>
          <p:nvPr/>
        </p:nvGrpSpPr>
        <p:grpSpPr>
          <a:xfrm>
            <a:off x="10219670" y="2367180"/>
            <a:ext cx="1787458" cy="3574916"/>
            <a:chOff x="7531389" y="2503920"/>
            <a:chExt cx="1787458" cy="3574916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E24296B-E200-C04B-8B1A-1F2368330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1389" y="2503920"/>
              <a:ext cx="1787458" cy="3574916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9D07BBF-9698-094B-BB38-02313801E5C8}"/>
                </a:ext>
              </a:extLst>
            </p:cNvPr>
            <p:cNvSpPr/>
            <p:nvPr/>
          </p:nvSpPr>
          <p:spPr>
            <a:xfrm>
              <a:off x="7742490" y="4255806"/>
              <a:ext cx="632389" cy="17794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C1C6273B-B0F8-E140-835F-88819CB6CF6D}"/>
              </a:ext>
            </a:extLst>
          </p:cNvPr>
          <p:cNvSpPr/>
          <p:nvPr/>
        </p:nvSpPr>
        <p:spPr>
          <a:xfrm>
            <a:off x="8054042" y="5966364"/>
            <a:ext cx="1863042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员工收到朋友圈发送提示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点击给对应客户发表朋友圈到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A4AB9D3-267B-E243-9A9F-B16CD3C33F2E}"/>
              </a:ext>
            </a:extLst>
          </p:cNvPr>
          <p:cNvSpPr/>
          <p:nvPr/>
        </p:nvSpPr>
        <p:spPr>
          <a:xfrm>
            <a:off x="10701522" y="1936480"/>
            <a:ext cx="723275" cy="307777"/>
          </a:xfrm>
          <a:prstGeom prst="rect">
            <a:avLst/>
          </a:prstGeom>
          <a:solidFill>
            <a:srgbClr val="2E75B6"/>
          </a:solidFill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客户侧</a:t>
            </a:r>
            <a:endParaRPr lang="zh-CN" altLang="en-US" sz="1400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EB2B072-E720-2A40-80C2-21C2239FF59A}"/>
              </a:ext>
            </a:extLst>
          </p:cNvPr>
          <p:cNvSpPr/>
          <p:nvPr/>
        </p:nvSpPr>
        <p:spPr>
          <a:xfrm>
            <a:off x="3230687" y="5638349"/>
            <a:ext cx="355903" cy="30374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4D3766D-3DC3-8542-BA23-7BB1719BA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5135" y="2367178"/>
            <a:ext cx="1787459" cy="357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2939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119087" y="981076"/>
            <a:ext cx="9822873" cy="526837"/>
          </a:xfrm>
        </p:spPr>
        <p:txBody>
          <a:bodyPr>
            <a:noAutofit/>
          </a:bodyPr>
          <a:lstStyle/>
          <a:p>
            <a:pPr algn="ctr"/>
            <a:r>
              <a:rPr lang="zh-CN" altLang="en-US" dirty="0"/>
              <a:t>个人发表</a:t>
            </a:r>
            <a:r>
              <a:rPr lang="zh-CN" altLang="en-US" dirty="0">
                <a:solidFill>
                  <a:srgbClr val="FFC000"/>
                </a:solidFill>
              </a:rPr>
              <a:t>朋友圈</a:t>
            </a:r>
            <a:r>
              <a:rPr lang="zh-CN" altLang="en-US" dirty="0"/>
              <a:t> </a:t>
            </a:r>
            <a:r>
              <a:rPr lang="en-US" altLang="zh-CN" dirty="0"/>
              <a:t>|</a:t>
            </a:r>
            <a:r>
              <a:rPr lang="zh-CN" altLang="en-US" dirty="0"/>
              <a:t> 由企业成员个人编辑发送到客户微信朋友圈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265FE6-4C41-A842-A8EE-38FCE696BD81}"/>
              </a:ext>
            </a:extLst>
          </p:cNvPr>
          <p:cNvSpPr/>
          <p:nvPr/>
        </p:nvSpPr>
        <p:spPr>
          <a:xfrm>
            <a:off x="455653" y="6110871"/>
            <a:ext cx="175905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工作台入口：朋友圈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1633E0B-BBF2-1346-BED2-B3D9A0DC4190}"/>
              </a:ext>
            </a:extLst>
          </p:cNvPr>
          <p:cNvGrpSpPr/>
          <p:nvPr/>
        </p:nvGrpSpPr>
        <p:grpSpPr>
          <a:xfrm>
            <a:off x="443206" y="2264633"/>
            <a:ext cx="1787457" cy="3574914"/>
            <a:chOff x="450433" y="1546626"/>
            <a:chExt cx="2087311" cy="417462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057BEAC9-F795-1744-AF39-4AF106EA4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433" y="1546626"/>
              <a:ext cx="2087311" cy="4174621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6493CC40-0735-A640-8501-30C81F7E76C2}"/>
                </a:ext>
              </a:extLst>
            </p:cNvPr>
            <p:cNvSpPr/>
            <p:nvPr/>
          </p:nvSpPr>
          <p:spPr>
            <a:xfrm>
              <a:off x="1193736" y="2042445"/>
              <a:ext cx="600310" cy="527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E78375D-5CC4-8749-BE7B-2890EB40DB50}"/>
              </a:ext>
            </a:extLst>
          </p:cNvPr>
          <p:cNvGrpSpPr/>
          <p:nvPr/>
        </p:nvGrpSpPr>
        <p:grpSpPr>
          <a:xfrm>
            <a:off x="2774889" y="2264633"/>
            <a:ext cx="1787458" cy="3574915"/>
            <a:chOff x="2774889" y="2264633"/>
            <a:chExt cx="1787458" cy="357491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19D6EC2-DA55-404B-BD3C-FD507E43F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4889" y="2264633"/>
              <a:ext cx="1787458" cy="357491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7E6014F-1FB6-A84D-B15C-030B5EF66C6A}"/>
                </a:ext>
              </a:extLst>
            </p:cNvPr>
            <p:cNvSpPr/>
            <p:nvPr/>
          </p:nvSpPr>
          <p:spPr>
            <a:xfrm>
              <a:off x="2774889" y="5354878"/>
              <a:ext cx="1787458" cy="2438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422F038-4FBE-B348-987C-16CED0DAFD8A}"/>
                </a:ext>
              </a:extLst>
            </p:cNvPr>
            <p:cNvSpPr/>
            <p:nvPr/>
          </p:nvSpPr>
          <p:spPr>
            <a:xfrm>
              <a:off x="3968895" y="2613147"/>
              <a:ext cx="572568" cy="28474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36EB253-BC4E-A448-BCAE-438275392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449" y="2264633"/>
            <a:ext cx="1787458" cy="3574916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471D103-50FE-C541-BF29-08A2C0362A05}"/>
              </a:ext>
            </a:extLst>
          </p:cNvPr>
          <p:cNvSpPr/>
          <p:nvPr/>
        </p:nvSpPr>
        <p:spPr>
          <a:xfrm>
            <a:off x="5150995" y="6099058"/>
            <a:ext cx="175905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b="1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编辑内容，选择客户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0222129-E18D-FA43-8FB4-9528080785E9}"/>
              </a:ext>
            </a:extLst>
          </p:cNvPr>
          <p:cNvSpPr/>
          <p:nvPr/>
        </p:nvSpPr>
        <p:spPr>
          <a:xfrm>
            <a:off x="2793317" y="6096592"/>
            <a:ext cx="1759058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选择发表或查看发表记录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EB00333-77E1-824E-83F4-6BCD6DAC1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129" y="2264633"/>
            <a:ext cx="1787458" cy="3574916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66C2993-EEEC-B244-964D-B578A426DBE7}"/>
              </a:ext>
            </a:extLst>
          </p:cNvPr>
          <p:cNvSpPr/>
          <p:nvPr/>
        </p:nvSpPr>
        <p:spPr>
          <a:xfrm>
            <a:off x="9920328" y="5969088"/>
            <a:ext cx="1875431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2FB2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企业微信侧</a:t>
            </a:r>
            <a:endParaRPr lang="en-US" altLang="zh-CN" sz="1000" b="1" dirty="0">
              <a:solidFill>
                <a:srgbClr val="2FB2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与客户进行评论互动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客户有兴趣也可直接发起聊天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C318889-E1BB-C444-A2A2-AB2B9F5A7FEA}"/>
              </a:ext>
            </a:extLst>
          </p:cNvPr>
          <p:cNvSpPr/>
          <p:nvPr/>
        </p:nvSpPr>
        <p:spPr>
          <a:xfrm>
            <a:off x="7545589" y="5948501"/>
            <a:ext cx="1759058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00" b="1" dirty="0">
                <a:solidFill>
                  <a:srgbClr val="1DB1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微信侧</a:t>
            </a:r>
            <a:endParaRPr lang="en-US" altLang="zh-CN" sz="1000" b="1" dirty="0">
              <a:solidFill>
                <a:srgbClr val="1DB1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统一的企业身份标识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客户查看、点赞、评论</a:t>
            </a:r>
            <a:endParaRPr lang="en-US" altLang="zh-CN" sz="1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40BCF9F-AF43-1F43-8315-AE5B0449C035}"/>
              </a:ext>
            </a:extLst>
          </p:cNvPr>
          <p:cNvSpPr/>
          <p:nvPr/>
        </p:nvSpPr>
        <p:spPr>
          <a:xfrm>
            <a:off x="2501613" y="1656452"/>
            <a:ext cx="6995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每位客户的朋友圈</a:t>
            </a:r>
            <a:r>
              <a:rPr lang="zh-CN" altLang="en-US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每天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最多可展示</a:t>
            </a:r>
            <a:r>
              <a:rPr lang="en-US" altLang="zh-CN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zh-CN" altLang="en-US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条</a:t>
            </a:r>
            <a:r>
              <a:rPr lang="zh-CN" altLang="en-US" sz="1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成员发表的内容，支持</a:t>
            </a:r>
            <a:r>
              <a:rPr lang="zh-CN" altLang="en-US" b="1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文本、图片、视频</a:t>
            </a:r>
            <a:endParaRPr lang="zh-CN" altLang="en-US" b="1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84EE06D-F618-0B4C-9268-6CF798D9EA10}"/>
              </a:ext>
            </a:extLst>
          </p:cNvPr>
          <p:cNvGrpSpPr/>
          <p:nvPr/>
        </p:nvGrpSpPr>
        <p:grpSpPr>
          <a:xfrm>
            <a:off x="7531389" y="2264633"/>
            <a:ext cx="1787458" cy="3574916"/>
            <a:chOff x="7531389" y="2503920"/>
            <a:chExt cx="1787458" cy="357491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A11B672-77B8-934F-9936-7C5F36877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31389" y="2503920"/>
              <a:ext cx="1787458" cy="3574916"/>
            </a:xfrm>
            <a:prstGeom prst="rect">
              <a:avLst/>
            </a:prstGeom>
          </p:spPr>
        </p:pic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99AEF5B7-17A3-3E4A-88A2-20E7C52FCC71}"/>
                </a:ext>
              </a:extLst>
            </p:cNvPr>
            <p:cNvSpPr/>
            <p:nvPr/>
          </p:nvSpPr>
          <p:spPr>
            <a:xfrm>
              <a:off x="7742490" y="4255806"/>
              <a:ext cx="632389" cy="17794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344330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4350" y="1080530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企业客户数据统计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实时跟踪客户数据，提升客户信息管理能力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913" y="2510027"/>
            <a:ext cx="2078102" cy="36962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700155" y="6161416"/>
            <a:ext cx="41120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以时间轴的形式展示成员添加客户行为数据以及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客户删除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拉黑成员行为数据</a:t>
            </a:r>
          </a:p>
        </p:txBody>
      </p:sp>
      <p:sp>
        <p:nvSpPr>
          <p:cNvPr id="7" name="矩形 6"/>
          <p:cNvSpPr/>
          <p:nvPr/>
        </p:nvSpPr>
        <p:spPr>
          <a:xfrm>
            <a:off x="2600883" y="1849883"/>
            <a:ext cx="2312517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44153" y="1861757"/>
            <a:ext cx="3426899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78177" y="1848150"/>
            <a:ext cx="2370391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基础客户数据展现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967597" y="1874693"/>
            <a:ext cx="3468315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客户添加、流失情况展示</a:t>
            </a:r>
            <a:endParaRPr kumimoji="0" lang="zh-CN" alt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71732" y="6348984"/>
            <a:ext cx="4493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成员可随时查看客户总数、日新增以及其他成员的动态</a:t>
            </a:r>
          </a:p>
        </p:txBody>
      </p:sp>
      <p:pic>
        <p:nvPicPr>
          <p:cNvPr id="21" name="图片 20" descr="图片包含 屏幕截图&#10;&#10;描述已自动生成">
            <a:extLst>
              <a:ext uri="{FF2B5EF4-FFF2-40B4-BE49-F238E27FC236}">
                <a16:creationId xmlns:a16="http://schemas.microsoft.com/office/drawing/2014/main" id="{9074A8D9-53F1-C54B-AF5F-A2B2F6110C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472" y="2510027"/>
            <a:ext cx="1842363" cy="3684726"/>
          </a:xfrm>
          <a:prstGeom prst="rect">
            <a:avLst/>
          </a:prstGeom>
        </p:spPr>
      </p:pic>
      <p:pic>
        <p:nvPicPr>
          <p:cNvPr id="29" name="图片 28" descr="图片包含 屏幕截图&#10;&#10;描述已自动生成">
            <a:extLst>
              <a:ext uri="{FF2B5EF4-FFF2-40B4-BE49-F238E27FC236}">
                <a16:creationId xmlns:a16="http://schemas.microsoft.com/office/drawing/2014/main" id="{F7AAC5D8-55D2-7E40-965D-612721726A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7924" y="2510027"/>
            <a:ext cx="2071623" cy="368472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29642E9-DE78-F34F-9A50-5EF4D719F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423" y="4484179"/>
            <a:ext cx="2527300" cy="1409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27F345A-E451-9343-B6EA-0642F17541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5404" y="2754189"/>
            <a:ext cx="25527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266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554479" y="998076"/>
            <a:ext cx="9060874" cy="526837"/>
          </a:xfrm>
        </p:spPr>
        <p:txBody>
          <a:bodyPr>
            <a:noAutofit/>
          </a:bodyPr>
          <a:lstStyle/>
          <a:p>
            <a:pPr algn="ctr"/>
            <a:r>
              <a:rPr lang="zh-CN" altLang="en-US" dirty="0"/>
              <a:t>客户群数据统计 </a:t>
            </a:r>
            <a:r>
              <a:rPr lang="en-US" altLang="zh-CN" dirty="0"/>
              <a:t>|</a:t>
            </a:r>
            <a:r>
              <a:rPr lang="zh-CN" altLang="en-US" dirty="0"/>
              <a:t> 掌握成员的客户群运营情况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370AD94-AA46-CE4A-8B4F-75D73560DDC1}"/>
              </a:ext>
            </a:extLst>
          </p:cNvPr>
          <p:cNvSpPr/>
          <p:nvPr/>
        </p:nvSpPr>
        <p:spPr>
          <a:xfrm>
            <a:off x="2782169" y="5801405"/>
            <a:ext cx="2290784" cy="890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支持查看企业内所有客户群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支持查看客户群详情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端管理后台同样支持查看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ECE0141-99F9-A04E-A743-A980F0580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580" y="2035625"/>
            <a:ext cx="1787458" cy="357491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012E8B-8E67-0F43-ACE8-91A9C1546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616" y="2035625"/>
            <a:ext cx="1787459" cy="35749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7894BD-D839-4142-9648-0B8B46B23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964" y="2829933"/>
            <a:ext cx="1853739" cy="278060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9A6B1C-5A07-7F48-9B30-91E8B39CD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454" y="2829933"/>
            <a:ext cx="1853739" cy="2780609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7B051832-CDD2-B34F-9648-F8055C0D305F}"/>
              </a:ext>
            </a:extLst>
          </p:cNvPr>
          <p:cNvSpPr/>
          <p:nvPr/>
        </p:nvSpPr>
        <p:spPr>
          <a:xfrm>
            <a:off x="7119158" y="6078403"/>
            <a:ext cx="4576958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企业可通过群聊数据统计查看客户群数据，掌握成员服务情况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485FF2-15A8-1C49-831E-9FCFE0FBCBDB}"/>
              </a:ext>
            </a:extLst>
          </p:cNvPr>
          <p:cNvGrpSpPr/>
          <p:nvPr/>
        </p:nvGrpSpPr>
        <p:grpSpPr>
          <a:xfrm>
            <a:off x="1071672" y="2035625"/>
            <a:ext cx="1787459" cy="3574917"/>
            <a:chOff x="1071672" y="2035625"/>
            <a:chExt cx="1787459" cy="357491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C91BE81-0874-4546-B141-F8FB7B35A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1672" y="2035625"/>
              <a:ext cx="1787459" cy="357491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47AC8E4-ED5E-BC4C-820B-DCEB0578C8BA}"/>
                </a:ext>
              </a:extLst>
            </p:cNvPr>
            <p:cNvSpPr/>
            <p:nvPr/>
          </p:nvSpPr>
          <p:spPr>
            <a:xfrm>
              <a:off x="1154975" y="3047980"/>
              <a:ext cx="1620854" cy="72599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650159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94350" y="1080530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服务质量统计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 多维度监督员工服务质量，有效把控客户联系情况</a:t>
            </a:r>
          </a:p>
        </p:txBody>
      </p:sp>
      <p:sp>
        <p:nvSpPr>
          <p:cNvPr id="6" name="矩形 5"/>
          <p:cNvSpPr/>
          <p:nvPr/>
        </p:nvSpPr>
        <p:spPr>
          <a:xfrm>
            <a:off x="7629434" y="6253984"/>
            <a:ext cx="40639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管理员也可从个人维度分析员工的客户联系情况</a:t>
            </a:r>
          </a:p>
        </p:txBody>
      </p:sp>
      <p:sp>
        <p:nvSpPr>
          <p:cNvPr id="7" name="矩形 6"/>
          <p:cNvSpPr/>
          <p:nvPr/>
        </p:nvSpPr>
        <p:spPr>
          <a:xfrm>
            <a:off x="4284839" y="1888914"/>
            <a:ext cx="3369623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708445" y="1888919"/>
            <a:ext cx="2560312" cy="379591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详细数据</a:t>
            </a:r>
            <a:r>
              <a:rPr kumimoji="0" lang="en-US" altLang="zh-CN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+</a:t>
            </a:r>
            <a:r>
              <a:rPr kumimoji="0" lang="zh-CN" altLang="en-US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可视化图表</a:t>
            </a:r>
          </a:p>
        </p:txBody>
      </p:sp>
      <p:sp>
        <p:nvSpPr>
          <p:cNvPr id="11" name="矩形 10"/>
          <p:cNvSpPr/>
          <p:nvPr/>
        </p:nvSpPr>
        <p:spPr>
          <a:xfrm>
            <a:off x="974177" y="6225923"/>
            <a:ext cx="3507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管理员可随时查看企业员工服务质量情况</a:t>
            </a:r>
          </a:p>
        </p:txBody>
      </p:sp>
      <p:pic>
        <p:nvPicPr>
          <p:cNvPr id="13" name="图片 12" descr="图片包含 屏幕截图&#10;&#10;描述已自动生成">
            <a:extLst>
              <a:ext uri="{FF2B5EF4-FFF2-40B4-BE49-F238E27FC236}">
                <a16:creationId xmlns:a16="http://schemas.microsoft.com/office/drawing/2014/main" id="{72CEFAA1-A527-4F4C-BBEE-CD117646A7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93" y="1900004"/>
            <a:ext cx="2115864" cy="423172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70B595E-8BC3-614A-BBCA-7DA95C664C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017" y="1920802"/>
            <a:ext cx="2115864" cy="42317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5185C26-BC7C-0645-A5C3-30C0C43C914A}"/>
              </a:ext>
            </a:extLst>
          </p:cNvPr>
          <p:cNvSpPr txBox="1"/>
          <p:nvPr/>
        </p:nvSpPr>
        <p:spPr>
          <a:xfrm>
            <a:off x="4266213" y="2392466"/>
            <a:ext cx="3507692" cy="3566965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聊天总数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成员主动对客户发送过消息的单聊、群聊数之和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发送消息数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成员在与客户的会话中发送过的消息总数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已回复聊天占比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客户主动发起会话后，成员在一个自然日内的回复率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平均首次回复时长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客户主动发起单聊后，成员在一个自然日内进行首次回复的平均耗时</a:t>
            </a:r>
            <a:endParaRPr lang="en-US" altLang="zh-CN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219772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238" y="3065340"/>
            <a:ext cx="1598693" cy="1101317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432" y="3070627"/>
            <a:ext cx="1598693" cy="1101317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805" y="4755094"/>
            <a:ext cx="2588040" cy="576415"/>
          </a:xfrm>
          <a:prstGeom prst="rect">
            <a:avLst/>
          </a:prstGeom>
        </p:spPr>
      </p:pic>
      <p:sp>
        <p:nvSpPr>
          <p:cNvPr id="240" name="文本框 14"/>
          <p:cNvSpPr txBox="1"/>
          <p:nvPr/>
        </p:nvSpPr>
        <p:spPr>
          <a:xfrm>
            <a:off x="3825891" y="1133907"/>
            <a:ext cx="4540216" cy="681996"/>
          </a:xfrm>
          <a:prstGeom prst="rect">
            <a:avLst/>
          </a:prstGeom>
          <a:ln w="12700">
            <a:miter lim="400000"/>
          </a:ln>
        </p:spPr>
        <p:txBody>
          <a:bodyPr lIns="134468" tIns="134468" rIns="134468" bIns="134468" anchor="ctr">
            <a:spAutoFit/>
          </a:bodyPr>
          <a:lstStyle>
            <a:lvl1pPr algn="ctr" defTabSz="584200">
              <a:defRPr sz="27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sz="2667" dirty="0" err="1"/>
              <a:t>连接微信</a:t>
            </a:r>
            <a:endParaRPr sz="2667" dirty="0"/>
          </a:p>
        </p:txBody>
      </p:sp>
      <p:sp>
        <p:nvSpPr>
          <p:cNvPr id="241" name="文本框 2"/>
          <p:cNvSpPr txBox="1"/>
          <p:nvPr/>
        </p:nvSpPr>
        <p:spPr>
          <a:xfrm>
            <a:off x="5684855" y="3303797"/>
            <a:ext cx="972152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员工</a:t>
            </a:r>
          </a:p>
        </p:txBody>
      </p:sp>
      <p:sp>
        <p:nvSpPr>
          <p:cNvPr id="242" name="文本框 2"/>
          <p:cNvSpPr txBox="1"/>
          <p:nvPr/>
        </p:nvSpPr>
        <p:spPr>
          <a:xfrm>
            <a:off x="1297094" y="2023001"/>
            <a:ext cx="9735820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 defTabSz="778067"/>
            <a:r>
              <a:rPr dirty="0" err="1">
                <a:sym typeface="Helvetica"/>
              </a:rPr>
              <a:t>企业微信</a:t>
            </a:r>
            <a:r>
              <a:rPr lang="en-US" altLang="en-US" dirty="0" err="1">
                <a:sym typeface="Helvetica"/>
              </a:rPr>
              <a:t>连接微信功能</a:t>
            </a:r>
            <a:r>
              <a:rPr lang="zh-CN" altLang="en-US" dirty="0">
                <a:sym typeface="Helvetica"/>
              </a:rPr>
              <a:t>不断升级</a:t>
            </a:r>
            <a:r>
              <a:rPr lang="en-US" altLang="en-US" dirty="0">
                <a:sym typeface="Helvetica"/>
              </a:rPr>
              <a:t>，帮助企业更好触达客户、提供服务、沉淀客户关系</a:t>
            </a:r>
            <a:endParaRPr dirty="0">
              <a:sym typeface="Helvetica"/>
            </a:endParaRPr>
          </a:p>
        </p:txBody>
      </p:sp>
      <p:sp>
        <p:nvSpPr>
          <p:cNvPr id="246" name="文本框 2"/>
          <p:cNvSpPr txBox="1"/>
          <p:nvPr/>
        </p:nvSpPr>
        <p:spPr>
          <a:xfrm>
            <a:off x="1556426" y="3312891"/>
            <a:ext cx="1366817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企业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583" y="5542846"/>
            <a:ext cx="9280732" cy="576415"/>
          </a:xfrm>
          <a:prstGeom prst="rect">
            <a:avLst/>
          </a:prstGeom>
        </p:spPr>
      </p:pic>
      <p:sp>
        <p:nvSpPr>
          <p:cNvPr id="14" name="文本框 2"/>
          <p:cNvSpPr txBox="1"/>
          <p:nvPr/>
        </p:nvSpPr>
        <p:spPr>
          <a:xfrm>
            <a:off x="5412593" y="5538810"/>
            <a:ext cx="1366817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企业微信</a:t>
            </a:r>
          </a:p>
        </p:txBody>
      </p:sp>
      <p:sp>
        <p:nvSpPr>
          <p:cNvPr id="17" name="文本框 15"/>
          <p:cNvSpPr txBox="1"/>
          <p:nvPr/>
        </p:nvSpPr>
        <p:spPr>
          <a:xfrm>
            <a:off x="8924389" y="3326329"/>
            <a:ext cx="1832391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客户</a:t>
            </a:r>
          </a:p>
        </p:txBody>
      </p:sp>
      <p:sp>
        <p:nvSpPr>
          <p:cNvPr id="23" name="文本框 2"/>
          <p:cNvSpPr txBox="1"/>
          <p:nvPr/>
        </p:nvSpPr>
        <p:spPr>
          <a:xfrm>
            <a:off x="3505816" y="2921827"/>
            <a:ext cx="1366817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管理</a:t>
            </a:r>
          </a:p>
        </p:txBody>
      </p:sp>
      <p:sp>
        <p:nvSpPr>
          <p:cNvPr id="25" name="文本框 2"/>
          <p:cNvSpPr txBox="1"/>
          <p:nvPr/>
        </p:nvSpPr>
        <p:spPr>
          <a:xfrm>
            <a:off x="7002247" y="2886175"/>
            <a:ext cx="1813364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触达并服务</a:t>
            </a:r>
          </a:p>
        </p:txBody>
      </p:sp>
      <p:cxnSp>
        <p:nvCxnSpPr>
          <p:cNvPr id="3" name="直线箭头连接符 2"/>
          <p:cNvCxnSpPr/>
          <p:nvPr/>
        </p:nvCxnSpPr>
        <p:spPr>
          <a:xfrm>
            <a:off x="3600426" y="3451056"/>
            <a:ext cx="1090287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直线箭头连接符 31"/>
          <p:cNvCxnSpPr/>
          <p:nvPr/>
        </p:nvCxnSpPr>
        <p:spPr>
          <a:xfrm>
            <a:off x="7358474" y="3452955"/>
            <a:ext cx="1090287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689" y="4750079"/>
            <a:ext cx="4568863" cy="576415"/>
          </a:xfrm>
          <a:prstGeom prst="rect">
            <a:avLst/>
          </a:prstGeom>
        </p:spPr>
      </p:pic>
      <p:sp>
        <p:nvSpPr>
          <p:cNvPr id="39" name="文本框 2"/>
          <p:cNvSpPr txBox="1"/>
          <p:nvPr/>
        </p:nvSpPr>
        <p:spPr>
          <a:xfrm>
            <a:off x="6552171" y="4776610"/>
            <a:ext cx="3627872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消息互通、小程序、企业支付</a:t>
            </a:r>
          </a:p>
        </p:txBody>
      </p:sp>
      <p:sp>
        <p:nvSpPr>
          <p:cNvPr id="41" name="文本框 2"/>
          <p:cNvSpPr txBox="1"/>
          <p:nvPr/>
        </p:nvSpPr>
        <p:spPr>
          <a:xfrm>
            <a:off x="1875025" y="4768905"/>
            <a:ext cx="1811711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CRM系统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654" y="3065340"/>
            <a:ext cx="1598693" cy="1101317"/>
          </a:xfrm>
          <a:prstGeom prst="rect">
            <a:avLst/>
          </a:prstGeom>
        </p:spPr>
      </p:pic>
      <p:cxnSp>
        <p:nvCxnSpPr>
          <p:cNvPr id="49" name="直线箭头连接符 48"/>
          <p:cNvCxnSpPr/>
          <p:nvPr/>
        </p:nvCxnSpPr>
        <p:spPr>
          <a:xfrm flipH="1">
            <a:off x="7358474" y="3619545"/>
            <a:ext cx="1090287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直线箭头连接符 51"/>
          <p:cNvCxnSpPr/>
          <p:nvPr/>
        </p:nvCxnSpPr>
        <p:spPr>
          <a:xfrm flipH="1">
            <a:off x="3600426" y="3617449"/>
            <a:ext cx="1090287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文本框 2"/>
          <p:cNvSpPr txBox="1"/>
          <p:nvPr/>
        </p:nvSpPr>
        <p:spPr>
          <a:xfrm>
            <a:off x="3502797" y="3615999"/>
            <a:ext cx="1366817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endParaRPr lang="en-US" altLang="en-US" sz="2000" dirty="0"/>
          </a:p>
        </p:txBody>
      </p:sp>
      <p:sp>
        <p:nvSpPr>
          <p:cNvPr id="54" name="文本框 2"/>
          <p:cNvSpPr txBox="1"/>
          <p:nvPr/>
        </p:nvSpPr>
        <p:spPr>
          <a:xfrm>
            <a:off x="7045207" y="3652317"/>
            <a:ext cx="1813364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信息提供</a:t>
            </a:r>
          </a:p>
        </p:txBody>
      </p:sp>
      <p:sp>
        <p:nvSpPr>
          <p:cNvPr id="55" name="文本框 2"/>
          <p:cNvSpPr txBox="1"/>
          <p:nvPr/>
        </p:nvSpPr>
        <p:spPr>
          <a:xfrm>
            <a:off x="3249563" y="3672179"/>
            <a:ext cx="1813364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客户信息沉淀</a:t>
            </a:r>
          </a:p>
        </p:txBody>
      </p:sp>
      <p:sp>
        <p:nvSpPr>
          <p:cNvPr id="58" name="文本框 2"/>
          <p:cNvSpPr txBox="1"/>
          <p:nvPr/>
        </p:nvSpPr>
        <p:spPr>
          <a:xfrm>
            <a:off x="4243879" y="4753158"/>
            <a:ext cx="1811711" cy="579339"/>
          </a:xfrm>
          <a:prstGeom prst="rect">
            <a:avLst/>
          </a:prstGeom>
          <a:ln w="12700">
            <a:miter lim="400000"/>
          </a:ln>
        </p:spPr>
        <p:txBody>
          <a:bodyPr wrap="square" lIns="134468" tIns="134468" rIns="134468" bIns="134468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defTabSz="778067"/>
            <a:r>
              <a:rPr lang="en-US" altLang="en-US" sz="2000" dirty="0"/>
              <a:t>离职成员管理</a:t>
            </a: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493" y="4748966"/>
            <a:ext cx="1922809" cy="5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374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68737" y="1036659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客户关系管理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成员间可共享客户，转交给其他企业成员进行服务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256" y="2382674"/>
            <a:ext cx="2134349" cy="3796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56" y="2382673"/>
            <a:ext cx="2134349" cy="37962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690" y="2382673"/>
            <a:ext cx="2134349" cy="3796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394" y="2363697"/>
            <a:ext cx="2145017" cy="381527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127661" y="6230775"/>
            <a:ext cx="5296395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成员</a:t>
            </a:r>
            <a:r>
              <a:rPr kumimoji="0" lang="en-US" altLang="zh-CN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B</a:t>
            </a: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可查看到共享分配给自己的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客户，客户原本的企业标签、备注、描述等数据将一并保留，有助于快速了解用户</a:t>
            </a:r>
            <a:endParaRPr kumimoji="0" lang="zh-CN" alt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BAE232D-C1C5-A542-A1C1-835A5C07FA61}"/>
              </a:ext>
            </a:extLst>
          </p:cNvPr>
          <p:cNvSpPr/>
          <p:nvPr/>
        </p:nvSpPr>
        <p:spPr>
          <a:xfrm>
            <a:off x="1661843" y="1821059"/>
            <a:ext cx="3369623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558F297-F2F0-5B40-A458-C0FEC707BD87}"/>
              </a:ext>
            </a:extLst>
          </p:cNvPr>
          <p:cNvSpPr txBox="1"/>
          <p:nvPr/>
        </p:nvSpPr>
        <p:spPr>
          <a:xfrm>
            <a:off x="1931070" y="1851841"/>
            <a:ext cx="2783434" cy="31803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成员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A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选择指定客户共享给成员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B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89BC752-C804-2649-B2FC-3E79DE6D0178}"/>
              </a:ext>
            </a:extLst>
          </p:cNvPr>
          <p:cNvSpPr/>
          <p:nvPr/>
        </p:nvSpPr>
        <p:spPr>
          <a:xfrm>
            <a:off x="7034377" y="1831536"/>
            <a:ext cx="3369623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39A0DE8-88DD-EC42-9C66-2E80BD5046E3}"/>
              </a:ext>
            </a:extLst>
          </p:cNvPr>
          <p:cNvSpPr txBox="1"/>
          <p:nvPr/>
        </p:nvSpPr>
        <p:spPr>
          <a:xfrm>
            <a:off x="7149229" y="1862318"/>
            <a:ext cx="3100396" cy="31803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成员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B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可查看到共享分配给自己的客户</a:t>
            </a:r>
          </a:p>
        </p:txBody>
      </p:sp>
    </p:spTree>
    <p:extLst>
      <p:ext uri="{BB962C8B-B14F-4D97-AF65-F5344CB8AC3E}">
        <p14:creationId xmlns:p14="http://schemas.microsoft.com/office/powerpoint/2010/main" val="299521653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4502" y="1101069"/>
            <a:ext cx="1096187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离职成员客户继承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管理员可实时共享客户，分配离职成员客户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624" y="2537393"/>
            <a:ext cx="2467618" cy="29252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521" y="2537393"/>
            <a:ext cx="2086975" cy="371203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04521" y="3169304"/>
            <a:ext cx="2086975" cy="345792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8CCC15E-D99F-46DC-B220-7DFC02AC4B39}"/>
              </a:ext>
            </a:extLst>
          </p:cNvPr>
          <p:cNvSpPr txBox="1"/>
          <p:nvPr/>
        </p:nvSpPr>
        <p:spPr>
          <a:xfrm>
            <a:off x="3681351" y="1901506"/>
            <a:ext cx="3837901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dirty="0"/>
              <a:t>离职成员客户线索再分配，保护企业资产</a:t>
            </a:r>
            <a:endParaRPr lang="en-US" altLang="zh-CN" sz="14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18" y="2537393"/>
            <a:ext cx="2086975" cy="371203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94599" y="5306357"/>
            <a:ext cx="2309922" cy="283335"/>
          </a:xfrm>
          <a:prstGeom prst="rect">
            <a:avLst/>
          </a:prstGeom>
          <a:noFill/>
          <a:ln w="12700" cap="flat">
            <a:solidFill>
              <a:srgbClr val="C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3635" y="2513643"/>
            <a:ext cx="2134349" cy="3796295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7954551" y="3883231"/>
            <a:ext cx="878774" cy="510178"/>
          </a:xfrm>
          <a:prstGeom prst="rightArrow">
            <a:avLst/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8CCC15E-D99F-46DC-B220-7DFC02AC4B39}"/>
              </a:ext>
            </a:extLst>
          </p:cNvPr>
          <p:cNvSpPr txBox="1"/>
          <p:nvPr/>
        </p:nvSpPr>
        <p:spPr>
          <a:xfrm>
            <a:off x="1100416" y="1901506"/>
            <a:ext cx="2104105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dirty="0"/>
              <a:t>指定客户共享跟进</a:t>
            </a:r>
            <a:endParaRPr lang="en-US" altLang="zh-CN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CCC15E-D99F-46DC-B220-7DFC02AC4B39}"/>
              </a:ext>
            </a:extLst>
          </p:cNvPr>
          <p:cNvSpPr txBox="1"/>
          <p:nvPr/>
        </p:nvSpPr>
        <p:spPr>
          <a:xfrm>
            <a:off x="8979943" y="1910803"/>
            <a:ext cx="2104105" cy="4191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1400" dirty="0"/>
              <a:t>共享</a:t>
            </a:r>
            <a:r>
              <a:rPr lang="en-US" altLang="zh-CN" sz="1400" dirty="0"/>
              <a:t>/</a:t>
            </a:r>
            <a:r>
              <a:rPr lang="zh-CN" altLang="en-US" sz="1400" dirty="0"/>
              <a:t>分配给我的客户</a:t>
            </a:r>
            <a:endParaRPr lang="en-US" altLang="zh-CN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862666-F7CB-5647-B403-AA0BC5C3FB28}"/>
              </a:ext>
            </a:extLst>
          </p:cNvPr>
          <p:cNvSpPr txBox="1"/>
          <p:nvPr/>
        </p:nvSpPr>
        <p:spPr>
          <a:xfrm>
            <a:off x="2937943" y="6420485"/>
            <a:ext cx="6158986" cy="31803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Helvetica Light"/>
              </a:rPr>
              <a:t>企业能通过接口获取离职成员列表然后再分配给其他成员，防止客户资源丢失</a:t>
            </a:r>
          </a:p>
        </p:txBody>
      </p:sp>
    </p:spTree>
    <p:extLst>
      <p:ext uri="{BB962C8B-B14F-4D97-AF65-F5344CB8AC3E}">
        <p14:creationId xmlns:p14="http://schemas.microsoft.com/office/powerpoint/2010/main" val="391889923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4502" y="919224"/>
            <a:ext cx="10961878" cy="96436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</a:rPr>
              <a:t>离职继承无需客户手动确认了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</a:rPr>
              <a:t>客户将在</a:t>
            </a:r>
            <a:r>
              <a:rPr lang="en-US" altLang="zh-CN" sz="2800" dirty="0">
                <a:solidFill>
                  <a:schemeClr val="bg1"/>
                </a:solidFill>
              </a:rPr>
              <a:t>24</a:t>
            </a:r>
            <a:r>
              <a:rPr lang="zh-CN" altLang="en-US" sz="2800" dirty="0">
                <a:solidFill>
                  <a:schemeClr val="bg1"/>
                </a:solidFill>
              </a:rPr>
              <a:t>小时后自动添加新接替的成员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76CF70-19B7-4B68-BCB4-F9439DE73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792" y="2024993"/>
            <a:ext cx="5841719" cy="350854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305049A-80D5-407D-AE69-7589173E12E2}"/>
              </a:ext>
            </a:extLst>
          </p:cNvPr>
          <p:cNvSpPr/>
          <p:nvPr/>
        </p:nvSpPr>
        <p:spPr>
          <a:xfrm>
            <a:off x="3307237" y="5674936"/>
            <a:ext cx="5577526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企业可分配离职成员的客户给其他成员，由继承的员工持续对接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端管理后台也支持离职员工客户分配</a:t>
            </a:r>
          </a:p>
        </p:txBody>
      </p:sp>
    </p:spTree>
    <p:extLst>
      <p:ext uri="{BB962C8B-B14F-4D97-AF65-F5344CB8AC3E}">
        <p14:creationId xmlns:p14="http://schemas.microsoft.com/office/powerpoint/2010/main" val="356715723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614216" y="1072413"/>
            <a:ext cx="10510983" cy="526837"/>
          </a:xfrm>
        </p:spPr>
        <p:txBody>
          <a:bodyPr>
            <a:noAutofit/>
          </a:bodyPr>
          <a:lstStyle/>
          <a:p>
            <a:pPr algn="ctr"/>
            <a:r>
              <a:rPr lang="zh-CN" altLang="en-US" dirty="0"/>
              <a:t>离职成员</a:t>
            </a:r>
            <a:r>
              <a:rPr lang="zh-CN" altLang="en-US" dirty="0">
                <a:solidFill>
                  <a:srgbClr val="FFC000"/>
                </a:solidFill>
              </a:rPr>
              <a:t>客户群继承 </a:t>
            </a:r>
            <a:r>
              <a:rPr lang="en-US" altLang="zh-CN" dirty="0"/>
              <a:t>|</a:t>
            </a:r>
            <a:r>
              <a:rPr lang="zh-CN" altLang="en-US" dirty="0"/>
              <a:t> 企业资产不流失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66C2993-EEEC-B244-964D-B578A426DBE7}"/>
              </a:ext>
            </a:extLst>
          </p:cNvPr>
          <p:cNvSpPr/>
          <p:nvPr/>
        </p:nvSpPr>
        <p:spPr>
          <a:xfrm>
            <a:off x="4000433" y="6036318"/>
            <a:ext cx="4536738" cy="613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企业可分配离职成员的群聊给其他成员，由继承的员工持续运营</a:t>
            </a:r>
            <a:endParaRPr lang="en-US" altLang="zh-CN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PC</a:t>
            </a:r>
            <a:r>
              <a:rPr lang="zh-CN" altLang="en-US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端管理后台也支持离职员工客户群分配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3E2770E-05EA-9044-A850-400A8C796573}"/>
              </a:ext>
            </a:extLst>
          </p:cNvPr>
          <p:cNvGrpSpPr/>
          <p:nvPr/>
        </p:nvGrpSpPr>
        <p:grpSpPr>
          <a:xfrm>
            <a:off x="1371603" y="2188144"/>
            <a:ext cx="1787457" cy="3574914"/>
            <a:chOff x="2793317" y="2210193"/>
            <a:chExt cx="1787457" cy="3574914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A25E86E-7296-3944-BECC-44A6178E3616}"/>
                </a:ext>
              </a:extLst>
            </p:cNvPr>
            <p:cNvGrpSpPr/>
            <p:nvPr/>
          </p:nvGrpSpPr>
          <p:grpSpPr>
            <a:xfrm>
              <a:off x="2793317" y="2210193"/>
              <a:ext cx="1787457" cy="3574914"/>
              <a:chOff x="2793317" y="2285010"/>
              <a:chExt cx="1787457" cy="3574914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3206609B-21C7-A04D-8AB0-14970AAA0F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93317" y="2285010"/>
                <a:ext cx="1787457" cy="3574914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D6B81D66-86FB-924F-9A86-7D64EA6B6FEC}"/>
                  </a:ext>
                </a:extLst>
              </p:cNvPr>
              <p:cNvSpPr/>
              <p:nvPr/>
            </p:nvSpPr>
            <p:spPr>
              <a:xfrm>
                <a:off x="2793317" y="5373384"/>
                <a:ext cx="1787457" cy="245650"/>
              </a:xfrm>
              <a:prstGeom prst="rect">
                <a:avLst/>
              </a:prstGeom>
              <a:solidFill>
                <a:srgbClr val="F6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6C739A0-AD0A-EE4B-9861-797339DB0842}"/>
                </a:ext>
              </a:extLst>
            </p:cNvPr>
            <p:cNvSpPr/>
            <p:nvPr/>
          </p:nvSpPr>
          <p:spPr>
            <a:xfrm>
              <a:off x="2793317" y="2835103"/>
              <a:ext cx="1759058" cy="38563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3FF91E4-9B96-A548-9D5D-21A581A0F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74" y="2188144"/>
            <a:ext cx="1787459" cy="3574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E18950-79AE-E64D-8CC8-D6F8E8D43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172" y="2176941"/>
            <a:ext cx="1787459" cy="3574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66ADA8C-C645-7F46-9EE3-356C0B870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145" y="2176941"/>
            <a:ext cx="1787459" cy="3574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CB47F2-AF41-A845-8E35-76E4EDE64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0118" y="2176939"/>
            <a:ext cx="1787460" cy="35749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085B911D-F07C-5746-BB31-C3C8E54A257E}"/>
              </a:ext>
            </a:extLst>
          </p:cNvPr>
          <p:cNvSpPr/>
          <p:nvPr/>
        </p:nvSpPr>
        <p:spPr>
          <a:xfrm>
            <a:off x="9020118" y="3642733"/>
            <a:ext cx="1759058" cy="4305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173FA57-3153-F940-956A-A91E2F200D62}"/>
              </a:ext>
            </a:extLst>
          </p:cNvPr>
          <p:cNvSpPr/>
          <p:nvPr/>
        </p:nvSpPr>
        <p:spPr>
          <a:xfrm>
            <a:off x="7126345" y="3321308"/>
            <a:ext cx="1759058" cy="4305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565803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3B59EBA-1374-492A-9D36-AF6565220B03}"/>
              </a:ext>
            </a:extLst>
          </p:cNvPr>
          <p:cNvSpPr txBox="1"/>
          <p:nvPr/>
        </p:nvSpPr>
        <p:spPr>
          <a:xfrm>
            <a:off x="179108" y="823045"/>
            <a:ext cx="11613824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sz="2800" dirty="0">
                <a:solidFill>
                  <a:schemeClr val="bg1"/>
                </a:solidFill>
              </a:rPr>
              <a:t>配置使用范围和管理规则，对外权限下分，</a:t>
            </a:r>
            <a:r>
              <a:rPr lang="zh-CN" altLang="en-US" sz="2800" dirty="0">
                <a:solidFill>
                  <a:schemeClr val="accent3"/>
                </a:solidFill>
              </a:rPr>
              <a:t>管理更加轻松</a:t>
            </a:r>
            <a:endParaRPr kumimoji="0" lang="zh-CN" altLang="en-US" sz="2800" b="0" i="0" u="none" strike="noStrike" cap="none" spc="0" normalizeH="0" baseline="0" dirty="0">
              <a:ln>
                <a:noFill/>
              </a:ln>
              <a:solidFill>
                <a:schemeClr val="accent3"/>
              </a:solidFill>
              <a:effectLst/>
              <a:uFillTx/>
              <a:sym typeface="Helvetica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D873AD5-FA15-45BC-BDE8-74A0796F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67" y="2075683"/>
            <a:ext cx="6007866" cy="361793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6D4796F-9EDF-42F0-8F73-661FDDA9E880}"/>
              </a:ext>
            </a:extLst>
          </p:cNvPr>
          <p:cNvSpPr txBox="1"/>
          <p:nvPr/>
        </p:nvSpPr>
        <p:spPr>
          <a:xfrm>
            <a:off x="7456602" y="3070446"/>
            <a:ext cx="4411745" cy="93358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r>
              <a:rPr lang="zh-CN" altLang="en-US" dirty="0">
                <a:solidFill>
                  <a:schemeClr val="bg1"/>
                </a:solidFill>
              </a:rPr>
              <a:t>可配置客户联系、客户群的使用范围，使用范围内的成员添加的客户、创建的客户群可由企业统一管理</a:t>
            </a:r>
            <a:endParaRPr kumimoji="0" lang="zh-CN" altLang="en-US" sz="5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6608591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8362DC6-2E51-4089-A263-B683E1E3C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34" y="2619534"/>
            <a:ext cx="5395150" cy="296017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DD2D8D-5E4F-43FB-9C36-32D7326930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64" y="2619534"/>
            <a:ext cx="5426978" cy="296017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8CCC15E-D99F-46DC-B220-7DFC02AC4B39}"/>
              </a:ext>
            </a:extLst>
          </p:cNvPr>
          <p:cNvSpPr txBox="1"/>
          <p:nvPr/>
        </p:nvSpPr>
        <p:spPr>
          <a:xfrm>
            <a:off x="631290" y="2004693"/>
            <a:ext cx="5336094" cy="3743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CN" altLang="en-US" sz="1400" b="0" dirty="0"/>
              <a:t>扫码收款（无需开发）</a:t>
            </a:r>
            <a:endParaRPr lang="en-US" altLang="zh-CN" sz="1400" b="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8CCC15E-D99F-46DC-B220-7DFC02AC4B39}"/>
              </a:ext>
            </a:extLst>
          </p:cNvPr>
          <p:cNvSpPr txBox="1"/>
          <p:nvPr/>
        </p:nvSpPr>
        <p:spPr>
          <a:xfrm>
            <a:off x="6222306" y="2004693"/>
            <a:ext cx="5336094" cy="37434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400" b="0" dirty="0"/>
              <a:t> </a:t>
            </a:r>
            <a:r>
              <a:rPr lang="zh-CN" altLang="en-US" sz="1400" b="0" dirty="0"/>
              <a:t>小程序收款（需开发）</a:t>
            </a:r>
            <a:endParaRPr lang="en-US" altLang="zh-CN" sz="1400" b="0" dirty="0"/>
          </a:p>
        </p:txBody>
      </p:sp>
      <p:sp>
        <p:nvSpPr>
          <p:cNvPr id="9" name="矩形 8"/>
          <p:cNvSpPr/>
          <p:nvPr/>
        </p:nvSpPr>
        <p:spPr>
          <a:xfrm>
            <a:off x="572234" y="5820200"/>
            <a:ext cx="546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免开发应用进行对外收款，添加对外收款员工后企业微信客户端可展示该小程序给员工使用，员工可以代公司对外收款，资金直接进入企业支付商户号</a:t>
            </a:r>
          </a:p>
        </p:txBody>
      </p:sp>
      <p:sp>
        <p:nvSpPr>
          <p:cNvPr id="10" name="矩形 9"/>
          <p:cNvSpPr/>
          <p:nvPr/>
        </p:nvSpPr>
        <p:spPr>
          <a:xfrm>
            <a:off x="6222306" y="5827429"/>
            <a:ext cx="5464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微信用户可在微信中通过小程序发起支付，资金将进入企业的微信支付商户号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zh-CN" altLang="en-US" dirty="0"/>
              <a:t>支付互通 </a:t>
            </a:r>
            <a:r>
              <a:rPr lang="en-US" altLang="zh-CN" dirty="0"/>
              <a:t>| </a:t>
            </a:r>
            <a:r>
              <a:rPr lang="zh-CN" altLang="en-US" dirty="0"/>
              <a:t>企业对外收付款与微信支付互通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2657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"/>
          <p:cNvSpPr txBox="1"/>
          <p:nvPr/>
        </p:nvSpPr>
        <p:spPr>
          <a:xfrm>
            <a:off x="2623917" y="3944130"/>
            <a:ext cx="6888893" cy="508692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algn="ctr" defTabSz="584200">
              <a:lnSpc>
                <a:spcPct val="120000"/>
              </a:lnSpc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zh-CN" sz="1500" dirty="0"/>
              <a:t>在同一范围内的互联企业成员可相互进行工作沟通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750" y="2040843"/>
            <a:ext cx="605587" cy="6055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303" y="2089197"/>
            <a:ext cx="622655" cy="43349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924" y="1983522"/>
            <a:ext cx="662908" cy="6629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8202" y="2943379"/>
            <a:ext cx="8309568" cy="10729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637" y="1862010"/>
            <a:ext cx="5249111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93709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5BC21AB-B754-4528-BA40-5EC8D544F51B}"/>
              </a:ext>
            </a:extLst>
          </p:cNvPr>
          <p:cNvSpPr txBox="1"/>
          <p:nvPr/>
        </p:nvSpPr>
        <p:spPr>
          <a:xfrm>
            <a:off x="8703377" y="2188815"/>
            <a:ext cx="2584067" cy="60378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企业互联场景</a:t>
            </a:r>
            <a:endParaRPr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D669B5-6CA1-4539-9A87-EE4D76B87FC2}"/>
              </a:ext>
            </a:extLst>
          </p:cNvPr>
          <p:cNvSpPr txBox="1"/>
          <p:nvPr/>
        </p:nvSpPr>
        <p:spPr>
          <a:xfrm>
            <a:off x="8176719" y="2811283"/>
            <a:ext cx="3516828" cy="1588666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不同企业独立经营，但垂直业务需协同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不同品牌独立运营，品牌高层需沟通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企业与上下游合作伙伴需紧密协同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8E10410-866F-42B9-8C6E-E16D4DFFF241}"/>
              </a:ext>
            </a:extLst>
          </p:cNvPr>
          <p:cNvSpPr/>
          <p:nvPr/>
        </p:nvSpPr>
        <p:spPr>
          <a:xfrm>
            <a:off x="431698" y="3043502"/>
            <a:ext cx="3139806" cy="900000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A34707A-DF0A-4318-8F00-7246BB44B0CB}"/>
              </a:ext>
            </a:extLst>
          </p:cNvPr>
          <p:cNvSpPr txBox="1"/>
          <p:nvPr/>
        </p:nvSpPr>
        <p:spPr>
          <a:xfrm>
            <a:off x="1055067" y="1001255"/>
            <a:ext cx="2006834" cy="60378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26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集团企业</a:t>
            </a:r>
            <a:endParaRPr sz="2600" dirty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CAEDD0B-D094-49A9-A3E7-00F3FA9907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83" y="1981752"/>
            <a:ext cx="417645" cy="38718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7CC3F2-6739-445A-AAD1-3664E7D6F9E2}"/>
              </a:ext>
            </a:extLst>
          </p:cNvPr>
          <p:cNvSpPr txBox="1"/>
          <p:nvPr/>
        </p:nvSpPr>
        <p:spPr>
          <a:xfrm>
            <a:off x="1451446" y="1888843"/>
            <a:ext cx="1063661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集团总部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F088BF-E3B0-46B6-B135-2C7DFF1A27C8}"/>
              </a:ext>
            </a:extLst>
          </p:cNvPr>
          <p:cNvSpPr txBox="1"/>
          <p:nvPr/>
        </p:nvSpPr>
        <p:spPr>
          <a:xfrm>
            <a:off x="818755" y="2976726"/>
            <a:ext cx="1038252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子集团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83D446A-7D72-40C4-B113-EB464295DE32}"/>
              </a:ext>
            </a:extLst>
          </p:cNvPr>
          <p:cNvSpPr txBox="1"/>
          <p:nvPr/>
        </p:nvSpPr>
        <p:spPr>
          <a:xfrm>
            <a:off x="2268855" y="2976726"/>
            <a:ext cx="989362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子集团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A343183-E6B5-4E27-8A31-21A31339C4CB}"/>
              </a:ext>
            </a:extLst>
          </p:cNvPr>
          <p:cNvSpPr txBox="1"/>
          <p:nvPr/>
        </p:nvSpPr>
        <p:spPr>
          <a:xfrm>
            <a:off x="829773" y="4173991"/>
            <a:ext cx="1038252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子公司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A10042-565C-466D-AF1C-148C20073B66}"/>
              </a:ext>
            </a:extLst>
          </p:cNvPr>
          <p:cNvSpPr txBox="1"/>
          <p:nvPr/>
        </p:nvSpPr>
        <p:spPr>
          <a:xfrm>
            <a:off x="2222721" y="4184263"/>
            <a:ext cx="1038252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子公司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9739AB3-46B8-46FD-A3D7-4BCC4065F6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01" y="3486428"/>
            <a:ext cx="417645" cy="3871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3BF1F1E-187C-4F66-A7D7-54B4B8A7B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48" y="3486428"/>
            <a:ext cx="417645" cy="3871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BB9A5DF-4A5E-4CFA-885B-A33DEBC924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385" y="4731148"/>
            <a:ext cx="417645" cy="3871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77A30E2-4855-470B-A032-95FFC52727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107" y="4726060"/>
            <a:ext cx="417645" cy="387186"/>
          </a:xfrm>
          <a:prstGeom prst="rect">
            <a:avLst/>
          </a:prstGeom>
        </p:spPr>
      </p:pic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39467977-A492-4F29-A12C-41DE5DA8AFA2}"/>
              </a:ext>
            </a:extLst>
          </p:cNvPr>
          <p:cNvCxnSpPr>
            <a:stCxn id="11" idx="0"/>
            <a:endCxn id="12" idx="0"/>
          </p:cNvCxnSpPr>
          <p:nvPr/>
        </p:nvCxnSpPr>
        <p:spPr>
          <a:xfrm rot="5400000" flipH="1" flipV="1">
            <a:off x="2050708" y="2263899"/>
            <a:ext cx="12700" cy="1425655"/>
          </a:xfrm>
          <a:prstGeom prst="bentConnector3">
            <a:avLst>
              <a:gd name="adj1" fmla="val 1800000"/>
            </a:avLst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F5A2851F-89F2-4C98-A7EB-D4A704B2AF62}"/>
              </a:ext>
            </a:extLst>
          </p:cNvPr>
          <p:cNvCxnSpPr>
            <a:cxnSpLocks/>
          </p:cNvCxnSpPr>
          <p:nvPr/>
        </p:nvCxnSpPr>
        <p:spPr>
          <a:xfrm>
            <a:off x="2051858" y="2368938"/>
            <a:ext cx="0" cy="385739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07E77E6-61A4-449C-932B-95DB71B34169}"/>
              </a:ext>
            </a:extLst>
          </p:cNvPr>
          <p:cNvCxnSpPr>
            <a:cxnSpLocks/>
          </p:cNvCxnSpPr>
          <p:nvPr/>
        </p:nvCxnSpPr>
        <p:spPr>
          <a:xfrm>
            <a:off x="1238228" y="3993764"/>
            <a:ext cx="0" cy="393373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BFE9FAC-6F13-4FCC-BCDA-181F348D8E8E}"/>
              </a:ext>
            </a:extLst>
          </p:cNvPr>
          <p:cNvCxnSpPr>
            <a:cxnSpLocks/>
          </p:cNvCxnSpPr>
          <p:nvPr/>
        </p:nvCxnSpPr>
        <p:spPr>
          <a:xfrm>
            <a:off x="2723929" y="3982746"/>
            <a:ext cx="0" cy="393373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B836744D-8A8B-4D5B-B170-44FC8A2B6F7A}"/>
              </a:ext>
            </a:extLst>
          </p:cNvPr>
          <p:cNvSpPr txBox="1"/>
          <p:nvPr/>
        </p:nvSpPr>
        <p:spPr>
          <a:xfrm>
            <a:off x="443362" y="5308053"/>
            <a:ext cx="3242445" cy="89616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多法人企业，职能线业务协同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多品牌企业，品牌高层沟通圈</a:t>
            </a: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79FA3F8-2373-4F30-99FE-5492571AA372}"/>
              </a:ext>
            </a:extLst>
          </p:cNvPr>
          <p:cNvSpPr/>
          <p:nvPr/>
        </p:nvSpPr>
        <p:spPr>
          <a:xfrm>
            <a:off x="4105397" y="3043502"/>
            <a:ext cx="3204397" cy="595035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Helvetica Light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865AF66F-C29F-4A4E-BC12-B5C6AC9DB44A}"/>
              </a:ext>
            </a:extLst>
          </p:cNvPr>
          <p:cNvSpPr txBox="1"/>
          <p:nvPr/>
        </p:nvSpPr>
        <p:spPr>
          <a:xfrm>
            <a:off x="4724528" y="1001255"/>
            <a:ext cx="2006834" cy="60378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ctr"/>
            <a:r>
              <a:rPr lang="zh-CN" altLang="en-US" sz="2600" dirty="0">
                <a:solidFill>
                  <a:schemeClr val="accent1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上下游合作</a:t>
            </a:r>
            <a:endParaRPr sz="2600" dirty="0">
              <a:solidFill>
                <a:schemeClr val="accent1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E356B8A-6D33-4928-B8D8-0BE3C46AA6BE}"/>
              </a:ext>
            </a:extLst>
          </p:cNvPr>
          <p:cNvSpPr txBox="1"/>
          <p:nvPr/>
        </p:nvSpPr>
        <p:spPr>
          <a:xfrm>
            <a:off x="5167577" y="3034188"/>
            <a:ext cx="1063661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制造企业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6B800FF6-A47B-4069-8888-68C52AA00603}"/>
              </a:ext>
            </a:extLst>
          </p:cNvPr>
          <p:cNvSpPr txBox="1"/>
          <p:nvPr/>
        </p:nvSpPr>
        <p:spPr>
          <a:xfrm>
            <a:off x="4134089" y="5308054"/>
            <a:ext cx="3242445" cy="89616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上下游供应链协同管理</a:t>
            </a: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采购协同、库存协同等</a:t>
            </a: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69A33DDF-F1D1-4510-9185-BB6889A5C4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1238" y="3148923"/>
            <a:ext cx="417645" cy="387186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5D265928-8AD6-4386-8DAF-7F3B0534EA46}"/>
              </a:ext>
            </a:extLst>
          </p:cNvPr>
          <p:cNvSpPr txBox="1"/>
          <p:nvPr/>
        </p:nvSpPr>
        <p:spPr>
          <a:xfrm>
            <a:off x="4366979" y="1997883"/>
            <a:ext cx="1030808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供应商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702CD2A-C17E-47B7-B19B-F7ED895133CD}"/>
              </a:ext>
            </a:extLst>
          </p:cNvPr>
          <p:cNvSpPr txBox="1"/>
          <p:nvPr/>
        </p:nvSpPr>
        <p:spPr>
          <a:xfrm>
            <a:off x="5924658" y="1988750"/>
            <a:ext cx="1030808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供应商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EAD6013A-E280-4961-AD45-B53E58DEAA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451" y="2112183"/>
            <a:ext cx="417645" cy="38718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9E781C7B-2386-4453-8BF8-2CC51AF6E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40" y="2112183"/>
            <a:ext cx="417645" cy="387186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CEEDAF5D-0D44-435C-84D2-7A7DFC50D06C}"/>
              </a:ext>
            </a:extLst>
          </p:cNvPr>
          <p:cNvSpPr txBox="1"/>
          <p:nvPr/>
        </p:nvSpPr>
        <p:spPr>
          <a:xfrm>
            <a:off x="4388678" y="4186200"/>
            <a:ext cx="1030808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经销商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B11C462C-E0B9-42B1-8ED4-8997A9870FEC}"/>
              </a:ext>
            </a:extLst>
          </p:cNvPr>
          <p:cNvSpPr txBox="1"/>
          <p:nvPr/>
        </p:nvSpPr>
        <p:spPr>
          <a:xfrm>
            <a:off x="5974807" y="4176303"/>
            <a:ext cx="1030808" cy="57300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lnSpc>
                <a:spcPct val="120000"/>
              </a:lnSpc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经销商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E5D094DB-973A-4491-A459-2F1575A1B0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559" y="4726060"/>
            <a:ext cx="417645" cy="38718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EA691ACD-A8C2-489B-A798-F2C7E3FD4A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748" y="4753070"/>
            <a:ext cx="417645" cy="387186"/>
          </a:xfrm>
          <a:prstGeom prst="rect">
            <a:avLst/>
          </a:prstGeom>
        </p:spPr>
      </p:pic>
      <p:cxnSp>
        <p:nvCxnSpPr>
          <p:cNvPr id="58" name="连接符: 肘形 57">
            <a:extLst>
              <a:ext uri="{FF2B5EF4-FFF2-40B4-BE49-F238E27FC236}">
                <a16:creationId xmlns:a16="http://schemas.microsoft.com/office/drawing/2014/main" id="{B67025D2-06E5-4EDB-984B-635D5B5D3D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35046" y="3445340"/>
            <a:ext cx="9897" cy="1586129"/>
          </a:xfrm>
          <a:prstGeom prst="bentConnector3">
            <a:avLst>
              <a:gd name="adj1" fmla="val 2409791"/>
            </a:avLst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连接符: 肘形 60">
            <a:extLst>
              <a:ext uri="{FF2B5EF4-FFF2-40B4-BE49-F238E27FC236}">
                <a16:creationId xmlns:a16="http://schemas.microsoft.com/office/drawing/2014/main" id="{7A8DB700-F82D-4AD0-9C1D-935777CA2800}"/>
              </a:ext>
            </a:extLst>
          </p:cNvPr>
          <p:cNvCxnSpPr>
            <a:cxnSpLocks/>
            <a:stCxn id="50" idx="2"/>
            <a:endCxn id="51" idx="2"/>
          </p:cNvCxnSpPr>
          <p:nvPr/>
        </p:nvCxnSpPr>
        <p:spPr>
          <a:xfrm rot="5400000" flipH="1" flipV="1">
            <a:off x="5656655" y="1787481"/>
            <a:ext cx="9133" cy="1557679"/>
          </a:xfrm>
          <a:prstGeom prst="bentConnector3">
            <a:avLst>
              <a:gd name="adj1" fmla="val -2503011"/>
            </a:avLst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90876631-1CB4-4C4A-AA7F-CC60D3BD3CF7}"/>
              </a:ext>
            </a:extLst>
          </p:cNvPr>
          <p:cNvCxnSpPr>
            <a:cxnSpLocks/>
          </p:cNvCxnSpPr>
          <p:nvPr/>
        </p:nvCxnSpPr>
        <p:spPr>
          <a:xfrm>
            <a:off x="5683711" y="2786390"/>
            <a:ext cx="0" cy="257112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948CF30E-8957-4A1F-926D-D61D86C21626}"/>
              </a:ext>
            </a:extLst>
          </p:cNvPr>
          <p:cNvCxnSpPr>
            <a:cxnSpLocks/>
          </p:cNvCxnSpPr>
          <p:nvPr/>
        </p:nvCxnSpPr>
        <p:spPr>
          <a:xfrm>
            <a:off x="5694344" y="3664344"/>
            <a:ext cx="0" cy="346978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4499186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图片 1" descr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189" y="1577577"/>
            <a:ext cx="9562353" cy="537928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10" name="文本框 1"/>
          <p:cNvSpPr txBox="1"/>
          <p:nvPr/>
        </p:nvSpPr>
        <p:spPr>
          <a:xfrm>
            <a:off x="3312765" y="1664552"/>
            <a:ext cx="5158637" cy="640894"/>
          </a:xfrm>
          <a:prstGeom prst="rect">
            <a:avLst/>
          </a:prstGeom>
          <a:ln w="12700">
            <a:miter lim="400000"/>
          </a:ln>
        </p:spPr>
        <p:txBody>
          <a:bodyPr lIns="134468" tIns="134468" rIns="134468" bIns="134468" anchor="ctr">
            <a:spAutoFit/>
          </a:bodyPr>
          <a:lstStyle>
            <a:lvl1pPr algn="ctr"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sz="2400" dirty="0" err="1"/>
              <a:t>他们都在用</a:t>
            </a:r>
            <a:endParaRPr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2099256" y="774615"/>
            <a:ext cx="7585656" cy="696114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强企业都已注册开通</a:t>
            </a:r>
          </a:p>
        </p:txBody>
      </p:sp>
    </p:spTree>
    <p:extLst>
      <p:ext uri="{BB962C8B-B14F-4D97-AF65-F5344CB8AC3E}">
        <p14:creationId xmlns:p14="http://schemas.microsoft.com/office/powerpoint/2010/main" val="53951832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848101" y="719891"/>
            <a:ext cx="4100763" cy="660400"/>
          </a:xfrm>
        </p:spPr>
        <p:txBody>
          <a:bodyPr/>
          <a:lstStyle/>
          <a:p>
            <a:r>
              <a:rPr lang="zh-CN" altLang="en-US" dirty="0"/>
              <a:t>企业微信接入</a:t>
            </a:r>
            <a:r>
              <a:rPr lang="zh-CN" altLang="zh-CN" dirty="0"/>
              <a:t>实施节点</a:t>
            </a:r>
            <a:endParaRPr lang="zh-CN" altLang="en-US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46" y="1484563"/>
            <a:ext cx="11148677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0478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2"/>
          <p:cNvSpPr txBox="1"/>
          <p:nvPr/>
        </p:nvSpPr>
        <p:spPr>
          <a:xfrm>
            <a:off x="2628594" y="3885705"/>
            <a:ext cx="6888893" cy="549920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algn="ctr" defTabSz="584200">
              <a:lnSpc>
                <a:spcPct val="120000"/>
              </a:lnSpc>
              <a:defRPr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继承微信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IM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沟通体验，增添特色办公场景工具，让办公沟通更加高效</a:t>
            </a:r>
            <a:endParaRPr 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810" y="2124139"/>
            <a:ext cx="727252" cy="7272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049" y="2960998"/>
            <a:ext cx="8309568" cy="10729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008" y="2014531"/>
            <a:ext cx="4804064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0296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83A10E86-CD39-4A4B-8ABF-0B0ED3A0E2DC}"/>
              </a:ext>
            </a:extLst>
          </p:cNvPr>
          <p:cNvSpPr/>
          <p:nvPr/>
        </p:nvSpPr>
        <p:spPr>
          <a:xfrm>
            <a:off x="3321150" y="2580836"/>
            <a:ext cx="57759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企业微信增值服务</a:t>
            </a:r>
          </a:p>
        </p:txBody>
      </p:sp>
    </p:spTree>
    <p:extLst>
      <p:ext uri="{BB962C8B-B14F-4D97-AF65-F5344CB8AC3E}">
        <p14:creationId xmlns:p14="http://schemas.microsoft.com/office/powerpoint/2010/main" val="2275714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8739D0B-40CA-4F37-8247-6F76BBC760C8}"/>
              </a:ext>
            </a:extLst>
          </p:cNvPr>
          <p:cNvSpPr/>
          <p:nvPr/>
        </p:nvSpPr>
        <p:spPr>
          <a:xfrm>
            <a:off x="-127070" y="818025"/>
            <a:ext cx="4608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VIP</a:t>
            </a:r>
            <a:r>
              <a:rPr lang="zh-CN" alt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服务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699FD13-7CA4-4674-9C3A-19F042671B34}"/>
              </a:ext>
            </a:extLst>
          </p:cNvPr>
          <p:cNvSpPr txBox="1"/>
          <p:nvPr/>
        </p:nvSpPr>
        <p:spPr>
          <a:xfrm>
            <a:off x="791852" y="2271860"/>
            <a:ext cx="378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帮助客户搭建企业微信平台，培训员工使用，根据客户行业推荐使用方案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265C73-30AD-4136-B375-A7B3D4C29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170" y="657770"/>
            <a:ext cx="6711778" cy="603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981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BE14E5E-004E-4FB0-AB2A-AB18A6AA5CA0}"/>
              </a:ext>
            </a:extLst>
          </p:cNvPr>
          <p:cNvSpPr/>
          <p:nvPr/>
        </p:nvSpPr>
        <p:spPr>
          <a:xfrm>
            <a:off x="778518" y="1157389"/>
            <a:ext cx="3300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会话内容存档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607946-6879-465C-AA02-1D073087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605" y="1366886"/>
            <a:ext cx="6972890" cy="51418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B18AB80-B00D-4A57-9C18-7CBA17C0A816}"/>
              </a:ext>
            </a:extLst>
          </p:cNvPr>
          <p:cNvSpPr txBox="1"/>
          <p:nvPr/>
        </p:nvSpPr>
        <p:spPr>
          <a:xfrm>
            <a:off x="395926" y="2422689"/>
            <a:ext cx="4091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企业可以通过此功能获取到企业成员内部，外部沟通内容。</a:t>
            </a:r>
          </a:p>
        </p:txBody>
      </p:sp>
    </p:spTree>
    <p:extLst>
      <p:ext uri="{BB962C8B-B14F-4D97-AF65-F5344CB8AC3E}">
        <p14:creationId xmlns:p14="http://schemas.microsoft.com/office/powerpoint/2010/main" val="446219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像" descr="图像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937" y="1646871"/>
            <a:ext cx="2594524" cy="489393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" name="文本框 2"/>
          <p:cNvSpPr txBox="1"/>
          <p:nvPr/>
        </p:nvSpPr>
        <p:spPr>
          <a:xfrm>
            <a:off x="4513874" y="2289377"/>
            <a:ext cx="6032676" cy="517784"/>
          </a:xfrm>
          <a:prstGeom prst="rect">
            <a:avLst/>
          </a:prstGeom>
          <a:ln w="12700">
            <a:miter lim="400000"/>
          </a:ln>
        </p:spPr>
        <p:txBody>
          <a:bodyPr lIns="134468" tIns="134468" rIns="134468" bIns="134468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6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通讯录统一管理，找同事更准确更方便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804" y="2305958"/>
            <a:ext cx="1916685" cy="3409143"/>
          </a:xfrm>
          <a:prstGeom prst="rect">
            <a:avLst/>
          </a:prstGeom>
        </p:spPr>
      </p:pic>
      <p:sp>
        <p:nvSpPr>
          <p:cNvPr id="6" name="Shape 79">
            <a:extLst>
              <a:ext uri="{FF2B5EF4-FFF2-40B4-BE49-F238E27FC236}">
                <a16:creationId xmlns:a16="http://schemas.microsoft.com/office/drawing/2014/main" id="{034D2D36-D276-49BA-AF2A-FDA339FC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608" y="3062784"/>
            <a:ext cx="1873910" cy="4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通讯录</a:t>
            </a:r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API</a:t>
            </a:r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同步</a:t>
            </a:r>
            <a:endParaRPr lang="zh-CN" altLang="zh-CN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" panose="020B0604020202020204" pitchFamily="34" charset="0"/>
            </a:endParaRPr>
          </a:p>
        </p:txBody>
      </p:sp>
      <p:sp>
        <p:nvSpPr>
          <p:cNvPr id="7" name="Shape 80">
            <a:extLst>
              <a:ext uri="{FF2B5EF4-FFF2-40B4-BE49-F238E27FC236}">
                <a16:creationId xmlns:a16="http://schemas.microsoft.com/office/drawing/2014/main" id="{B11E6CBA-05E0-40B9-BA19-3E1926E3E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374" y="3265479"/>
            <a:ext cx="460787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1437" tIns="71437" rIns="71437" bIns="71437" anchor="ctr"/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和企业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HR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系统通讯录同步增、删、更新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Shape 79">
            <a:extLst>
              <a:ext uri="{FF2B5EF4-FFF2-40B4-BE49-F238E27FC236}">
                <a16:creationId xmlns:a16="http://schemas.microsoft.com/office/drawing/2014/main" id="{5154ABD0-75AC-4D5B-B52C-AF1D86D14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548" y="4112426"/>
            <a:ext cx="1939633" cy="4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通讯录权限管理</a:t>
            </a:r>
            <a:endParaRPr lang="zh-CN" altLang="zh-CN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" panose="020B0604020202020204" pitchFamily="34" charset="0"/>
            </a:endParaRPr>
          </a:p>
        </p:txBody>
      </p:sp>
      <p:sp>
        <p:nvSpPr>
          <p:cNvPr id="9" name="Shape 80">
            <a:extLst>
              <a:ext uri="{FF2B5EF4-FFF2-40B4-BE49-F238E27FC236}">
                <a16:creationId xmlns:a16="http://schemas.microsoft.com/office/drawing/2014/main" id="{154B06F4-C5DF-4C69-8BC4-9423A297B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249" y="4353137"/>
            <a:ext cx="516167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1437" tIns="71437" rIns="71437" bIns="71437" anchor="ctr"/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通过分级权限轻松管理十几万人的架构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Shape 79">
            <a:extLst>
              <a:ext uri="{FF2B5EF4-FFF2-40B4-BE49-F238E27FC236}">
                <a16:creationId xmlns:a16="http://schemas.microsoft.com/office/drawing/2014/main" id="{034D2D36-D276-49BA-AF2A-FDA339FC2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608" y="1904414"/>
            <a:ext cx="1939633" cy="4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完整企业通讯录</a:t>
            </a:r>
            <a:endParaRPr lang="zh-CN" altLang="zh-CN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" panose="020B0604020202020204" pitchFamily="34" charset="0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1717867" y="904756"/>
            <a:ext cx="8992137" cy="660400"/>
          </a:xfrm>
        </p:spPr>
        <p:txBody>
          <a:bodyPr/>
          <a:lstStyle/>
          <a:p>
            <a:r>
              <a:rPr lang="zh-CN" altLang="en-US" dirty="0"/>
              <a:t>组织管理 </a:t>
            </a:r>
            <a:r>
              <a:rPr lang="en-US" altLang="zh-CN" dirty="0"/>
              <a:t>| </a:t>
            </a:r>
            <a:r>
              <a:rPr lang="zh-CN" altLang="en-US" dirty="0"/>
              <a:t>完整企业通讯录，实现企业组织化管理沟通</a:t>
            </a:r>
          </a:p>
          <a:p>
            <a:endParaRPr lang="zh-CN" altLang="en-US" dirty="0"/>
          </a:p>
        </p:txBody>
      </p:sp>
      <p:sp>
        <p:nvSpPr>
          <p:cNvPr id="12" name="Shape 79">
            <a:extLst>
              <a:ext uri="{FF2B5EF4-FFF2-40B4-BE49-F238E27FC236}">
                <a16:creationId xmlns:a16="http://schemas.microsoft.com/office/drawing/2014/main" id="{5154ABD0-75AC-4D5B-B52C-AF1D86D145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374" y="5308553"/>
            <a:ext cx="1939633" cy="45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lvetica" panose="020B0604020202020204" pitchFamily="34" charset="0"/>
              </a:rPr>
              <a:t>自动维护部门群</a:t>
            </a:r>
            <a:endParaRPr lang="zh-CN" altLang="zh-CN" sz="2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lvetica" panose="020B0604020202020204" pitchFamily="34" charset="0"/>
            </a:endParaRPr>
          </a:p>
        </p:txBody>
      </p:sp>
      <p:sp>
        <p:nvSpPr>
          <p:cNvPr id="13" name="Shape 80">
            <a:extLst>
              <a:ext uri="{FF2B5EF4-FFF2-40B4-BE49-F238E27FC236}">
                <a16:creationId xmlns:a16="http://schemas.microsoft.com/office/drawing/2014/main" id="{B11E6CBA-05E0-40B9-BA19-3E1926E3E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40" y="5545454"/>
            <a:ext cx="5843454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71437" tIns="71437" rIns="71437" bIns="71437" anchor="ctr"/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基于通讯录部门组织，群内人员同步增、删、更新</a:t>
            </a:r>
            <a:endParaRPr lang="zh-CN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119621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2"/>
          <p:cNvSpPr txBox="1"/>
          <p:nvPr/>
        </p:nvSpPr>
        <p:spPr>
          <a:xfrm>
            <a:off x="4273267" y="3309874"/>
            <a:ext cx="727533" cy="464384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695"/>
              <a:t>会话</a:t>
            </a:r>
          </a:p>
        </p:txBody>
      </p:sp>
      <p:sp>
        <p:nvSpPr>
          <p:cNvPr id="17" name="文本框 2"/>
          <p:cNvSpPr txBox="1"/>
          <p:nvPr/>
        </p:nvSpPr>
        <p:spPr>
          <a:xfrm>
            <a:off x="5671761" y="3309874"/>
            <a:ext cx="727533" cy="464384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695"/>
              <a:t>电话</a:t>
            </a:r>
          </a:p>
        </p:txBody>
      </p:sp>
      <p:sp>
        <p:nvSpPr>
          <p:cNvPr id="18" name="文本框 2"/>
          <p:cNvSpPr txBox="1"/>
          <p:nvPr/>
        </p:nvSpPr>
        <p:spPr>
          <a:xfrm>
            <a:off x="7070256" y="3309874"/>
            <a:ext cx="727533" cy="464384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695"/>
              <a:t>邮箱</a:t>
            </a:r>
          </a:p>
        </p:txBody>
      </p:sp>
      <p:sp>
        <p:nvSpPr>
          <p:cNvPr id="21" name="文本框 2"/>
          <p:cNvSpPr txBox="1"/>
          <p:nvPr/>
        </p:nvSpPr>
        <p:spPr>
          <a:xfrm>
            <a:off x="8495644" y="3309874"/>
            <a:ext cx="727533" cy="464384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695" dirty="0" err="1"/>
              <a:t>红包</a:t>
            </a:r>
            <a:endParaRPr sz="1695" dirty="0"/>
          </a:p>
        </p:txBody>
      </p:sp>
      <p:sp>
        <p:nvSpPr>
          <p:cNvPr id="22" name="文本框 2"/>
          <p:cNvSpPr txBox="1"/>
          <p:nvPr/>
        </p:nvSpPr>
        <p:spPr>
          <a:xfrm>
            <a:off x="9894138" y="3309874"/>
            <a:ext cx="727533" cy="464384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695" dirty="0" err="1"/>
              <a:t>视频</a:t>
            </a:r>
            <a:endParaRPr sz="1695" dirty="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41" y="2169267"/>
            <a:ext cx="6562164" cy="944258"/>
          </a:xfrm>
          <a:prstGeom prst="rect">
            <a:avLst/>
          </a:prstGeom>
        </p:spPr>
      </p:pic>
      <p:pic>
        <p:nvPicPr>
          <p:cNvPr id="24" name="图片 23" descr="气泡07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712" y="2384242"/>
            <a:ext cx="610870" cy="455930"/>
          </a:xfrm>
          <a:prstGeom prst="rect">
            <a:avLst/>
          </a:prstGeom>
        </p:spPr>
      </p:pic>
      <p:pic>
        <p:nvPicPr>
          <p:cNvPr id="25" name="图片 24" descr="邮箱07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3672" y="2438852"/>
            <a:ext cx="571500" cy="488950"/>
          </a:xfrm>
          <a:prstGeom prst="rect">
            <a:avLst/>
          </a:prstGeom>
        </p:spPr>
      </p:pic>
      <p:sp>
        <p:nvSpPr>
          <p:cNvPr id="27" name="文本框 1"/>
          <p:cNvSpPr txBox="1"/>
          <p:nvPr/>
        </p:nvSpPr>
        <p:spPr>
          <a:xfrm>
            <a:off x="555567" y="4647605"/>
            <a:ext cx="3405160" cy="616413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sz="2680" dirty="0" err="1"/>
              <a:t>特色办公功能</a:t>
            </a:r>
            <a:endParaRPr sz="2680" dirty="0"/>
          </a:p>
        </p:txBody>
      </p:sp>
      <p:sp>
        <p:nvSpPr>
          <p:cNvPr id="28" name="文本框 2"/>
          <p:cNvSpPr txBox="1"/>
          <p:nvPr/>
        </p:nvSpPr>
        <p:spPr>
          <a:xfrm>
            <a:off x="3964572" y="5643740"/>
            <a:ext cx="1249132" cy="442648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55" dirty="0"/>
              <a:t>回执消息</a:t>
            </a:r>
          </a:p>
        </p:txBody>
      </p:sp>
      <p:sp>
        <p:nvSpPr>
          <p:cNvPr id="29" name="文本框 2"/>
          <p:cNvSpPr txBox="1"/>
          <p:nvPr/>
        </p:nvSpPr>
        <p:spPr>
          <a:xfrm>
            <a:off x="5623865" y="5660349"/>
            <a:ext cx="727533" cy="442648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sz="1555" dirty="0" err="1"/>
              <a:t>待办</a:t>
            </a:r>
            <a:endParaRPr sz="1555" dirty="0"/>
          </a:p>
        </p:txBody>
      </p:sp>
      <p:sp>
        <p:nvSpPr>
          <p:cNvPr id="30" name="文本框 2"/>
          <p:cNvSpPr txBox="1"/>
          <p:nvPr/>
        </p:nvSpPr>
        <p:spPr>
          <a:xfrm>
            <a:off x="7052313" y="5660349"/>
            <a:ext cx="727533" cy="442648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sz="1555" dirty="0" err="1"/>
              <a:t>标注</a:t>
            </a:r>
            <a:endParaRPr sz="1555" dirty="0"/>
          </a:p>
        </p:txBody>
      </p:sp>
      <p:sp>
        <p:nvSpPr>
          <p:cNvPr id="31" name="文本框 2"/>
          <p:cNvSpPr txBox="1"/>
          <p:nvPr/>
        </p:nvSpPr>
        <p:spPr>
          <a:xfrm>
            <a:off x="8273385" y="5643740"/>
            <a:ext cx="1249132" cy="442648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55" dirty="0" err="1"/>
              <a:t>休息一下</a:t>
            </a:r>
            <a:endParaRPr sz="1555" dirty="0"/>
          </a:p>
        </p:txBody>
      </p:sp>
      <p:sp>
        <p:nvSpPr>
          <p:cNvPr id="32" name="文本框 2"/>
          <p:cNvSpPr txBox="1"/>
          <p:nvPr/>
        </p:nvSpPr>
        <p:spPr>
          <a:xfrm>
            <a:off x="9623288" y="5643740"/>
            <a:ext cx="1349915" cy="442648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r>
              <a:rPr sz="1555" dirty="0" err="1"/>
              <a:t>工作名片</a:t>
            </a:r>
            <a:endParaRPr sz="1555" dirty="0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41" y="4480659"/>
            <a:ext cx="6562164" cy="924551"/>
          </a:xfrm>
          <a:prstGeom prst="rect">
            <a:avLst/>
          </a:prstGeom>
        </p:spPr>
      </p:pic>
      <p:sp>
        <p:nvSpPr>
          <p:cNvPr id="34" name="文本框 1"/>
          <p:cNvSpPr txBox="1"/>
          <p:nvPr/>
        </p:nvSpPr>
        <p:spPr>
          <a:xfrm>
            <a:off x="555567" y="2531965"/>
            <a:ext cx="3405160" cy="616413"/>
          </a:xfrm>
          <a:prstGeom prst="rect">
            <a:avLst/>
          </a:prstGeom>
          <a:ln w="12700">
            <a:miter lim="400000"/>
          </a:ln>
        </p:spPr>
        <p:txBody>
          <a:bodyPr lIns="100851" tIns="100851" rIns="100851" bIns="100851" anchor="ctr">
            <a:spAutoFit/>
          </a:bodyPr>
          <a:lstStyle>
            <a:lvl1pPr algn="ctr" defTabSz="584200">
              <a:defRPr sz="19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rPr lang="zh-CN" altLang="en-US" sz="2680" dirty="0"/>
              <a:t>多种沟通方式</a:t>
            </a:r>
            <a:endParaRPr sz="2680" dirty="0"/>
          </a:p>
        </p:txBody>
      </p:sp>
      <p:sp>
        <p:nvSpPr>
          <p:cNvPr id="35" name="文本框 34"/>
          <p:cNvSpPr txBox="1"/>
          <p:nvPr/>
        </p:nvSpPr>
        <p:spPr>
          <a:xfrm>
            <a:off x="910207" y="785094"/>
            <a:ext cx="10547797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聚合多种沟通方式，增加特色办公任务功能</a:t>
            </a:r>
          </a:p>
        </p:txBody>
      </p:sp>
    </p:spTree>
    <p:extLst>
      <p:ext uri="{BB962C8B-B14F-4D97-AF65-F5344CB8AC3E}">
        <p14:creationId xmlns:p14="http://schemas.microsoft.com/office/powerpoint/2010/main" val="4870434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1578484" y="814381"/>
            <a:ext cx="8848047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会话消息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支持回执消息发送，会话消息待办任务管理</a:t>
            </a:r>
          </a:p>
        </p:txBody>
      </p:sp>
      <p:sp>
        <p:nvSpPr>
          <p:cNvPr id="39" name="矩形 38"/>
          <p:cNvSpPr/>
          <p:nvPr/>
        </p:nvSpPr>
        <p:spPr>
          <a:xfrm>
            <a:off x="1412234" y="1762721"/>
            <a:ext cx="4065581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1595513" y="1702795"/>
            <a:ext cx="4589173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重要消息设置回执，保证消息触达</a:t>
            </a:r>
          </a:p>
        </p:txBody>
      </p:sp>
      <p:pic>
        <p:nvPicPr>
          <p:cNvPr id="42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63" y="2377717"/>
            <a:ext cx="2193278" cy="4137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428" y="2377717"/>
            <a:ext cx="2193278" cy="4137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" name="123.png" descr="F:\行业产品数据\日常截图汇总\回执消息1.jpg回执消息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85218" y="2872727"/>
            <a:ext cx="1636395" cy="29324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" name="ecf1c9e5-49d4-4367-b804-1346944919e6.jpg" descr="F:\行业产品数据\日常截图汇总\回执消息2.jpg回执消息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4393" y="2872727"/>
            <a:ext cx="1628775" cy="293243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2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203" y="2353423"/>
            <a:ext cx="2193278" cy="4137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3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168" y="2353423"/>
            <a:ext cx="2193278" cy="41370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4" name="078dba75-d46a-48ed-924a-e77323f182fd.jpg" descr="078dba75-d46a-48ed-924a-e77323f182fd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889" y="2853139"/>
            <a:ext cx="1649507" cy="29342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5" name="21fba1e8-954d-43eb-b2e4-c9b6e6df7e01.jpg" descr="21fba1e8-954d-43eb-b2e4-c9b6e6df7e0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054" y="2853139"/>
            <a:ext cx="1649507" cy="29342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6" name="矩形 55"/>
          <p:cNvSpPr/>
          <p:nvPr/>
        </p:nvSpPr>
        <p:spPr>
          <a:xfrm>
            <a:off x="6515609" y="1762721"/>
            <a:ext cx="4065581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6685428" y="1702795"/>
            <a:ext cx="4589173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会话信息待办提醒，协同任务管理</a:t>
            </a:r>
          </a:p>
        </p:txBody>
      </p:sp>
      <p:sp>
        <p:nvSpPr>
          <p:cNvPr id="15" name="文本框 2">
            <a:extLst>
              <a:ext uri="{FF2B5EF4-FFF2-40B4-BE49-F238E27FC236}">
                <a16:creationId xmlns:a16="http://schemas.microsoft.com/office/drawing/2014/main" id="{529B9188-89A9-7B40-B2EA-B443D238E417}"/>
              </a:ext>
            </a:extLst>
          </p:cNvPr>
          <p:cNvSpPr txBox="1"/>
          <p:nvPr/>
        </p:nvSpPr>
        <p:spPr>
          <a:xfrm>
            <a:off x="1822324" y="6337633"/>
            <a:ext cx="3074308" cy="37294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sz="1100" dirty="0"/>
              <a:t>支持对群里未读成员一键发起群聊</a:t>
            </a:r>
            <a:endParaRPr lang="en-US" altLang="zh-CN" sz="1100" dirty="0"/>
          </a:p>
        </p:txBody>
      </p:sp>
    </p:spTree>
    <p:extLst>
      <p:ext uri="{BB962C8B-B14F-4D97-AF65-F5344CB8AC3E}">
        <p14:creationId xmlns:p14="http://schemas.microsoft.com/office/powerpoint/2010/main" val="217917857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58" y="1989370"/>
            <a:ext cx="2193278" cy="438768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1412234" y="814381"/>
            <a:ext cx="10547797" cy="63455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群管理 </a:t>
            </a:r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支持多种群管理及协作功能，实现群内高效沟通</a:t>
            </a:r>
          </a:p>
        </p:txBody>
      </p:sp>
      <p:pic>
        <p:nvPicPr>
          <p:cNvPr id="5" name="图像" descr="图像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9155" y="1989371"/>
            <a:ext cx="2193278" cy="438768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图像" descr="图像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037" y="1981229"/>
            <a:ext cx="2193278" cy="43958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7" name="图像" descr="图像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072" y="1989370"/>
            <a:ext cx="2193278" cy="43958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274434" y="1532116"/>
            <a:ext cx="1396996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530388" y="1478822"/>
            <a:ext cx="951040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群投票</a:t>
            </a:r>
          </a:p>
        </p:txBody>
      </p:sp>
      <p:sp>
        <p:nvSpPr>
          <p:cNvPr id="14" name="矩形 13"/>
          <p:cNvSpPr/>
          <p:nvPr/>
        </p:nvSpPr>
        <p:spPr>
          <a:xfrm>
            <a:off x="685152" y="1512061"/>
            <a:ext cx="1407830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943034" y="1459115"/>
            <a:ext cx="140521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群管理</a:t>
            </a:r>
          </a:p>
        </p:txBody>
      </p:sp>
      <p:sp>
        <p:nvSpPr>
          <p:cNvPr id="16" name="矩形 15"/>
          <p:cNvSpPr/>
          <p:nvPr/>
        </p:nvSpPr>
        <p:spPr>
          <a:xfrm>
            <a:off x="2886129" y="1517652"/>
            <a:ext cx="1481047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813979" y="1468159"/>
            <a:ext cx="1694086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群机器人</a:t>
            </a:r>
          </a:p>
        </p:txBody>
      </p:sp>
      <p:sp>
        <p:nvSpPr>
          <p:cNvPr id="18" name="文本框 2"/>
          <p:cNvSpPr txBox="1"/>
          <p:nvPr/>
        </p:nvSpPr>
        <p:spPr>
          <a:xfrm>
            <a:off x="110942" y="6178517"/>
            <a:ext cx="2419347" cy="711503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sz="1100" dirty="0"/>
              <a:t>群主转让、群禁言、邀请确定</a:t>
            </a:r>
            <a:endParaRPr lang="en-US" altLang="zh-CN" sz="1100" dirty="0"/>
          </a:p>
          <a:p>
            <a:pPr algn="ctr"/>
            <a:r>
              <a:rPr lang="zh-CN" altLang="en-US" sz="1100" dirty="0"/>
              <a:t>设置群管理员协助管理</a:t>
            </a:r>
            <a:endParaRPr lang="en-US" altLang="zh-CN" sz="1100" dirty="0"/>
          </a:p>
          <a:p>
            <a:pPr algn="ctr"/>
            <a:r>
              <a:rPr lang="zh-CN" altLang="en-US" sz="1100" dirty="0"/>
              <a:t>自动创建维护全员群和部门群</a:t>
            </a:r>
          </a:p>
        </p:txBody>
      </p:sp>
      <p:sp>
        <p:nvSpPr>
          <p:cNvPr id="19" name="文本框 2"/>
          <p:cNvSpPr txBox="1"/>
          <p:nvPr/>
        </p:nvSpPr>
        <p:spPr>
          <a:xfrm>
            <a:off x="2600512" y="6171715"/>
            <a:ext cx="2052280" cy="542226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sz="1100" dirty="0"/>
              <a:t>实现消息的自动推送</a:t>
            </a:r>
            <a:endParaRPr lang="en-US" altLang="zh-CN" sz="1100" dirty="0"/>
          </a:p>
          <a:p>
            <a:pPr algn="ctr"/>
            <a:r>
              <a:rPr lang="zh-CN" altLang="en-US" sz="1100" dirty="0"/>
              <a:t>支持多类型消息和</a:t>
            </a:r>
            <a:r>
              <a:rPr lang="en-US" altLang="zh-CN" sz="1100" dirty="0"/>
              <a:t>@</a:t>
            </a:r>
            <a:r>
              <a:rPr lang="zh-CN" altLang="en-US" sz="1100" dirty="0"/>
              <a:t>成员提醒</a:t>
            </a:r>
          </a:p>
        </p:txBody>
      </p:sp>
      <p:sp>
        <p:nvSpPr>
          <p:cNvPr id="20" name="矩形 19"/>
          <p:cNvSpPr/>
          <p:nvPr/>
        </p:nvSpPr>
        <p:spPr>
          <a:xfrm>
            <a:off x="7542592" y="1540638"/>
            <a:ext cx="1396996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7800591" y="1488364"/>
            <a:ext cx="951040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群填表</a:t>
            </a:r>
          </a:p>
        </p:txBody>
      </p:sp>
      <p:pic>
        <p:nvPicPr>
          <p:cNvPr id="11" name="图片 10" descr="图片包含 屏幕截图&#10;&#10;描述已自动生成">
            <a:extLst>
              <a:ext uri="{FF2B5EF4-FFF2-40B4-BE49-F238E27FC236}">
                <a16:creationId xmlns:a16="http://schemas.microsoft.com/office/drawing/2014/main" id="{B8CAB75E-D28A-CC44-B8BB-F6CD34AE9B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895" y="2503722"/>
            <a:ext cx="1559133" cy="3118266"/>
          </a:xfrm>
          <a:prstGeom prst="rect">
            <a:avLst/>
          </a:prstGeom>
        </p:spPr>
      </p:pic>
      <p:pic>
        <p:nvPicPr>
          <p:cNvPr id="22" name="图片 21" descr="图片包含 屏幕截图&#10;&#10;描述已自动生成">
            <a:extLst>
              <a:ext uri="{FF2B5EF4-FFF2-40B4-BE49-F238E27FC236}">
                <a16:creationId xmlns:a16="http://schemas.microsoft.com/office/drawing/2014/main" id="{CEECCA80-FA38-D140-8ADC-BE7A7C5C87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116" y="2536881"/>
            <a:ext cx="1565072" cy="3130143"/>
          </a:xfrm>
          <a:prstGeom prst="rect">
            <a:avLst/>
          </a:prstGeom>
        </p:spPr>
      </p:pic>
      <p:pic>
        <p:nvPicPr>
          <p:cNvPr id="28" name="图片 27" descr="图片包含 屏幕截图&#10;&#10;描述已自动生成">
            <a:extLst>
              <a:ext uri="{FF2B5EF4-FFF2-40B4-BE49-F238E27FC236}">
                <a16:creationId xmlns:a16="http://schemas.microsoft.com/office/drawing/2014/main" id="{F27EB988-D191-0044-9AD3-473A9C70844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308" y="2513163"/>
            <a:ext cx="1564805" cy="3129610"/>
          </a:xfrm>
          <a:prstGeom prst="rect">
            <a:avLst/>
          </a:prstGeom>
        </p:spPr>
      </p:pic>
      <p:pic>
        <p:nvPicPr>
          <p:cNvPr id="30" name="图片 29" descr="图片包含 屏幕截图&#10;&#10;描述已自动生成">
            <a:extLst>
              <a:ext uri="{FF2B5EF4-FFF2-40B4-BE49-F238E27FC236}">
                <a16:creationId xmlns:a16="http://schemas.microsoft.com/office/drawing/2014/main" id="{ABA3EA83-000D-B347-AED8-859F6E9275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3217" y="2529444"/>
            <a:ext cx="1540820" cy="3081640"/>
          </a:xfrm>
          <a:prstGeom prst="rect">
            <a:avLst/>
          </a:prstGeom>
        </p:spPr>
      </p:pic>
      <p:pic>
        <p:nvPicPr>
          <p:cNvPr id="23" name="图像" descr="图像">
            <a:extLst>
              <a:ext uri="{FF2B5EF4-FFF2-40B4-BE49-F238E27FC236}">
                <a16:creationId xmlns:a16="http://schemas.microsoft.com/office/drawing/2014/main" id="{1E9FBD3A-B046-B14F-8AF0-B313F23946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0473" y="1989370"/>
            <a:ext cx="2193278" cy="439581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D53CCB11-3B00-3344-ACA0-3532AAC0E3FD}"/>
              </a:ext>
            </a:extLst>
          </p:cNvPr>
          <p:cNvSpPr/>
          <p:nvPr/>
        </p:nvSpPr>
        <p:spPr>
          <a:xfrm>
            <a:off x="9960112" y="1522047"/>
            <a:ext cx="1396996" cy="3761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D4CAA46-309B-AB45-BEED-D381BDBDFE91}"/>
              </a:ext>
            </a:extLst>
          </p:cNvPr>
          <p:cNvSpPr txBox="1"/>
          <p:nvPr/>
        </p:nvSpPr>
        <p:spPr>
          <a:xfrm>
            <a:off x="9921432" y="1469773"/>
            <a:ext cx="1475039" cy="480671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群消息置顶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5965365-D456-3443-95E7-46599F54C3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6542" y="2561133"/>
            <a:ext cx="1540820" cy="308164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2144206-3EEB-5F4E-B917-FCB6B0C54EC4}"/>
              </a:ext>
            </a:extLst>
          </p:cNvPr>
          <p:cNvSpPr/>
          <p:nvPr/>
        </p:nvSpPr>
        <p:spPr>
          <a:xfrm>
            <a:off x="9718393" y="6214536"/>
            <a:ext cx="18774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100" dirty="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sym typeface="微软雅黑 Light" panose="020B0502040204020203" charset="-122"/>
              </a:rPr>
              <a:t>群主可开启群管理</a:t>
            </a:r>
            <a:endParaRPr lang="en-US" altLang="zh-CN" sz="1100" dirty="0">
              <a:solidFill>
                <a:srgbClr val="FFFFFF"/>
              </a:solidFill>
              <a:latin typeface="微软雅黑 Light" panose="020B0502040204020203" charset="-122"/>
              <a:ea typeface="微软雅黑 Light" panose="020B0502040204020203" charset="-122"/>
              <a:sym typeface="微软雅黑 Light" panose="020B0502040204020203" charset="-122"/>
            </a:endParaRPr>
          </a:p>
          <a:p>
            <a:r>
              <a:rPr lang="zh-CN" altLang="en-US" sz="1100" dirty="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sym typeface="微软雅黑 Light" panose="020B0502040204020203" charset="-122"/>
              </a:rPr>
              <a:t>限制群消息置顶的使用权限</a:t>
            </a:r>
          </a:p>
        </p:txBody>
      </p:sp>
      <p:sp>
        <p:nvSpPr>
          <p:cNvPr id="29" name="文本框 2">
            <a:extLst>
              <a:ext uri="{FF2B5EF4-FFF2-40B4-BE49-F238E27FC236}">
                <a16:creationId xmlns:a16="http://schemas.microsoft.com/office/drawing/2014/main" id="{6F958730-7896-E946-8640-347F49498AF3}"/>
              </a:ext>
            </a:extLst>
          </p:cNvPr>
          <p:cNvSpPr txBox="1"/>
          <p:nvPr/>
        </p:nvSpPr>
        <p:spPr>
          <a:xfrm>
            <a:off x="6087893" y="6310583"/>
            <a:ext cx="2052280" cy="372949"/>
          </a:xfrm>
          <a:prstGeom prst="rect">
            <a:avLst/>
          </a:prstGeom>
          <a:ln w="12700">
            <a:miter lim="400000"/>
          </a:ln>
        </p:spPr>
        <p:txBody>
          <a:bodyPr wrap="square" lIns="100851" tIns="100851" rIns="100851" bIns="100851" anchor="ctr">
            <a:spAutoFit/>
          </a:bodyPr>
          <a:lstStyle>
            <a:lvl1pPr defTabSz="584200">
              <a:defRPr sz="1200">
                <a:solidFill>
                  <a:srgbClr val="FFFFFF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微软雅黑 Light" panose="020B0502040204020203" charset="-122"/>
              </a:defRPr>
            </a:lvl1pPr>
          </a:lstStyle>
          <a:p>
            <a:pPr algn="ctr"/>
            <a:r>
              <a:rPr lang="zh-CN" altLang="en-US" sz="1100" dirty="0"/>
              <a:t>企业微信群原生能力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BEF5AE0-A65C-6A4D-AA4F-E9059B7C0615}"/>
              </a:ext>
            </a:extLst>
          </p:cNvPr>
          <p:cNvSpPr/>
          <p:nvPr/>
        </p:nvSpPr>
        <p:spPr>
          <a:xfrm>
            <a:off x="9876542" y="2746507"/>
            <a:ext cx="1519929" cy="43791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1123990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微软雅黑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 w="12700">
          <a:miter lim="400000"/>
        </a:ln>
      </a:spPr>
      <a:bodyPr lIns="100851" tIns="100851" rIns="100851" bIns="100851" anchor="ctr">
        <a:spAutoFit/>
      </a:bodyPr>
      <a:lstStyle>
        <a:defPPr>
          <a:defRPr sz="2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 w="12700">
          <a:miter lim="400000"/>
        </a:ln>
      </a:spPr>
      <a:bodyPr lIns="100851" tIns="100851" rIns="100851" bIns="100851" anchor="ctr">
        <a:spAutoFit/>
      </a:bodyPr>
      <a:lstStyle>
        <a:defPPr>
          <a:defRPr sz="2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78932</TotalTime>
  <Words>2914</Words>
  <Application>Microsoft Office PowerPoint</Application>
  <PresentationFormat>宽屏</PresentationFormat>
  <Paragraphs>397</Paragraphs>
  <Slides>52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52</vt:i4>
      </vt:variant>
    </vt:vector>
  </HeadingPairs>
  <TitlesOfParts>
    <vt:vector size="70" baseType="lpstr">
      <vt:lpstr>Helvetica Light</vt:lpstr>
      <vt:lpstr>Helvetica Neue</vt:lpstr>
      <vt:lpstr>PingFang SC Medium</vt:lpstr>
      <vt:lpstr>PingFang SC Regular</vt:lpstr>
      <vt:lpstr>宋体</vt:lpstr>
      <vt:lpstr>微软雅黑</vt:lpstr>
      <vt:lpstr>微软雅黑</vt:lpstr>
      <vt:lpstr>微软雅黑 Light</vt:lpstr>
      <vt:lpstr>造字工房典黑（非商用）常规体</vt:lpstr>
      <vt:lpstr>Arial</vt:lpstr>
      <vt:lpstr>Calibri</vt:lpstr>
      <vt:lpstr>Calibri Light</vt:lpstr>
      <vt:lpstr>Helvetica</vt:lpstr>
      <vt:lpstr>Tahoma</vt:lpstr>
      <vt:lpstr>1_Office 主题</vt:lpstr>
      <vt:lpstr>Office 主题</vt:lpstr>
      <vt:lpstr>White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TENCENT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523052187@qq.com</dc:creator>
  <cp:lastModifiedBy>Spencer</cp:lastModifiedBy>
  <cp:revision>546</cp:revision>
  <cp:lastPrinted>2019-09-05T11:59:25Z</cp:lastPrinted>
  <dcterms:created xsi:type="dcterms:W3CDTF">2018-10-09T07:05:55Z</dcterms:created>
  <dcterms:modified xsi:type="dcterms:W3CDTF">2021-10-18T06:39:36Z</dcterms:modified>
</cp:coreProperties>
</file>